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6" r:id="rId8"/>
    <p:sldId id="267" r:id="rId9"/>
    <p:sldId id="268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D0CD-D3A7-4505-90DA-77FEBAE1A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EC4E-9279-42EB-8DD1-EB94E049A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8FBE-688A-4BE0-B461-4D78E6D7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CC89-2CA0-41EA-83CD-91CF56EE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F6DA-0F0A-4351-AA84-4F363366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76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CEB6-D0A9-403C-A19E-A14C90E6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F0679-612F-4ED6-92BA-114677FF9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5AAF-357E-4DAC-AF91-FCAD368C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E0CA-BA04-4486-891F-2FC4A509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6C5D-BEEF-41ED-9EB3-4ED0DE85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6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A0728-CBF4-48A3-A8D4-749D7EC5F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00AC0-880F-4F31-AB07-EB1897A50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23B3-ADE5-4706-A94F-E9540AB9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4B90-4E26-4E3E-95AF-90695EAF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0A45-EEEA-4E5A-8B88-4C61660C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76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4799-5605-406C-8E31-135BCDE2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91B7-D743-4B27-ACB2-7D642D7B7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28C1-AE66-4A0C-A95D-F90BE7E8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A38C-B29E-434C-B980-6C010A89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2ED1-F63B-442D-9F7E-DD4EBFBD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7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27CF-F10F-4E4F-BAD7-A084D00A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391C1-EFDC-4A2D-BF53-96118096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C12D-0B9B-4A63-B80E-C1974B62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CC70-BDE4-4EAF-9E63-70F27FE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34EBF-E87C-468C-80CC-0ED0117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3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0965-5F4F-46BC-BFB3-33495446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CBBE-7A4F-4986-912D-ADAF6301B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F5D5F-21E4-40D5-9A45-A34D66F5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1C18F-0278-47C3-907E-4D0C7C14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5C6C-9454-4A53-8337-F6C8FC47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28517-A00A-452A-A696-BF5DF06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62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2903-2FB0-43D0-9A39-416CF433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2186-C0BE-4679-A98B-7437DA747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C564-B0B9-4146-8821-003183ED5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A774B-4D82-4678-A1BD-546F8760F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A1252-C3EF-4770-A36A-3C82CB26B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6F147-AECE-4D2C-8367-344974A3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72243-D9BC-42EC-A897-7C9E300B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91EAE-BD61-456A-897B-92C3370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1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A456-987F-4518-B24D-1B56F2B8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D66E2-C322-455B-8552-E87115B7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F5948-87EF-4EC9-B4D2-EC99F666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1159F-1F3A-40E9-A145-E5531B4D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939A4-BCDD-4919-9A38-82B57206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CB4AE-CAB3-460F-961A-7D9F6575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C20A2-4708-426D-A742-6A73E726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51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1A96-11B9-436D-8D3D-2E03BFE1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DEDC-A72E-44BE-9BB3-A6463423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AA353-E91B-4FF5-8B50-77D3B1AB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551F-ADF6-4ACA-B9E2-4F130CEC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7C9A-3E52-4364-88C4-5246CEF0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00157-E920-4850-A487-F8C105DD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63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7D1-0A4B-4B1E-AAA8-43103965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CA5E8-2F2A-4064-9ED1-8A808717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D4BBF-502B-4D55-9572-639A72B15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E8855-0DBE-4D86-BD50-2BB12B24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983A-D780-4779-953B-2B6191C2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BC84B-C3FD-4FE0-9898-31160915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7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81381-BE25-41DC-B629-E30D71BF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54024-1F66-46A7-B965-3F6DDB920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789B-8886-4177-A913-CEB2B8236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3784-055B-47C7-8EE2-A5A574FEE4E7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92F1-0B20-40F3-81D7-136874001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5AA9-9CC4-4C1A-89BC-19A5CB6F0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10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FEEBAF-2FF7-468D-96A5-68F8CD41E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792" y="784293"/>
            <a:ext cx="9273208" cy="57418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29E5B1-D3B9-4052-ADB3-A4B6B285F466}"/>
              </a:ext>
            </a:extLst>
          </p:cNvPr>
          <p:cNvSpPr/>
          <p:nvPr/>
        </p:nvSpPr>
        <p:spPr>
          <a:xfrm>
            <a:off x="0" y="1708485"/>
            <a:ext cx="12192000" cy="1987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844CB-E93A-44E4-BEA0-00734896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4740"/>
            <a:ext cx="9144000" cy="175816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Data Visualisation using </a:t>
            </a:r>
            <a:r>
              <a:rPr lang="en-GB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8F928-76AA-4D68-9C3F-4FCDA1415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0212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404040"/>
                </a:solidFill>
              </a:rPr>
              <a:t>Jack Davison </a:t>
            </a:r>
            <a:r>
              <a:rPr lang="en-GB" sz="2800" dirty="0">
                <a:solidFill>
                  <a:srgbClr val="404040"/>
                </a:solidFill>
              </a:rPr>
              <a:t>&amp;</a:t>
            </a:r>
            <a:r>
              <a:rPr lang="en-GB" sz="2800" b="1" dirty="0">
                <a:solidFill>
                  <a:srgbClr val="404040"/>
                </a:solidFill>
              </a:rPr>
              <a:t> Will Drysdale</a:t>
            </a:r>
          </a:p>
        </p:txBody>
      </p:sp>
    </p:spTree>
    <p:extLst>
      <p:ext uri="{BB962C8B-B14F-4D97-AF65-F5344CB8AC3E}">
        <p14:creationId xmlns:p14="http://schemas.microsoft.com/office/powerpoint/2010/main" val="289212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F7D28-481E-4A69-A682-302F6C64A8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404040"/>
                </a:solidFill>
              </a:rPr>
              <a:t>Introducing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facet()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EB515-03CE-44A7-85A7-16009FB0F227}"/>
              </a:ext>
            </a:extLst>
          </p:cNvPr>
          <p:cNvSpPr txBox="1"/>
          <p:nvPr/>
        </p:nvSpPr>
        <p:spPr>
          <a:xfrm>
            <a:off x="8300415" y="2135602"/>
            <a:ext cx="39978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bar_data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(y = country,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x = </a:t>
            </a:r>
            <a:r>
              <a:rPr lang="en-GB" sz="1000" dirty="0" err="1">
                <a:latin typeface="Lucida Sans Typewriter" panose="020B0509030504030204" pitchFamily="49" charset="0"/>
              </a:rPr>
              <a:t>country_avg</a:t>
            </a:r>
            <a:r>
              <a:rPr lang="en-GB" sz="1000" dirty="0">
                <a:latin typeface="Lucida Sans Typewriter" panose="020B0509030504030204" pitchFamily="49" charset="0"/>
              </a:rPr>
              <a:t>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fill = </a:t>
            </a:r>
            <a:r>
              <a:rPr lang="en-GB" sz="1000" dirty="0" err="1">
                <a:latin typeface="Lucida Sans Typewriter" panose="020B0509030504030204" pitchFamily="49" charset="0"/>
              </a:rPr>
              <a:t>theYear</a:t>
            </a:r>
            <a:r>
              <a:rPr lang="en-GB" sz="10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geom_col</a:t>
            </a:r>
            <a:r>
              <a:rPr lang="en-GB" sz="1000" dirty="0">
                <a:latin typeface="Lucida Sans Typewriter" panose="020B0509030504030204" pitchFamily="49" charset="0"/>
              </a:rPr>
              <a:t>(position = </a:t>
            </a:r>
            <a:r>
              <a:rPr lang="en-GB" sz="1000" dirty="0" err="1">
                <a:latin typeface="Lucida Sans Typewriter" panose="020B0509030504030204" pitchFamily="49" charset="0"/>
              </a:rPr>
              <a:t>position_dodge</a:t>
            </a:r>
            <a:r>
              <a:rPr lang="en-GB" sz="1000" dirty="0">
                <a:latin typeface="Lucida Sans Typewriter" panose="020B0509030504030204" pitchFamily="49" charset="0"/>
              </a:rPr>
              <a:t>())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scale_fill_brewer</a:t>
            </a:r>
            <a:r>
              <a:rPr lang="en-GB" sz="1000" dirty="0">
                <a:latin typeface="Lucida Sans Typewriter" panose="020B0509030504030204" pitchFamily="49" charset="0"/>
              </a:rPr>
              <a:t>(palette = "Set1") +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theme(</a:t>
            </a:r>
            <a:r>
              <a:rPr lang="en-GB" sz="1000" dirty="0" err="1">
                <a:latin typeface="Lucida Sans Typewriter" panose="020B0509030504030204" pitchFamily="49" charset="0"/>
              </a:rPr>
              <a:t>strip.placement</a:t>
            </a:r>
            <a:r>
              <a:rPr lang="en-GB" sz="1000" dirty="0">
                <a:latin typeface="Lucida Sans Typewriter" panose="020B0509030504030204" pitchFamily="49" charset="0"/>
              </a:rPr>
              <a:t> = 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"outside"</a:t>
            </a:r>
            <a:r>
              <a:rPr lang="en-GB" sz="1000" dirty="0">
                <a:latin typeface="Lucida Sans Typewriter" panose="020B0509030504030204" pitchFamily="49" charset="0"/>
              </a:rPr>
              <a:t>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facet_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wrap</a:t>
            </a:r>
            <a:r>
              <a:rPr lang="en-GB" sz="1000" dirty="0">
                <a:latin typeface="Lucida Sans Typewriter" panose="020B0509030504030204" pitchFamily="49" charset="0"/>
              </a:rPr>
              <a:t>(~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name</a:t>
            </a:r>
            <a:r>
              <a:rPr lang="en-GB" sz="1000" dirty="0">
                <a:latin typeface="Lucida Sans Typewriter" panose="020B0509030504030204" pitchFamily="49" charset="0"/>
              </a:rPr>
              <a:t>,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scales = "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free_x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000" dirty="0">
                <a:latin typeface="Lucida Sans Typewriter" panose="020B0509030504030204" pitchFamily="49" charset="0"/>
              </a:rPr>
              <a:t>,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strip.position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= "bottom"</a:t>
            </a:r>
            <a:r>
              <a:rPr lang="en-GB" sz="1000" dirty="0"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F19953-D9F4-42F5-92B7-62815E431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9156" y="4476075"/>
            <a:ext cx="3200407" cy="2133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97F7B-6CEF-4A6A-8AD1-F166A139FC40}"/>
              </a:ext>
            </a:extLst>
          </p:cNvPr>
          <p:cNvSpPr txBox="1"/>
          <p:nvPr/>
        </p:nvSpPr>
        <p:spPr>
          <a:xfrm>
            <a:off x="4230260" y="2135602"/>
            <a:ext cx="4278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density_data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(x = mean,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</a:t>
            </a:r>
            <a:r>
              <a:rPr lang="en-GB" sz="1000" dirty="0" err="1">
                <a:latin typeface="Lucida Sans Typewriter" panose="020B0509030504030204" pitchFamily="49" charset="0"/>
              </a:rPr>
              <a:t>color</a:t>
            </a:r>
            <a:r>
              <a:rPr lang="en-GB" sz="1000" dirty="0">
                <a:latin typeface="Lucida Sans Typewriter" panose="020B0509030504030204" pitchFamily="49" charset="0"/>
              </a:rPr>
              <a:t> = </a:t>
            </a:r>
            <a:r>
              <a:rPr lang="en-GB" sz="1000" dirty="0" err="1">
                <a:latin typeface="Lucida Sans Typewriter" panose="020B0509030504030204" pitchFamily="49" charset="0"/>
              </a:rPr>
              <a:t>theYear</a:t>
            </a:r>
            <a:r>
              <a:rPr lang="en-GB" sz="1000" dirty="0">
                <a:latin typeface="Lucida Sans Typewriter" panose="020B0509030504030204" pitchFamily="49" charset="0"/>
              </a:rPr>
              <a:t>, fill = </a:t>
            </a:r>
            <a:r>
              <a:rPr lang="en-GB" sz="1000" dirty="0" err="1">
                <a:latin typeface="Lucida Sans Typewriter" panose="020B0509030504030204" pitchFamily="49" charset="0"/>
              </a:rPr>
              <a:t>theYear</a:t>
            </a:r>
            <a:r>
              <a:rPr lang="en-GB" sz="10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geom_density</a:t>
            </a:r>
            <a:r>
              <a:rPr lang="en-GB" sz="1000" dirty="0">
                <a:latin typeface="Lucida Sans Typewriter" panose="020B0509030504030204" pitchFamily="49" charset="0"/>
              </a:rPr>
              <a:t>(alpha = .3, size = 1)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scale_color_manual</a:t>
            </a:r>
            <a:r>
              <a:rPr lang="en-GB" sz="1000" dirty="0">
                <a:latin typeface="Lucida Sans Typewriter" panose="020B0509030504030204" pitchFamily="49" charset="0"/>
              </a:rPr>
              <a:t>(values = c("</a:t>
            </a:r>
            <a:r>
              <a:rPr lang="en-GB" sz="1000" dirty="0" err="1">
                <a:latin typeface="Lucida Sans Typewriter" panose="020B0509030504030204" pitchFamily="49" charset="0"/>
              </a:rPr>
              <a:t>darkgreen</a:t>
            </a:r>
            <a:r>
              <a:rPr lang="en-GB" sz="1000" dirty="0">
                <a:latin typeface="Lucida Sans Typewriter" panose="020B0509030504030204" pitchFamily="49" charset="0"/>
              </a:rPr>
              <a:t>",    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                  "</a:t>
            </a:r>
            <a:r>
              <a:rPr lang="en-GB" sz="1000" dirty="0" err="1">
                <a:latin typeface="Lucida Sans Typewriter" panose="020B0509030504030204" pitchFamily="49" charset="0"/>
              </a:rPr>
              <a:t>darkblue</a:t>
            </a:r>
            <a:r>
              <a:rPr lang="en-GB" sz="1000" dirty="0">
                <a:latin typeface="Lucida Sans Typewriter" panose="020B0509030504030204" pitchFamily="49" charset="0"/>
              </a:rPr>
              <a:t>"))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scale_fill_manual</a:t>
            </a:r>
            <a:r>
              <a:rPr lang="en-GB" sz="1000" dirty="0">
                <a:latin typeface="Lucida Sans Typewriter" panose="020B0509030504030204" pitchFamily="49" charset="0"/>
              </a:rPr>
              <a:t>(values = c("</a:t>
            </a:r>
            <a:r>
              <a:rPr lang="en-GB" sz="1000" dirty="0" err="1">
                <a:latin typeface="Lucida Sans Typewriter" panose="020B0509030504030204" pitchFamily="49" charset="0"/>
              </a:rPr>
              <a:t>darkgreen</a:t>
            </a:r>
            <a:r>
              <a:rPr lang="en-GB" sz="1000" dirty="0">
                <a:latin typeface="Lucida Sans Typewriter" panose="020B0509030504030204" pitchFamily="49" charset="0"/>
              </a:rPr>
              <a:t>", 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                 "</a:t>
            </a:r>
            <a:r>
              <a:rPr lang="en-GB" sz="1000" dirty="0" err="1">
                <a:latin typeface="Lucida Sans Typewriter" panose="020B0509030504030204" pitchFamily="49" charset="0"/>
              </a:rPr>
              <a:t>darkblue</a:t>
            </a:r>
            <a:r>
              <a:rPr lang="en-GB" sz="1000" dirty="0">
                <a:latin typeface="Lucida Sans Typewriter" panose="020B0509030504030204" pitchFamily="49" charset="0"/>
              </a:rPr>
              <a:t>"))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facet_grid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country</a:t>
            </a:r>
            <a:r>
              <a:rPr lang="en-GB" sz="1000" dirty="0" err="1">
                <a:latin typeface="Lucida Sans Typewriter" panose="020B0509030504030204" pitchFamily="49" charset="0"/>
              </a:rPr>
              <a:t>~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name</a:t>
            </a:r>
            <a:r>
              <a:rPr lang="en-GB" sz="1000" dirty="0">
                <a:latin typeface="Lucida Sans Typewriter" panose="020B0509030504030204" pitchFamily="49" charset="0"/>
              </a:rPr>
              <a:t>, 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scales = "free"</a:t>
            </a:r>
            <a:r>
              <a:rPr lang="en-GB" sz="1000" dirty="0"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ECDC3B-A443-488A-8AF2-BD72DF237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9249" y="4476075"/>
            <a:ext cx="3200407" cy="21336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3B5DD2-E80E-4C6B-875C-AF00BD588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093" y="4567056"/>
            <a:ext cx="3200407" cy="2133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28F68-1744-4113-A1D5-8AC0B8037378}"/>
              </a:ext>
            </a:extLst>
          </p:cNvPr>
          <p:cNvSpPr txBox="1"/>
          <p:nvPr/>
        </p:nvSpPr>
        <p:spPr>
          <a:xfrm>
            <a:off x="160104" y="2167014"/>
            <a:ext cx="42783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scatter_data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(x = o3, y = no2))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geom_point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color</a:t>
            </a:r>
            <a:r>
              <a:rPr lang="en-GB" sz="1000" dirty="0">
                <a:latin typeface="Lucida Sans Typewriter" panose="020B0509030504030204" pitchFamily="49" charset="0"/>
              </a:rPr>
              <a:t> = code))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geom_smooth</a:t>
            </a:r>
            <a:r>
              <a:rPr lang="en-GB" sz="1000" dirty="0">
                <a:latin typeface="Lucida Sans Typewriter" panose="020B0509030504030204" pitchFamily="49" charset="0"/>
              </a:rPr>
              <a:t>(method = "</a:t>
            </a:r>
            <a:r>
              <a:rPr lang="en-GB" sz="1000" dirty="0" err="1">
                <a:latin typeface="Lucida Sans Typewriter" panose="020B0509030504030204" pitchFamily="49" charset="0"/>
              </a:rPr>
              <a:t>lm</a:t>
            </a:r>
            <a:r>
              <a:rPr lang="en-GB" sz="10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(group = code))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scale_x_continuous</a:t>
            </a:r>
            <a:r>
              <a:rPr lang="en-GB" sz="1000" dirty="0">
                <a:latin typeface="Lucida Sans Typewriter" panose="020B0509030504030204" pitchFamily="49" charset="0"/>
              </a:rPr>
              <a:t>(name = "Ozone",         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       limits = c(0, NA)) +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scale_y_continuous</a:t>
            </a:r>
            <a:r>
              <a:rPr lang="en-GB" sz="1000" dirty="0">
                <a:latin typeface="Lucida Sans Typewriter" panose="020B0509030504030204" pitchFamily="49" charset="0"/>
              </a:rPr>
              <a:t>(name = "Nitrogen Dioxide",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       limits = c(0, NA))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facet_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wrap</a:t>
            </a:r>
            <a:r>
              <a:rPr lang="en-GB" sz="1000" dirty="0">
                <a:latin typeface="Lucida Sans Typewriter" panose="020B0509030504030204" pitchFamily="49" charset="0"/>
              </a:rPr>
              <a:t>(~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country</a:t>
            </a:r>
            <a:r>
              <a:rPr lang="en-GB" sz="1000" dirty="0">
                <a:latin typeface="Lucida Sans Typewriter" panose="020B05090305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075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F7D28-481E-4A69-A682-302F6C64A8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404040"/>
                </a:solidFill>
              </a:rPr>
              <a:t>Refining with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theme()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EB515-03CE-44A7-85A7-16009FB0F227}"/>
              </a:ext>
            </a:extLst>
          </p:cNvPr>
          <p:cNvSpPr txBox="1"/>
          <p:nvPr/>
        </p:nvSpPr>
        <p:spPr>
          <a:xfrm>
            <a:off x="7991475" y="1491076"/>
            <a:ext cx="4200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bar_data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(y = country,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x = </a:t>
            </a:r>
            <a:r>
              <a:rPr lang="en-GB" sz="1000" dirty="0" err="1">
                <a:latin typeface="Lucida Sans Typewriter" panose="020B0509030504030204" pitchFamily="49" charset="0"/>
              </a:rPr>
              <a:t>country_avg</a:t>
            </a:r>
            <a:r>
              <a:rPr lang="en-GB" sz="1000" dirty="0">
                <a:latin typeface="Lucida Sans Typewriter" panose="020B0509030504030204" pitchFamily="49" charset="0"/>
              </a:rPr>
              <a:t>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fill = </a:t>
            </a:r>
            <a:r>
              <a:rPr lang="en-GB" sz="1000" dirty="0" err="1">
                <a:latin typeface="Lucida Sans Typewriter" panose="020B0509030504030204" pitchFamily="49" charset="0"/>
              </a:rPr>
              <a:t>theYear</a:t>
            </a:r>
            <a:r>
              <a:rPr lang="en-GB" sz="10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geom_col</a:t>
            </a:r>
            <a:r>
              <a:rPr lang="en-GB" sz="1000" dirty="0">
                <a:latin typeface="Lucida Sans Typewriter" panose="020B0509030504030204" pitchFamily="49" charset="0"/>
              </a:rPr>
              <a:t>(position = </a:t>
            </a:r>
            <a:r>
              <a:rPr lang="en-GB" sz="1000" dirty="0" err="1">
                <a:latin typeface="Lucida Sans Typewriter" panose="020B0509030504030204" pitchFamily="49" charset="0"/>
              </a:rPr>
              <a:t>position_dodge</a:t>
            </a:r>
            <a:r>
              <a:rPr lang="en-GB" sz="1000" dirty="0">
                <a:latin typeface="Lucida Sans Typewriter" panose="020B0509030504030204" pitchFamily="49" charset="0"/>
              </a:rPr>
              <a:t>())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scale_fill_brewer</a:t>
            </a:r>
            <a:r>
              <a:rPr lang="en-GB" sz="1000" dirty="0">
                <a:latin typeface="Lucida Sans Typewriter" panose="020B0509030504030204" pitchFamily="49" charset="0"/>
              </a:rPr>
              <a:t>(palette = "Set1") +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theme(</a:t>
            </a:r>
            <a:r>
              <a:rPr lang="en-GB" sz="1000" dirty="0" err="1">
                <a:latin typeface="Lucida Sans Typewriter" panose="020B0509030504030204" pitchFamily="49" charset="0"/>
              </a:rPr>
              <a:t>strip.placement</a:t>
            </a:r>
            <a:r>
              <a:rPr lang="en-GB" sz="1000" dirty="0">
                <a:latin typeface="Lucida Sans Typewriter" panose="020B0509030504030204" pitchFamily="49" charset="0"/>
              </a:rPr>
              <a:t> = "outside")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facet_wrap</a:t>
            </a:r>
            <a:r>
              <a:rPr lang="en-GB" sz="1000" dirty="0">
                <a:latin typeface="Lucida Sans Typewriter" panose="020B0509030504030204" pitchFamily="49" charset="0"/>
              </a:rPr>
              <a:t>(~name,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scales = "</a:t>
            </a:r>
            <a:r>
              <a:rPr lang="en-GB" sz="1000" dirty="0" err="1">
                <a:latin typeface="Lucida Sans Typewriter" panose="020B0509030504030204" pitchFamily="49" charset="0"/>
              </a:rPr>
              <a:t>free_x</a:t>
            </a:r>
            <a:r>
              <a:rPr lang="en-GB" sz="1000" dirty="0">
                <a:latin typeface="Lucida Sans Typewriter" panose="020B0509030504030204" pitchFamily="49" charset="0"/>
              </a:rPr>
              <a:t>",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</a:t>
            </a:r>
            <a:r>
              <a:rPr lang="en-GB" sz="1000" dirty="0" err="1">
                <a:latin typeface="Lucida Sans Typewriter" panose="020B0509030504030204" pitchFamily="49" charset="0"/>
              </a:rPr>
              <a:t>strip.position</a:t>
            </a:r>
            <a:r>
              <a:rPr lang="en-GB" sz="1000" dirty="0">
                <a:latin typeface="Lucida Sans Typewriter" panose="020B0509030504030204" pitchFamily="49" charset="0"/>
              </a:rPr>
              <a:t> = "bottom")+</a:t>
            </a:r>
            <a:br>
              <a:rPr lang="en-GB" sz="1000" dirty="0">
                <a:latin typeface="Lucida Sans Typewriter" panose="020B0509030504030204" pitchFamily="49" charset="0"/>
              </a:rPr>
            </a:br>
            <a:r>
              <a:rPr lang="en-GB" sz="1000" dirty="0">
                <a:latin typeface="Lucida Sans Typewriter" panose="020B0509030504030204" pitchFamily="49" charset="0"/>
              </a:rPr>
              <a:t>    </a:t>
            </a:r>
            <a:r>
              <a:rPr lang="en-GB" sz="1000" dirty="0" err="1">
                <a:latin typeface="Lucida Sans Typewriter" panose="020B0509030504030204" pitchFamily="49" charset="0"/>
              </a:rPr>
              <a:t>theme_light</a:t>
            </a:r>
            <a:r>
              <a:rPr lang="en-GB" sz="1000" dirty="0">
                <a:latin typeface="Lucida Sans Typewriter" panose="020B0509030504030204" pitchFamily="49" charset="0"/>
              </a:rPr>
              <a:t>()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theme(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legend.position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= "top"</a:t>
            </a:r>
            <a:r>
              <a:rPr lang="en-GB" sz="1000" dirty="0">
                <a:latin typeface="Lucida Sans Typewriter" panose="020B0509030504030204" pitchFamily="49" charset="0"/>
              </a:rPr>
              <a:t>,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strip.placement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</a:t>
            </a:r>
            <a:r>
              <a:rPr lang="en-GB" sz="1000" dirty="0">
                <a:latin typeface="Lucida Sans Typewriter" panose="020B0509030504030204" pitchFamily="49" charset="0"/>
              </a:rPr>
              <a:t>= 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"outside"</a:t>
            </a:r>
            <a:r>
              <a:rPr lang="en-GB" sz="1000" dirty="0">
                <a:latin typeface="Lucida Sans Typewriter" panose="020B0509030504030204" pitchFamily="49" charset="0"/>
              </a:rPr>
              <a:t>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strip.text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</a:t>
            </a:r>
            <a:r>
              <a:rPr lang="en-GB" sz="1000" dirty="0">
                <a:latin typeface="Lucida Sans Typewriter" panose="020B0509030504030204" pitchFamily="49" charset="0"/>
              </a:rPr>
              <a:t>= </a:t>
            </a:r>
            <a:r>
              <a:rPr lang="en-GB" sz="1000" dirty="0" err="1">
                <a:latin typeface="Lucida Sans Typewriter" panose="020B0509030504030204" pitchFamily="49" charset="0"/>
              </a:rPr>
              <a:t>element_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text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color</a:t>
            </a:r>
            <a:r>
              <a:rPr lang="en-GB" sz="1000" dirty="0">
                <a:latin typeface="Lucida Sans Typewriter" panose="020B0509030504030204" pitchFamily="49" charset="0"/>
              </a:rPr>
              <a:t> =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                        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"black"</a:t>
            </a:r>
            <a:r>
              <a:rPr lang="en-GB" sz="1000" dirty="0">
                <a:latin typeface="Lucida Sans Typewriter" panose="020B0509030504030204" pitchFamily="49" charset="0"/>
              </a:rPr>
              <a:t>),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</a:t>
            </a:r>
            <a:r>
              <a:rPr lang="en-GB" sz="1000" dirty="0" err="1">
                <a:latin typeface="Lucida Sans Typewriter" panose="020B0509030504030204" pitchFamily="49" charset="0"/>
              </a:rPr>
              <a:t>strip.background</a:t>
            </a:r>
            <a:r>
              <a:rPr lang="en-GB" sz="1000" dirty="0">
                <a:latin typeface="Lucida Sans Typewriter" panose="020B0509030504030204" pitchFamily="49" charset="0"/>
              </a:rPr>
              <a:t> = </a:t>
            </a:r>
            <a:r>
              <a:rPr lang="en-GB" sz="1000" dirty="0" err="1">
                <a:latin typeface="Lucida Sans Typewriter" panose="020B0509030504030204" pitchFamily="49" charset="0"/>
              </a:rPr>
              <a:t>element_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blank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()</a:t>
            </a:r>
            <a:r>
              <a:rPr lang="en-GB" sz="1000" dirty="0"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F19953-D9F4-42F5-92B7-62815E431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1534" y="4476075"/>
            <a:ext cx="3200407" cy="2133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97F7B-6CEF-4A6A-8AD1-F166A139FC40}"/>
              </a:ext>
            </a:extLst>
          </p:cNvPr>
          <p:cNvSpPr txBox="1"/>
          <p:nvPr/>
        </p:nvSpPr>
        <p:spPr>
          <a:xfrm>
            <a:off x="4062850" y="2260517"/>
            <a:ext cx="42783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density_data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(x = mean,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</a:t>
            </a:r>
            <a:r>
              <a:rPr lang="en-GB" sz="1000" dirty="0" err="1">
                <a:latin typeface="Lucida Sans Typewriter" panose="020B0509030504030204" pitchFamily="49" charset="0"/>
              </a:rPr>
              <a:t>color</a:t>
            </a:r>
            <a:r>
              <a:rPr lang="en-GB" sz="1000" dirty="0">
                <a:latin typeface="Lucida Sans Typewriter" panose="020B0509030504030204" pitchFamily="49" charset="0"/>
              </a:rPr>
              <a:t> = </a:t>
            </a:r>
            <a:r>
              <a:rPr lang="en-GB" sz="1000" dirty="0" err="1">
                <a:latin typeface="Lucida Sans Typewriter" panose="020B0509030504030204" pitchFamily="49" charset="0"/>
              </a:rPr>
              <a:t>theYear</a:t>
            </a:r>
            <a:r>
              <a:rPr lang="en-GB" sz="1000" dirty="0">
                <a:latin typeface="Lucida Sans Typewriter" panose="020B0509030504030204" pitchFamily="49" charset="0"/>
              </a:rPr>
              <a:t>, fill = </a:t>
            </a:r>
            <a:r>
              <a:rPr lang="en-GB" sz="1000" dirty="0" err="1">
                <a:latin typeface="Lucida Sans Typewriter" panose="020B0509030504030204" pitchFamily="49" charset="0"/>
              </a:rPr>
              <a:t>theYear</a:t>
            </a:r>
            <a:r>
              <a:rPr lang="en-GB" sz="10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geom_density</a:t>
            </a:r>
            <a:r>
              <a:rPr lang="en-GB" sz="1000" dirty="0">
                <a:latin typeface="Lucida Sans Typewriter" panose="020B0509030504030204" pitchFamily="49" charset="0"/>
              </a:rPr>
              <a:t>(alpha = .3, size = 1)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scale_color_manual</a:t>
            </a:r>
            <a:r>
              <a:rPr lang="en-GB" sz="1000" dirty="0">
                <a:latin typeface="Lucida Sans Typewriter" panose="020B0509030504030204" pitchFamily="49" charset="0"/>
              </a:rPr>
              <a:t>(values = c("</a:t>
            </a:r>
            <a:r>
              <a:rPr lang="en-GB" sz="1000" dirty="0" err="1">
                <a:latin typeface="Lucida Sans Typewriter" panose="020B0509030504030204" pitchFamily="49" charset="0"/>
              </a:rPr>
              <a:t>darkgreen</a:t>
            </a:r>
            <a:r>
              <a:rPr lang="en-GB" sz="1000" dirty="0">
                <a:latin typeface="Lucida Sans Typewriter" panose="020B0509030504030204" pitchFamily="49" charset="0"/>
              </a:rPr>
              <a:t>",    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                  "</a:t>
            </a:r>
            <a:r>
              <a:rPr lang="en-GB" sz="1000" dirty="0" err="1">
                <a:latin typeface="Lucida Sans Typewriter" panose="020B0509030504030204" pitchFamily="49" charset="0"/>
              </a:rPr>
              <a:t>darkblue</a:t>
            </a:r>
            <a:r>
              <a:rPr lang="en-GB" sz="1000" dirty="0">
                <a:latin typeface="Lucida Sans Typewriter" panose="020B0509030504030204" pitchFamily="49" charset="0"/>
              </a:rPr>
              <a:t>"))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scale_fill_manual</a:t>
            </a:r>
            <a:r>
              <a:rPr lang="en-GB" sz="1000" dirty="0">
                <a:latin typeface="Lucida Sans Typewriter" panose="020B0509030504030204" pitchFamily="49" charset="0"/>
              </a:rPr>
              <a:t>(values = c("</a:t>
            </a:r>
            <a:r>
              <a:rPr lang="en-GB" sz="1000" dirty="0" err="1">
                <a:latin typeface="Lucida Sans Typewriter" panose="020B0509030504030204" pitchFamily="49" charset="0"/>
              </a:rPr>
              <a:t>darkgreen</a:t>
            </a:r>
            <a:r>
              <a:rPr lang="en-GB" sz="1000" dirty="0">
                <a:latin typeface="Lucida Sans Typewriter" panose="020B0509030504030204" pitchFamily="49" charset="0"/>
              </a:rPr>
              <a:t>", 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                 "</a:t>
            </a:r>
            <a:r>
              <a:rPr lang="en-GB" sz="1000" dirty="0" err="1">
                <a:latin typeface="Lucida Sans Typewriter" panose="020B0509030504030204" pitchFamily="49" charset="0"/>
              </a:rPr>
              <a:t>darkblue</a:t>
            </a:r>
            <a:r>
              <a:rPr lang="en-GB" sz="1000" dirty="0">
                <a:latin typeface="Lucida Sans Typewriter" panose="020B0509030504030204" pitchFamily="49" charset="0"/>
              </a:rPr>
              <a:t>"))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facet_grid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country~name</a:t>
            </a:r>
            <a:r>
              <a:rPr lang="en-GB" sz="1000" dirty="0">
                <a:latin typeface="Lucida Sans Typewriter" panose="020B0509030504030204" pitchFamily="49" charset="0"/>
              </a:rPr>
              <a:t>, scales = "free") +</a:t>
            </a:r>
            <a:br>
              <a:rPr lang="en-GB" sz="1000" dirty="0">
                <a:latin typeface="Lucida Sans Typewriter" panose="020B0509030504030204" pitchFamily="49" charset="0"/>
              </a:rPr>
            </a:br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theme_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light</a:t>
            </a:r>
            <a:r>
              <a:rPr lang="en-GB" sz="1000" dirty="0">
                <a:latin typeface="Lucida Sans Typewriter" panose="020B0509030504030204" pitchFamily="49" charset="0"/>
              </a:rPr>
              <a:t>()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theme(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legend.position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= "top"</a:t>
            </a:r>
            <a:r>
              <a:rPr lang="en-GB" sz="1000" dirty="0"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ECDC3B-A443-488A-8AF2-BD72DF237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1839" y="4476075"/>
            <a:ext cx="3200407" cy="21336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3B5DD2-E80E-4C6B-875C-AF00BD588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213" y="4567056"/>
            <a:ext cx="3200407" cy="2133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28F68-1744-4113-A1D5-8AC0B8037378}"/>
              </a:ext>
            </a:extLst>
          </p:cNvPr>
          <p:cNvSpPr txBox="1"/>
          <p:nvPr/>
        </p:nvSpPr>
        <p:spPr>
          <a:xfrm>
            <a:off x="134224" y="2106629"/>
            <a:ext cx="4278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scatter_data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(x = o3, y = no2))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geom_point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color</a:t>
            </a:r>
            <a:r>
              <a:rPr lang="en-GB" sz="1000" dirty="0">
                <a:latin typeface="Lucida Sans Typewriter" panose="020B0509030504030204" pitchFamily="49" charset="0"/>
              </a:rPr>
              <a:t> = code))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geom_smooth</a:t>
            </a:r>
            <a:r>
              <a:rPr lang="en-GB" sz="1000" dirty="0">
                <a:latin typeface="Lucida Sans Typewriter" panose="020B0509030504030204" pitchFamily="49" charset="0"/>
              </a:rPr>
              <a:t>(method = "</a:t>
            </a:r>
            <a:r>
              <a:rPr lang="en-GB" sz="1000" dirty="0" err="1">
                <a:latin typeface="Lucida Sans Typewriter" panose="020B0509030504030204" pitchFamily="49" charset="0"/>
              </a:rPr>
              <a:t>lm</a:t>
            </a:r>
            <a:r>
              <a:rPr lang="en-GB" sz="10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(group = code))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scale_x_continuous</a:t>
            </a:r>
            <a:r>
              <a:rPr lang="en-GB" sz="1000" dirty="0">
                <a:latin typeface="Lucida Sans Typewriter" panose="020B0509030504030204" pitchFamily="49" charset="0"/>
              </a:rPr>
              <a:t>(name = "Ozone",         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       limits = c(0, NA)) +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scale_y_continuous</a:t>
            </a:r>
            <a:r>
              <a:rPr lang="en-GB" sz="1000" dirty="0">
                <a:latin typeface="Lucida Sans Typewriter" panose="020B0509030504030204" pitchFamily="49" charset="0"/>
              </a:rPr>
              <a:t>(name = "Nitrogen Dioxide",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       limits = c(0, NA))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facet_wrap</a:t>
            </a:r>
            <a:r>
              <a:rPr lang="en-GB" sz="1000" dirty="0">
                <a:latin typeface="Lucida Sans Typewriter" panose="020B0509030504030204" pitchFamily="49" charset="0"/>
              </a:rPr>
              <a:t>(~country)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theme_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light</a:t>
            </a:r>
            <a:r>
              <a:rPr lang="en-GB" sz="1000" dirty="0">
                <a:latin typeface="Lucida Sans Typewriter" panose="020B0509030504030204" pitchFamily="49" charset="0"/>
              </a:rPr>
              <a:t>()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theme(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legend.position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= "none"</a:t>
            </a:r>
            <a:r>
              <a:rPr lang="en-GB" sz="1000" dirty="0">
                <a:latin typeface="Lucida Sans Typewriter" panose="020B05090305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380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FEEBAF-2FF7-468D-96A5-68F8CD41E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792" y="784293"/>
            <a:ext cx="9273208" cy="57418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29E5B1-D3B9-4052-ADB3-A4B6B285F466}"/>
              </a:ext>
            </a:extLst>
          </p:cNvPr>
          <p:cNvSpPr/>
          <p:nvPr/>
        </p:nvSpPr>
        <p:spPr>
          <a:xfrm>
            <a:off x="0" y="2493677"/>
            <a:ext cx="12192000" cy="1987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844CB-E93A-44E4-BEA0-00734896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8403"/>
            <a:ext cx="9144000" cy="175816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Learners’ </a:t>
            </a:r>
            <a:r>
              <a:rPr lang="en-GB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  <a:br>
              <a:rPr lang="en-GB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solidFill>
                  <a:schemeClr val="bg1"/>
                </a:solidFill>
              </a:rPr>
              <a:t>Questions</a:t>
            </a:r>
            <a:endParaRPr lang="en-GB" dirty="0">
              <a:solidFill>
                <a:schemeClr val="bg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Why use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  <a:r>
              <a:rPr lang="en-GB" dirty="0">
                <a:solidFill>
                  <a:srgbClr val="40404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CE86-BB6C-4114-BAA7-2C3F4996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404040"/>
                </a:solidFill>
              </a:rPr>
              <a:t>The package allows you to quicky, easily</a:t>
            </a:r>
            <a:r>
              <a:rPr lang="en-GB" b="1" dirty="0">
                <a:solidFill>
                  <a:srgbClr val="404040"/>
                </a:solidFill>
              </a:rPr>
              <a:t> </a:t>
            </a:r>
            <a:r>
              <a:rPr lang="en-GB" dirty="0">
                <a:solidFill>
                  <a:srgbClr val="404040"/>
                </a:solidFill>
              </a:rPr>
              <a:t>and flexibly create graphs.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Legends, axis labels, colour scales, etc., are all dealt with automatically</a:t>
            </a:r>
            <a:r>
              <a:rPr lang="en-GB" dirty="0"/>
              <a:t>…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…but you still have a great deal of control!</a:t>
            </a:r>
          </a:p>
          <a:p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It is </a:t>
            </a:r>
            <a:r>
              <a:rPr lang="en-GB" b="1" dirty="0">
                <a:solidFill>
                  <a:srgbClr val="404040"/>
                </a:solidFill>
              </a:rPr>
              <a:t>not prescriptive </a:t>
            </a:r>
            <a:r>
              <a:rPr lang="en-GB" dirty="0">
                <a:solidFill>
                  <a:srgbClr val="404040"/>
                </a:solidFill>
              </a:rPr>
              <a:t>– you build your graph from the ground up.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{ggplot2} uses a “paint on canvas” approach that lets you build almost any visualisation you want</a:t>
            </a:r>
          </a:p>
          <a:p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There are many, many</a:t>
            </a:r>
            <a:r>
              <a:rPr lang="en-GB" b="1" dirty="0">
                <a:solidFill>
                  <a:srgbClr val="404040"/>
                </a:solidFill>
              </a:rPr>
              <a:t> extension packages</a:t>
            </a:r>
            <a:r>
              <a:rPr lang="en-GB" dirty="0">
                <a:solidFill>
                  <a:srgbClr val="404040"/>
                </a:solidFill>
              </a:rPr>
              <a:t> that extend its functionality.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Correlation matrices, maps, distributions…</a:t>
            </a:r>
          </a:p>
          <a:p>
            <a:pPr lvl="1"/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What does a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  <a:r>
              <a:rPr lang="en-GB" dirty="0">
                <a:solidFill>
                  <a:srgbClr val="404040"/>
                </a:solidFill>
              </a:rPr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CE86-BB6C-4114-BAA7-2C3F4996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58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404040"/>
                </a:solidFill>
              </a:rPr>
              <a:t>Like this…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763B40-0F02-4982-B99E-6C6F4E663A7C}"/>
              </a:ext>
            </a:extLst>
          </p:cNvPr>
          <p:cNvSpPr txBox="1">
            <a:spLocks/>
          </p:cNvSpPr>
          <p:nvPr/>
        </p:nvSpPr>
        <p:spPr>
          <a:xfrm>
            <a:off x="7287928" y="1825625"/>
            <a:ext cx="4065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i="1" dirty="0">
                <a:solidFill>
                  <a:srgbClr val="404040"/>
                </a:solidFill>
              </a:rPr>
              <a:t>…or like this!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7B3B5-1512-4FC8-AC33-FCBB8417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4441"/>
            <a:ext cx="4872790" cy="3898232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C425AF1-B8D2-4F88-A86B-D02F79ED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12" y="2425566"/>
            <a:ext cx="5494421" cy="39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What does a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  <a:r>
              <a:rPr lang="en-GB" dirty="0">
                <a:solidFill>
                  <a:srgbClr val="404040"/>
                </a:solidFill>
              </a:rPr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CE86-BB6C-4114-BAA7-2C3F4996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45" y="1825625"/>
            <a:ext cx="918651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i="1" dirty="0">
                <a:solidFill>
                  <a:srgbClr val="404040"/>
                </a:solidFill>
              </a:rPr>
              <a:t>But we’re aiming for something like this!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5728F3-A3C8-4F26-A900-EDEF7E54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6" y="2410485"/>
            <a:ext cx="11025808" cy="42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3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FEEBAF-2FF7-468D-96A5-68F8CD41E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792" y="784293"/>
            <a:ext cx="9273208" cy="57418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29E5B1-D3B9-4052-ADB3-A4B6B285F466}"/>
              </a:ext>
            </a:extLst>
          </p:cNvPr>
          <p:cNvSpPr/>
          <p:nvPr/>
        </p:nvSpPr>
        <p:spPr>
          <a:xfrm>
            <a:off x="0" y="2493677"/>
            <a:ext cx="12192000" cy="1987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844CB-E93A-44E4-BEA0-00734896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8403"/>
            <a:ext cx="9144000" cy="175816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Activities: Building a </a:t>
            </a:r>
            <a:r>
              <a:rPr lang="en-GB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</a:p>
        </p:txBody>
      </p:sp>
    </p:spTree>
    <p:extLst>
      <p:ext uri="{BB962C8B-B14F-4D97-AF65-F5344CB8AC3E}">
        <p14:creationId xmlns:p14="http://schemas.microsoft.com/office/powerpoint/2010/main" val="205579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CE86-BB6C-4114-BAA7-2C3F4996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404040"/>
                </a:solidFill>
              </a:rPr>
              <a:t>We are going to take you through {ggplot2} syntax step by step.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Data, Aesthetics, Scales, Facets, Themes</a:t>
            </a: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We (Jack &amp; Will) will be constructing a timeseries to demonstrate.</a:t>
            </a:r>
          </a:p>
          <a:p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You’ll be building three plots as we go – by the end you’ll have made a scatter plot, a bar chart, and a density function.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Please find the three .R files and the data in the “activity” folder.</a:t>
            </a:r>
          </a:p>
        </p:txBody>
      </p:sp>
    </p:spTree>
    <p:extLst>
      <p:ext uri="{BB962C8B-B14F-4D97-AF65-F5344CB8AC3E}">
        <p14:creationId xmlns:p14="http://schemas.microsoft.com/office/powerpoint/2010/main" val="19355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F7D28-481E-4A69-A682-302F6C64A8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rgbClr val="404040"/>
                </a:solidFill>
              </a:rPr>
              <a:t>Some simple plots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28F68-1744-4113-A1D5-8AC0B8037378}"/>
              </a:ext>
            </a:extLst>
          </p:cNvPr>
          <p:cNvSpPr txBox="1"/>
          <p:nvPr/>
        </p:nvSpPr>
        <p:spPr>
          <a:xfrm>
            <a:off x="554812" y="2051295"/>
            <a:ext cx="3552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scatter_data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filter(code == "MY1")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(x = o3, y = no2)</a:t>
            </a:r>
            <a:r>
              <a:rPr lang="en-GB" sz="1000" dirty="0">
                <a:latin typeface="Lucida Sans Typewriter" panose="020B0509030504030204" pitchFamily="49" charset="0"/>
              </a:rPr>
              <a:t>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point</a:t>
            </a:r>
            <a:r>
              <a:rPr lang="en-GB" sz="1000" dirty="0">
                <a:latin typeface="Lucida Sans Typewriter" panose="020B0509030504030204" pitchFamily="49" charset="0"/>
              </a:rPr>
              <a:t>()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smooth</a:t>
            </a:r>
            <a:r>
              <a:rPr lang="en-GB" sz="1000" dirty="0">
                <a:latin typeface="Lucida Sans Typewriter" panose="020B0509030504030204" pitchFamily="49" charset="0"/>
              </a:rPr>
              <a:t>(method = "</a:t>
            </a:r>
            <a:r>
              <a:rPr lang="en-GB" sz="1000" dirty="0" err="1">
                <a:latin typeface="Lucida Sans Typewriter" panose="020B0509030504030204" pitchFamily="49" charset="0"/>
              </a:rPr>
              <a:t>lm</a:t>
            </a:r>
            <a:r>
              <a:rPr lang="en-GB" sz="1000" dirty="0">
                <a:latin typeface="Lucida Sans Typewriter" panose="020B0509030504030204" pitchFamily="49" charset="0"/>
              </a:rPr>
              <a:t>")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3B5DD2-E80E-4C6B-875C-AF00BD58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3" y="4049098"/>
            <a:ext cx="3200407" cy="21336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8EB515-03CE-44A7-85A7-16009FB0F227}"/>
              </a:ext>
            </a:extLst>
          </p:cNvPr>
          <p:cNvSpPr txBox="1"/>
          <p:nvPr/>
        </p:nvSpPr>
        <p:spPr>
          <a:xfrm>
            <a:off x="7864144" y="2073311"/>
            <a:ext cx="39978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bar_data</a:t>
            </a:r>
            <a:r>
              <a:rPr lang="en-GB" sz="1000" dirty="0">
                <a:latin typeface="Lucida Sans Typewriter" panose="020B0509030504030204" pitchFamily="49" charset="0"/>
              </a:rPr>
              <a:t> %&gt;%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filter(name == "no2“,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country == "</a:t>
            </a:r>
            <a:r>
              <a:rPr lang="en-GB" sz="1000" dirty="0" err="1">
                <a:latin typeface="Lucida Sans Typewriter" panose="020B0509030504030204" pitchFamily="49" charset="0"/>
              </a:rPr>
              <a:t>united_kingdom</a:t>
            </a:r>
            <a:r>
              <a:rPr lang="en-GB" sz="1000" dirty="0">
                <a:latin typeface="Lucida Sans Typewriter" panose="020B0509030504030204" pitchFamily="49" charset="0"/>
              </a:rPr>
              <a:t>")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(y = 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theYear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, x = 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country_avg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)</a:t>
            </a:r>
            <a:r>
              <a:rPr lang="en-GB" sz="1000" dirty="0">
                <a:latin typeface="Lucida Sans Typewriter" panose="020B0509030504030204" pitchFamily="49" charset="0"/>
              </a:rPr>
              <a:t>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col</a:t>
            </a:r>
            <a:r>
              <a:rPr lang="en-GB" sz="1000" dirty="0">
                <a:latin typeface="Lucida Sans Typewriter" panose="020B0509030504030204" pitchFamily="49" charset="0"/>
              </a:rPr>
              <a:t>()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F19953-D9F4-42F5-92B7-62815E431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85" y="4049098"/>
            <a:ext cx="3200407" cy="2133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97F7B-6CEF-4A6A-8AD1-F166A139FC40}"/>
              </a:ext>
            </a:extLst>
          </p:cNvPr>
          <p:cNvSpPr txBox="1"/>
          <p:nvPr/>
        </p:nvSpPr>
        <p:spPr>
          <a:xfrm>
            <a:off x="4324854" y="2073311"/>
            <a:ext cx="33213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density_data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filter(country == "</a:t>
            </a:r>
            <a:r>
              <a:rPr lang="en-GB" sz="1000" dirty="0" err="1">
                <a:latin typeface="Lucida Sans Typewriter" panose="020B0509030504030204" pitchFamily="49" charset="0"/>
              </a:rPr>
              <a:t>united_kingdom</a:t>
            </a:r>
            <a:r>
              <a:rPr lang="en-GB" sz="10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name == "no2")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(x = mean)</a:t>
            </a:r>
            <a:r>
              <a:rPr lang="en-GB" sz="1000" dirty="0">
                <a:latin typeface="Lucida Sans Typewriter" panose="020B0509030504030204" pitchFamily="49" charset="0"/>
              </a:rPr>
              <a:t>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density</a:t>
            </a:r>
            <a:r>
              <a:rPr lang="en-GB" sz="1000" dirty="0">
                <a:latin typeface="Lucida Sans Typewriter" panose="020B0509030504030204" pitchFamily="49" charset="0"/>
              </a:rPr>
              <a:t>()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ECDC3B-A443-488A-8AF2-BD72DF237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49" y="4049098"/>
            <a:ext cx="3200407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F7D28-481E-4A69-A682-302F6C64A8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404040"/>
                </a:solidFill>
              </a:rPr>
              <a:t>Further use of </a:t>
            </a:r>
            <a:r>
              <a:rPr lang="en-GB" dirty="0" err="1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aes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28F68-1744-4113-A1D5-8AC0B8037378}"/>
              </a:ext>
            </a:extLst>
          </p:cNvPr>
          <p:cNvSpPr txBox="1"/>
          <p:nvPr/>
        </p:nvSpPr>
        <p:spPr>
          <a:xfrm>
            <a:off x="578390" y="1975074"/>
            <a:ext cx="3552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scatter_data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filter(code %in% c("MY1", "KC1"))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(x = o3, y = no2))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geom_point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color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= code</a:t>
            </a:r>
            <a:r>
              <a:rPr lang="en-GB" sz="10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geom_smooth</a:t>
            </a:r>
            <a:r>
              <a:rPr lang="en-GB" sz="1000" dirty="0">
                <a:latin typeface="Lucida Sans Typewriter" panose="020B0509030504030204" pitchFamily="49" charset="0"/>
              </a:rPr>
              <a:t>(method = "</a:t>
            </a:r>
            <a:r>
              <a:rPr lang="en-GB" sz="1000" dirty="0" err="1">
                <a:latin typeface="Lucida Sans Typewriter" panose="020B0509030504030204" pitchFamily="49" charset="0"/>
              </a:rPr>
              <a:t>lm</a:t>
            </a:r>
            <a:r>
              <a:rPr lang="en-GB" sz="1000" dirty="0">
                <a:latin typeface="Lucida Sans Typewriter" panose="020B0509030504030204" pitchFamily="49" charset="0"/>
              </a:rPr>
              <a:t>",</a:t>
            </a:r>
            <a:br>
              <a:rPr lang="en-GB" sz="1000" dirty="0">
                <a:latin typeface="Lucida Sans Typewriter" panose="020B0509030504030204" pitchFamily="49" charset="0"/>
              </a:rPr>
            </a:br>
            <a:r>
              <a:rPr lang="en-GB" sz="1000" dirty="0">
                <a:latin typeface="Lucida Sans Typewriter" panose="020B0509030504030204" pitchFamily="49" charset="0"/>
              </a:rPr>
              <a:t>              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group = code</a:t>
            </a:r>
            <a:r>
              <a:rPr lang="en-GB" sz="1000" dirty="0">
                <a:latin typeface="Lucida Sans Typewriter" panose="020B0509030504030204" pitchFamily="49" charset="0"/>
              </a:rPr>
              <a:t>))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3B5DD2-E80E-4C6B-875C-AF00BD58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261" y="4023218"/>
            <a:ext cx="3200407" cy="21336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8EB515-03CE-44A7-85A7-16009FB0F227}"/>
              </a:ext>
            </a:extLst>
          </p:cNvPr>
          <p:cNvSpPr txBox="1"/>
          <p:nvPr/>
        </p:nvSpPr>
        <p:spPr>
          <a:xfrm>
            <a:off x="7864144" y="1975074"/>
            <a:ext cx="3997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bar_data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filter(name == "no2")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(y = country,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x = </a:t>
            </a:r>
            <a:r>
              <a:rPr lang="en-GB" sz="1000" dirty="0" err="1">
                <a:latin typeface="Lucida Sans Typewriter" panose="020B0509030504030204" pitchFamily="49" charset="0"/>
              </a:rPr>
              <a:t>country_avg</a:t>
            </a:r>
            <a:r>
              <a:rPr lang="en-GB" sz="1000" dirty="0">
                <a:latin typeface="Lucida Sans Typewriter" panose="020B0509030504030204" pitchFamily="49" charset="0"/>
              </a:rPr>
              <a:t>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fill = 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theYear</a:t>
            </a:r>
            <a:r>
              <a:rPr lang="en-GB" sz="10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geom_col</a:t>
            </a:r>
            <a:r>
              <a:rPr lang="en-GB" sz="1000" dirty="0">
                <a:latin typeface="Lucida Sans Typewriter" panose="020B0509030504030204" pitchFamily="49" charset="0"/>
              </a:rPr>
              <a:t>(position = 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position_dodge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()</a:t>
            </a:r>
            <a:r>
              <a:rPr lang="en-GB" sz="1000" dirty="0"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F19953-D9F4-42F5-92B7-62815E431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2885" y="4023218"/>
            <a:ext cx="3200407" cy="2133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97F7B-6CEF-4A6A-8AD1-F166A139FC40}"/>
              </a:ext>
            </a:extLst>
          </p:cNvPr>
          <p:cNvSpPr txBox="1"/>
          <p:nvPr/>
        </p:nvSpPr>
        <p:spPr>
          <a:xfrm>
            <a:off x="4336643" y="1975074"/>
            <a:ext cx="3321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density_data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filter(country == "</a:t>
            </a:r>
            <a:r>
              <a:rPr lang="en-GB" sz="1000" dirty="0" err="1">
                <a:latin typeface="Lucida Sans Typewriter" panose="020B0509030504030204" pitchFamily="49" charset="0"/>
              </a:rPr>
              <a:t>united_kingdom</a:t>
            </a:r>
            <a:r>
              <a:rPr lang="en-GB" sz="10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name == "no2")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(x = mean,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color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 = 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theYear</a:t>
            </a:r>
            <a:r>
              <a:rPr lang="en-GB" sz="1000" dirty="0">
                <a:latin typeface="Lucida Sans Typewriter" panose="020B0509030504030204" pitchFamily="49" charset="0"/>
              </a:rPr>
              <a:t>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fill = 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theYear</a:t>
            </a:r>
            <a:r>
              <a:rPr lang="en-GB" sz="10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geom_density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alpha = .3</a:t>
            </a:r>
            <a:r>
              <a:rPr lang="en-GB" sz="1000" dirty="0"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ECDC3B-A443-488A-8AF2-BD72DF237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7138" y="4023218"/>
            <a:ext cx="3200407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7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F7D28-481E-4A69-A682-302F6C64A8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404040"/>
                </a:solidFill>
              </a:rPr>
              <a:t>Applications of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scale_*_*()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28F68-1744-4113-A1D5-8AC0B8037378}"/>
              </a:ext>
            </a:extLst>
          </p:cNvPr>
          <p:cNvSpPr txBox="1"/>
          <p:nvPr/>
        </p:nvSpPr>
        <p:spPr>
          <a:xfrm>
            <a:off x="134224" y="1874500"/>
            <a:ext cx="42783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scatter_data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filter(code %in% c("MY1", "KC1"))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(x = o3, y = no2))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geom_point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color</a:t>
            </a:r>
            <a:r>
              <a:rPr lang="en-GB" sz="1000" dirty="0">
                <a:latin typeface="Lucida Sans Typewriter" panose="020B0509030504030204" pitchFamily="49" charset="0"/>
              </a:rPr>
              <a:t> = code))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geom_smooth</a:t>
            </a:r>
            <a:r>
              <a:rPr lang="en-GB" sz="1000" dirty="0">
                <a:latin typeface="Lucida Sans Typewriter" panose="020B0509030504030204" pitchFamily="49" charset="0"/>
              </a:rPr>
              <a:t>(method = "</a:t>
            </a:r>
            <a:r>
              <a:rPr lang="en-GB" sz="1000" dirty="0" err="1">
                <a:latin typeface="Lucida Sans Typewriter" panose="020B0509030504030204" pitchFamily="49" charset="0"/>
              </a:rPr>
              <a:t>lm</a:t>
            </a:r>
            <a:r>
              <a:rPr lang="en-GB" sz="10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(group = code))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x_continuous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name = "Ozone"</a:t>
            </a:r>
            <a:r>
              <a:rPr lang="en-GB" sz="1000" dirty="0">
                <a:latin typeface="Lucida Sans Typewriter" panose="020B0509030504030204" pitchFamily="49" charset="0"/>
              </a:rPr>
              <a:t>,         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       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limits</a:t>
            </a:r>
            <a:r>
              <a:rPr lang="en-GB" sz="1000" dirty="0">
                <a:latin typeface="Lucida Sans Typewriter" panose="020B0509030504030204" pitchFamily="49" charset="0"/>
              </a:rPr>
              <a:t> = c(0, NA))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y_continuous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name = "Nitrogen Dioxide"</a:t>
            </a:r>
            <a:r>
              <a:rPr lang="en-GB" sz="1000" dirty="0">
                <a:latin typeface="Lucida Sans Typewriter" panose="020B0509030504030204" pitchFamily="49" charset="0"/>
              </a:rPr>
              <a:t>,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       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limits</a:t>
            </a:r>
            <a:r>
              <a:rPr lang="en-GB" sz="1000" dirty="0">
                <a:latin typeface="Lucida Sans Typewriter" panose="020B0509030504030204" pitchFamily="49" charset="0"/>
              </a:rPr>
              <a:t> = c(0, NA))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3B5DD2-E80E-4C6B-875C-AF00BD58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213" y="4023218"/>
            <a:ext cx="3200407" cy="21336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8EB515-03CE-44A7-85A7-16009FB0F227}"/>
              </a:ext>
            </a:extLst>
          </p:cNvPr>
          <p:cNvSpPr txBox="1"/>
          <p:nvPr/>
        </p:nvSpPr>
        <p:spPr>
          <a:xfrm>
            <a:off x="8274535" y="1843088"/>
            <a:ext cx="39978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bar_data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filter(name == "no2")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(y = country,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x = </a:t>
            </a:r>
            <a:r>
              <a:rPr lang="en-GB" sz="1000" dirty="0" err="1">
                <a:latin typeface="Lucida Sans Typewriter" panose="020B0509030504030204" pitchFamily="49" charset="0"/>
              </a:rPr>
              <a:t>country_avg</a:t>
            </a:r>
            <a:r>
              <a:rPr lang="en-GB" sz="1000" dirty="0">
                <a:latin typeface="Lucida Sans Typewriter" panose="020B0509030504030204" pitchFamily="49" charset="0"/>
              </a:rPr>
              <a:t>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fill = </a:t>
            </a:r>
            <a:r>
              <a:rPr lang="en-GB" sz="1000" dirty="0" err="1">
                <a:latin typeface="Lucida Sans Typewriter" panose="020B0509030504030204" pitchFamily="49" charset="0"/>
              </a:rPr>
              <a:t>theYear</a:t>
            </a:r>
            <a:r>
              <a:rPr lang="en-GB" sz="10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geom_col</a:t>
            </a:r>
            <a:r>
              <a:rPr lang="en-GB" sz="1000" dirty="0">
                <a:latin typeface="Lucida Sans Typewriter" panose="020B0509030504030204" pitchFamily="49" charset="0"/>
              </a:rPr>
              <a:t>(position = </a:t>
            </a:r>
            <a:r>
              <a:rPr lang="en-GB" sz="1000" dirty="0" err="1">
                <a:latin typeface="Lucida Sans Typewriter" panose="020B0509030504030204" pitchFamily="49" charset="0"/>
              </a:rPr>
              <a:t>position_dodge</a:t>
            </a:r>
            <a:r>
              <a:rPr lang="en-GB" sz="1000" dirty="0">
                <a:latin typeface="Lucida Sans Typewriter" panose="020B0509030504030204" pitchFamily="49" charset="0"/>
              </a:rPr>
              <a:t>())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fill</a:t>
            </a:r>
            <a:r>
              <a:rPr lang="en-GB" sz="1000" dirty="0" err="1">
                <a:latin typeface="Lucida Sans Typewriter" panose="020B0509030504030204" pitchFamily="49" charset="0"/>
              </a:rPr>
              <a:t>_brewer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palette = "Set1"</a:t>
            </a:r>
            <a:r>
              <a:rPr lang="en-GB" sz="1000" dirty="0"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F19953-D9F4-42F5-92B7-62815E431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3276" y="4023218"/>
            <a:ext cx="3200407" cy="2133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97F7B-6CEF-4A6A-8AD1-F166A139FC40}"/>
              </a:ext>
            </a:extLst>
          </p:cNvPr>
          <p:cNvSpPr txBox="1"/>
          <p:nvPr/>
        </p:nvSpPr>
        <p:spPr>
          <a:xfrm>
            <a:off x="4204380" y="1843088"/>
            <a:ext cx="42783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Lucida Sans Typewriter" panose="020B0509030504030204" pitchFamily="49" charset="0"/>
              </a:rPr>
              <a:t>density_data</a:t>
            </a:r>
            <a:r>
              <a:rPr lang="en-GB" sz="1000" dirty="0">
                <a:latin typeface="Lucida Sans Typewriter" panose="020B0509030504030204" pitchFamily="49" charset="0"/>
              </a:rPr>
              <a:t>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filter(country == "</a:t>
            </a:r>
            <a:r>
              <a:rPr lang="en-GB" sz="1000" dirty="0" err="1">
                <a:latin typeface="Lucida Sans Typewriter" panose="020B0509030504030204" pitchFamily="49" charset="0"/>
              </a:rPr>
              <a:t>united_kingdom</a:t>
            </a:r>
            <a:r>
              <a:rPr lang="en-GB" sz="1000" dirty="0">
                <a:latin typeface="Lucida Sans Typewriter" panose="020B0509030504030204" pitchFamily="49" charset="0"/>
              </a:rPr>
              <a:t>",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name == "no2") %&gt;%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ggplot</a:t>
            </a:r>
            <a:r>
              <a:rPr lang="en-GB" sz="1000" dirty="0">
                <a:latin typeface="Lucida Sans Typewriter" panose="020B0509030504030204" pitchFamily="49" charset="0"/>
              </a:rPr>
              <a:t>(</a:t>
            </a:r>
            <a:r>
              <a:rPr lang="en-GB" sz="1000" dirty="0" err="1">
                <a:latin typeface="Lucida Sans Typewriter" panose="020B0509030504030204" pitchFamily="49" charset="0"/>
              </a:rPr>
              <a:t>aes</a:t>
            </a:r>
            <a:r>
              <a:rPr lang="en-GB" sz="1000" dirty="0">
                <a:latin typeface="Lucida Sans Typewriter" panose="020B0509030504030204" pitchFamily="49" charset="0"/>
              </a:rPr>
              <a:t>(x = mean,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</a:t>
            </a:r>
            <a:r>
              <a:rPr lang="en-GB" sz="1000" dirty="0" err="1">
                <a:latin typeface="Lucida Sans Typewriter" panose="020B0509030504030204" pitchFamily="49" charset="0"/>
              </a:rPr>
              <a:t>color</a:t>
            </a:r>
            <a:r>
              <a:rPr lang="en-GB" sz="1000" dirty="0">
                <a:latin typeface="Lucida Sans Typewriter" panose="020B0509030504030204" pitchFamily="49" charset="0"/>
              </a:rPr>
              <a:t> = </a:t>
            </a:r>
            <a:r>
              <a:rPr lang="en-GB" sz="1000" dirty="0" err="1">
                <a:latin typeface="Lucida Sans Typewriter" panose="020B0509030504030204" pitchFamily="49" charset="0"/>
              </a:rPr>
              <a:t>theYear</a:t>
            </a:r>
            <a:r>
              <a:rPr lang="en-GB" sz="1000" dirty="0">
                <a:latin typeface="Lucida Sans Typewriter" panose="020B0509030504030204" pitchFamily="49" charset="0"/>
              </a:rPr>
              <a:t>, fill = </a:t>
            </a:r>
            <a:r>
              <a:rPr lang="en-GB" sz="1000" dirty="0" err="1">
                <a:latin typeface="Lucida Sans Typewriter" panose="020B0509030504030204" pitchFamily="49" charset="0"/>
              </a:rPr>
              <a:t>theYear</a:t>
            </a:r>
            <a:r>
              <a:rPr lang="en-GB" sz="10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geom_density</a:t>
            </a:r>
            <a:r>
              <a:rPr lang="en-GB" sz="1000" dirty="0">
                <a:latin typeface="Lucida Sans Typewriter" panose="020B0509030504030204" pitchFamily="49" charset="0"/>
              </a:rPr>
              <a:t>(alpha = .3, size = 1)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color_manual</a:t>
            </a:r>
            <a:r>
              <a:rPr lang="en-GB" sz="1000" dirty="0">
                <a:latin typeface="Lucida Sans Typewriter" panose="020B0509030504030204" pitchFamily="49" charset="0"/>
              </a:rPr>
              <a:t>(values = c(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darkgreen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000" dirty="0">
                <a:latin typeface="Lucida Sans Typewriter" panose="020B0509030504030204" pitchFamily="49" charset="0"/>
              </a:rPr>
              <a:t>,    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                  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darkblue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000" dirty="0">
                <a:latin typeface="Lucida Sans Typewriter" panose="020B0509030504030204" pitchFamily="49" charset="0"/>
              </a:rPr>
              <a:t>)) +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</a:t>
            </a:r>
            <a:r>
              <a:rPr lang="en-GB" sz="1000" dirty="0" err="1">
                <a:latin typeface="Lucida Sans Typewriter" panose="020B0509030504030204" pitchFamily="49" charset="0"/>
              </a:rPr>
              <a:t>scale_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fill_manual</a:t>
            </a:r>
            <a:r>
              <a:rPr lang="en-GB" sz="1000" dirty="0">
                <a:latin typeface="Lucida Sans Typewriter" panose="020B0509030504030204" pitchFamily="49" charset="0"/>
              </a:rPr>
              <a:t>(values = c(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darkgreen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000" dirty="0">
                <a:latin typeface="Lucida Sans Typewriter" panose="020B0509030504030204" pitchFamily="49" charset="0"/>
              </a:rPr>
              <a:t>,  </a:t>
            </a:r>
          </a:p>
          <a:p>
            <a:r>
              <a:rPr lang="en-GB" sz="1000" dirty="0">
                <a:latin typeface="Lucida Sans Typewriter" panose="020B0509030504030204" pitchFamily="49" charset="0"/>
              </a:rPr>
              <a:t>                               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000" dirty="0" err="1">
                <a:highlight>
                  <a:srgbClr val="000000"/>
                </a:highlight>
                <a:latin typeface="Lucida Sans Typewriter" panose="020B0509030504030204" pitchFamily="49" charset="0"/>
              </a:rPr>
              <a:t>darkblue</a:t>
            </a:r>
            <a:r>
              <a:rPr lang="en-GB" sz="1000" dirty="0">
                <a:highlight>
                  <a:srgbClr val="000000"/>
                </a:highlight>
                <a:latin typeface="Lucida Sans Typewriter" panose="020B0509030504030204" pitchFamily="49" charset="0"/>
              </a:rPr>
              <a:t>"</a:t>
            </a:r>
            <a:r>
              <a:rPr lang="en-GB" sz="1000" dirty="0">
                <a:latin typeface="Lucida Sans Typewriter" panose="020B0509030504030204" pitchFamily="49" charset="0"/>
              </a:rPr>
              <a:t>))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ECDC3B-A443-488A-8AF2-BD72DF237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3369" y="4023218"/>
            <a:ext cx="3200407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1431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Lucida Sans Typewriter</vt:lpstr>
      <vt:lpstr>Office Theme</vt:lpstr>
      <vt:lpstr>Data Visualisation using {ggplot2}</vt:lpstr>
      <vt:lpstr>Why use {ggplot2}?</vt:lpstr>
      <vt:lpstr>What does a {ggplot2} look like?</vt:lpstr>
      <vt:lpstr>What does a {ggplot2} look like?</vt:lpstr>
      <vt:lpstr>Activities: Building a {ggplot2}</vt:lpstr>
      <vt:lpstr>What are we doing?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Learners’ {ggplot2}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using {ggplot2}</dc:title>
  <dc:creator>Jack Davison</dc:creator>
  <cp:lastModifiedBy>Jack Davison</cp:lastModifiedBy>
  <cp:revision>9</cp:revision>
  <dcterms:created xsi:type="dcterms:W3CDTF">2022-03-05T14:35:03Z</dcterms:created>
  <dcterms:modified xsi:type="dcterms:W3CDTF">2022-03-07T11:41:20Z</dcterms:modified>
</cp:coreProperties>
</file>