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82" r:id="rId1"/>
  </p:sldMasterIdLst>
  <p:notesMasterIdLst>
    <p:notesMasterId r:id="rId6"/>
  </p:notesMasterIdLst>
  <p:handoutMasterIdLst>
    <p:handoutMasterId r:id="rId7"/>
  </p:handoutMasterIdLst>
  <p:sldIdLst>
    <p:sldId id="595" r:id="rId2"/>
    <p:sldId id="605" r:id="rId3"/>
    <p:sldId id="612" r:id="rId4"/>
    <p:sldId id="613" r:id="rId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CC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71" autoAdjust="0"/>
    <p:restoredTop sz="94671" autoAdjust="0"/>
  </p:normalViewPr>
  <p:slideViewPr>
    <p:cSldViewPr>
      <p:cViewPr varScale="1">
        <p:scale>
          <a:sx n="81" d="100"/>
          <a:sy n="81" d="100"/>
        </p:scale>
        <p:origin x="1526" y="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r>
              <a:rPr lang="en-US"/>
              <a:t>Engineering Fundamentals - An Introduction to Engineering</a:t>
            </a:r>
          </a:p>
        </p:txBody>
      </p:sp>
      <p:sp>
        <p:nvSpPr>
          <p:cNvPr id="307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07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r>
              <a:rPr lang="en-US" dirty="0"/>
              <a:t>©2011 Cengage Learning Engineering. All Rights Reserved. </a:t>
            </a:r>
          </a:p>
        </p:txBody>
      </p:sp>
      <p:sp>
        <p:nvSpPr>
          <p:cNvPr id="307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9BF25AC6-2336-4B42-B7AB-448B1D85F523}" type="slidenum">
              <a:rPr lang="en-US"/>
              <a:pPr>
                <a:defRPr/>
              </a:pPr>
              <a:t>‹#›</a:t>
            </a:fld>
            <a:endParaRPr lang="en-US"/>
          </a:p>
        </p:txBody>
      </p:sp>
    </p:spTree>
    <p:extLst>
      <p:ext uri="{BB962C8B-B14F-4D97-AF65-F5344CB8AC3E}">
        <p14:creationId xmlns:p14="http://schemas.microsoft.com/office/powerpoint/2010/main" val="2632208129"/>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2-16T17:04:41.206"/>
    </inkml:context>
    <inkml:brush xml:id="br0">
      <inkml:brushProperty name="width" value="0.05292" units="cm"/>
      <inkml:brushProperty name="height" value="0.05292" units="cm"/>
      <inkml:brushProperty name="color" value="#FF0000"/>
    </inkml:brush>
  </inkml:definitions>
  <inkml:trace contextRef="#ctx0" brushRef="#br0">16301 6997 1676 0,'0'0'370'16,"0"0"-222"-16,0 0 19 16,-13 125-18-16,13 22 82 15,0 37-73-15,0 26-9 16,6 8-33-16,-2-13-14 15,-4 10-32-15,0-4-24 16,0-19-40-16,-10-20 2 16,1-29-8-16,7-38-30 15,2-30-67-15,0-30-73 16,15-29-145-16,10-10-384 16,2-8-940-16</inkml:trace>
  <inkml:trace contextRef="#ctx0" brushRef="#br0" timeOffset="331.09">16803 6509 1737 0,'0'0'337'0,"189"-61"-257"15,31 17 181-15,61-6-20 16,26 6-51-16,-14 2-32 15,-64 12-34-15,-62 9-25 16,-58 14-21-16,-49 7-21 16,-31 0-26-16,-6 12-17 15,-8 25-4-15,-6 40 25 0,-9 68 34 16,3 90 46-16,14 48-7 16,23 19-58-16,28-6-31 15,9-44-13-15,3-20 0 16,-11-16-4-16,-15-16 1 15,-23-25-3-15,-24-21-47 16,-7-37-67-16,-23-35-51 16,-62-6-118-16,10-27-265 15,-14-15-315-15</inkml:trace>
  <inkml:trace contextRef="#ctx0" brushRef="#br0" timeOffset="531.54">16818 9394 2131 0,'0'0'654'16,"0"0"-594"-16,0 0 63 15,228 71 107-15,50-49 10 16,47-8-69-16,-2-10-89 16,-56-4-44-16,-82 0-38 15,-60 0-24-15,-42-6-126 16,-30-12-99-16,-28 0-133 15,-12-7-471-15</inkml:trace>
  <inkml:trace contextRef="#ctx0" brushRef="#br0" timeOffset="881.93">16890 6709 1038 0,'0'0'919'0,"0"0"-717"0,-64 116-114 16,45 7 143-16,10 42-10 16,9 8-86-16,0-7-93 15,18-32-28-15,2-40-14 16,-3-21-23-16,2-22-109 16,7-5-197-16,-1-11-272 15,-8-16-160-15</inkml:trace>
  <inkml:trace contextRef="#ctx0" brushRef="#br0" timeOffset="1147.33">17250 6974 1659 0,'0'0'539'0,"0"0"-449"16,0 0 158-16,172-111-70 15,-101 88-79-15,0 5-45 16,-3 9-17-16,-10 9-16 15,-10 0-3-15,-8 23-6 16,-7 8-3-16,-2 13 4 16,-2 12 1-16,0 13-2 15,5 12 0-15,0 6-6 16,-6 4-6-16,-5-1-23 16,-15-6-103-16,-8-6-60 15,-2-9-58-15,-51 3-51 16,4-17-102-16,-5-20-258 0</inkml:trace>
  <inkml:trace contextRef="#ctx0" brushRef="#br0" timeOffset="1300.32">17384 7720 1073 0,'0'0'402'0,"0"0"-172"16,0 0 129-16,0 0-33 16,0 0-198-16,0 0-51 15,0 0 92-15,178-38-56 16,-85 38-70-16,1 0-43 15,-9 12-38-15,-9 10-185 16,-25-4-376-16,-30-3-1114 0</inkml:trace>
  <inkml:trace contextRef="#ctx0" brushRef="#br0" timeOffset="1847.24">16553 7399 1190 0,'0'0'366'0,"0"0"-167"0,0 0 71 16,0 0-52-1,0 0-15-15,0 0-37 0,0 0-9 16,-51-17-39-16,35 16-26 16,-8-2-22-16,-7 3-17 15,-14 0-23-15,-11 0-12 16,-13 0-9-16,-11 8-2 16,-5 5-5-16,-2-3 7 15,4-2-3-15,2-6 6 16,0-2 3-16,1-4-5 15,0-26 4-15,-18-31 1 16,-25-50-3-16,-26-43-11 16,-9-13 1-16,9 10-1 15,12 35 5-15,12 37-5 16,-12 7 8-16,-17 10-3 0,-20 6 0 16,-18 8-6-16,-17 5 0 15,-20 16-1-15,-14 9 0 16,-7 17 0-16,-1 7 1 15,12 11 0-15,25 19 1 16,29 4-1-16,52-3-1 16,46-4-15-16,35-2-62 15,34 18-115-15,9-3-280 16,9-5-262-16</inkml:trace>
  <inkml:trace contextRef="#ctx0" brushRef="#br0" timeOffset="2563.96">16767 8584 1465 0,'0'0'398'16,"0"0"-183"-16,-120-44 24 15,52 24-106-15,-9 0 18 16,-13 2-41-16,-26 6-33 0,-35 12 10 15,-38 12-3 1,-13 38 0-16,16 22-7 16,41 5 0-16,50-14 5 0,32-4-21 15,16-5-28-15,5 13-15 16,-3 25-9-16,5 34-8 16,10 28 0-16,9 13 17 15,3-6 5-15,0-11-10 16,-6-20 4-16,-10 0-11 15,-12-4 6-15,-6-21 0 16,2-21-5-16,-6-21 14 16,-27-1 21-16,-53 3 3 15,-67-11-1-15,-48-23-1 16,-36-40-10-16,-21-67-12 16,7-38-9-16,0-10 2 15,25 11-1-15,31 35-13 16,26 42 0-16,21 36-57 0,24 8-69 15,41 24-57-15,39 0-68 16,39 10-87-16,32-13-241 16,14-8-292-16</inkml:trace>
  <inkml:trace contextRef="#ctx0" brushRef="#br0" timeOffset="4196.64">12411 6450 1302 0,'0'0'366'0,"0"0"-208"16,0 0 110-16,0 0-56 0,-2-141-22 15,20 82-55 1,28-30-23-16,23-38-46 0,12-62-38 16,-13-28 2-16,-27-8-2 15,-39 7 7-15,-16 36 25 16,-44 11 2-16,-21 12-17 16,-27 9-13-16,-25 5-11 15,-29-10-8-15,-37-9 19 16,-32-3-20-16,-29 7-12 15,-34 20 0-15,-36 33 0 16,-42 31 0-16,-46 31-1 16,-54 32-18-16,-47 16-3 15,-40 52 4-15,-33 37 4 0,-8 42-2 16,12 45 5 0,25 30 4-16,39 29 1 0,44 29 5 15,52 19 0-15,63 43-10 16,62 18 11-16,74 12-1 15,75-2-8-15,74-21 0 16,74-6 0-16,51-27-4 16,80-21-37-16,60-26 29 15,73-34 6-15,72-35 14 16,83-43 1-16,80-48 8 16,68-46 2-16,67-50 16 15,59-30 7-15,41-56 17 16,26-34-3-16,-5-25-8 15,-35-26 6-15,-66-13-14 16,-83-14 8-16,-91-6-10 0,-93 2 12 16,-89 3-5-1,-85 5-12-15,-75 4-1 0,-69 4-4 16,-63-1 7-16,-40 5-2 16,-78 3 7-16,-60 15-8 15,-51 21-8-15,-36 27-3 16,-22 33-12-16,0 29-10 15,15 20-21-15,36 14-53 16,62 10-69-16,64 5-93 16,61-8-72-16,35 1-198 15,12-3-426-15</inkml:trace>
  <inkml:trace contextRef="#ctx0" brushRef="#br0" timeOffset="5180.62">11459 10194 35 0,'0'0'1385'16,"0"0"-1027"-16,0 0-194 15,0 0 112-15,0 0-21 16,0 0-91-16,67-137-48 15,-67 76-2-15,-26-34-13 16,-75-38-51-16,-103-50-23 0,-91-12-13 16,-86 21-13-16,-65 44-1 15,-32 63-5-15,-48 43 5 16,-47 24 5-16,-42 47-5 16,-29 41 1-16,-11 33 7 15,3 32-7-15,27 18 5 16,55 19 3-16,57 19-7 15,83 4-2-15,98-3-1 16,97-11 0-16,110-21-1 16,94-9 1-16,64-9-7 15,88-1-2-15,59-5-1 16,65-14 10-16,74-18-16 16,82-25 17-16,80-38 1 15,72-27 12-15,61-27 17 16,42-5 11-16,25-28 10 0,14-17 16 15,-8-9 7-15,-26-12-15 16,-42-16-17-16,-64-18 11 16,-75-23-5-16,-95-19 10 15,-100-24-17-15,-100-25-22 16,-103-47-7-16,-88-49-3 16,-125-32-9-16,-96-4-29 15,-77 42-20-15,-48 68 10 16,-24 66-3-16,-26 55-9 15,-7 42-48-15,-6 29-58 16,29 15-162-16,108 6-412 0,80-2-1059 16</inkml:trace>
  <inkml:trace contextRef="#ctx0" brushRef="#br0" timeOffset="17179.77">5197 4499 1517 0,'0'0'534'0,"0"0"-314"15,0 0-109-15,0 0-16 16,0 0-37-16,-59 161-17 16,47 56 108-16,4 67-2 15,8 37-10-15,4 4-59 16,21-21-17-16,4-21-26 16,4-11-19-16,3-25-2 15,-5-28-14-15,0-27 0 0,-6-50-26 16,-5-47-61-16,-4-34-71 15,0-26-89-15,-1-31-111 16,-1-4-247-16,-8-12-527 0</inkml:trace>
  <inkml:trace contextRef="#ctx0" brushRef="#br0" timeOffset="17977.84">5575 4009 1644 0,'0'0'320'0,"0"0"-273"16,199-123-46-16,15 66 41 15,64 5 70-15,59 9 31 16,46 0 13-16,20-3-33 15,40-4-11-15,25 1-17 16,-8 10-18-16,-28 11-25 16,-41 10 2-16,-50 9 20 15,-42 5-29-15,-34 2 3 16,-42 2-28-16,-56 0-10 16,-49 0-1-16,-49 2 11 0,-24 13-19 15,-8 3-1 1,-3 6 0-16,-1 9 1 15,-12 6-1-15,-4 11 1 0,-1 14 9 16,4 33 4-16,9 36 5 16,11 47 7-16,-2 26-7 15,-7 21 5-15,-19 7 13 16,-12 5 34-16,-14 18-32 16,-9-3 0-16,10-11-24 15,13-20-9-15,0-29-5 16,8-18 0-16,11-17 8 15,-6-17-7-15,-1-30 7 16,-8-25-8-16,-2-25 0 16,-2-15-1-16,0 4 0 15,0-6 1-15,0-10 0 0,0-15 0 16,0-14 16-16,0-6 14 16,-4 0 13-16,-8-2-16 15,-9-6-19-15,-16 1-7 16,-36 3 5-16,-52 4-7 15,-73 5 0-15,-52 15 0 16,-39 5 0-16,-27-3 0 16,-10-5-6-16,-37 2-3 15,-27 1 2-15,-23 8-2 16,-7 5-2-16,-1 8 3 16,13-1 8-16,32-4 1 15,37-13-1-15,55-18 1 16,57-5 0-16,69-14 5 0,55-10 3 15,46 3 0 1,24 2 0-16,8 2-9 0,9 4-31 16,10-1-73-16,6 4-101 15,31-10-163-15,9 2-381 16,-2-7-299-16</inkml:trace>
  <inkml:trace contextRef="#ctx0" brushRef="#br0" timeOffset="19944.66">5606 9993 570 0,'0'0'935'0,"0"0"-736"0,0 0-64 15,0 0-43-15,0 0-36 16,0 0 23-16,-50 276 96 16,21-66-24-16,-3 11-63 15,10-25-53-15,10-37-20 16,10-38-9-16,2-32-6 15,0-33-43-15,18-13-89 16,9-10-90-16,17-33-90 16,-3 0-94-16,-12-28-570 0</inkml:trace>
  <inkml:trace contextRef="#ctx0" brushRef="#br0" timeOffset="20360.45">5918 9651 1906 0,'0'0'310'0,"0"0"-177"0,247-96-100 15,8 60 59-15,76 5 79 16,64 11-22-16,33 5-30 16,8-6-27-16,23-5-37 15,-8-4-39-15,-44 0-4 16,-55 2-3-16,-80 6 3 15,-83 6-11-15,-69 6-2 16,-53 6 2-16,-34 2-1 16,-10 2 0-16,-9 0-7 15,-10 0 7-15,-4 24 22 0,-29 32 35 16,-16 38 18-16,-1 43-22 16,13 27-21-16,24 13-11 15,9 6-20-15,38-15-1 16,12-10 0-16,14-9 0 15,-2-16-1-15,2-8 1 16,-13-18-1-16,-10-25-13 16,-12-22-29-16,-12-10-38 15,-3 4-46-15,-10 4-80 16,-33 2-165-16,-22-17-261 16,-18-24-222-16</inkml:trace>
  <inkml:trace contextRef="#ctx0" brushRef="#br0" timeOffset="20627.43">6271 11350 1521 0,'0'0'872'16,"0"0"-612"-16,0 0-188 15,0 0-51-15,378-25 137 16,30-3 48-16,84-4-41 15,16 8-60-15,-38 14-27 16,-25 10-54-16,-40 0-15 16,-54 14-8-16,-68 6-1 15,-82-2-17-15,-72-5-61 16,-60-3-80-16,-34-9-82 16,-32-1-75-16,-3-15-242 0,-9-12-118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r>
              <a:rPr lang="en-US"/>
              <a:t>Engineering Fundamentals - An Introduction to Engineering</a:t>
            </a:r>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201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r>
              <a:rPr lang="en-US" dirty="0"/>
              <a:t>©2011 Cengage Learning Engineering. All Rights Reserved. </a:t>
            </a:r>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5A633749-6353-4824-94F5-2306CA13CC75}" type="slidenum">
              <a:rPr lang="en-US"/>
              <a:pPr>
                <a:defRPr/>
              </a:pPr>
              <a:t>‹#›</a:t>
            </a:fld>
            <a:endParaRPr lang="en-US"/>
          </a:p>
        </p:txBody>
      </p:sp>
    </p:spTree>
    <p:extLst>
      <p:ext uri="{BB962C8B-B14F-4D97-AF65-F5344CB8AC3E}">
        <p14:creationId xmlns:p14="http://schemas.microsoft.com/office/powerpoint/2010/main" val="2075892068"/>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167640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49998" y="583811"/>
            <a:ext cx="867454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914400"/>
            <a:ext cx="7776972" cy="1295400"/>
          </a:xfrm>
        </p:spPr>
        <p:txBody>
          <a:bodyPr anchor="t">
            <a:normAutofit/>
          </a:bodyPr>
          <a:lstStyle>
            <a:lvl1pPr>
              <a:defRPr sz="36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3" name="Subtitle 2"/>
          <p:cNvSpPr>
            <a:spLocks noGrp="1"/>
          </p:cNvSpPr>
          <p:nvPr>
            <p:ph type="subTitle" idx="1"/>
          </p:nvPr>
        </p:nvSpPr>
        <p:spPr>
          <a:xfrm>
            <a:off x="685800" y="2514600"/>
            <a:ext cx="7848600" cy="3643674"/>
          </a:xfrm>
        </p:spPr>
        <p:txBody>
          <a:bodyPr>
            <a:normAutofit/>
          </a:bodyPr>
          <a:lstStyle>
            <a:lvl1pPr marL="0" indent="0" algn="ctr">
              <a:buNone/>
              <a:defRPr sz="20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Slide Number Placeholder 5"/>
          <p:cNvSpPr>
            <a:spLocks noGrp="1"/>
          </p:cNvSpPr>
          <p:nvPr>
            <p:ph type="sldNum" sz="quarter" idx="12"/>
          </p:nvPr>
        </p:nvSpPr>
        <p:spPr>
          <a:xfrm>
            <a:off x="7381009" y="6321136"/>
            <a:ext cx="1161826" cy="365125"/>
          </a:xfrm>
        </p:spPr>
        <p:txBody>
          <a:bodyPr/>
          <a:lstStyle/>
          <a:p>
            <a:pPr>
              <a:defRPr/>
            </a:pPr>
            <a:fld id="{9A317C8B-6CCA-49DE-8503-CB6169078CD9}" type="slidenum">
              <a:rPr lang="en-US" smtClean="0"/>
              <a:pPr>
                <a:defRPr/>
              </a:pPr>
              <a:t>‹#›</a:t>
            </a:fld>
            <a:endParaRPr lang="en-US"/>
          </a:p>
        </p:txBody>
      </p:sp>
      <p:sp>
        <p:nvSpPr>
          <p:cNvPr id="17" name="TextBox 16"/>
          <p:cNvSpPr txBox="1"/>
          <p:nvPr userDrawn="1"/>
        </p:nvSpPr>
        <p:spPr>
          <a:xfrm>
            <a:off x="249998" y="228600"/>
            <a:ext cx="8636374" cy="276999"/>
          </a:xfrm>
          <a:prstGeom prst="rect">
            <a:avLst/>
          </a:prstGeom>
          <a:noFill/>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Verdana" panose="020B0604030504040204" pitchFamily="34" charset="0"/>
                <a:ea typeface="Verdana" panose="020B0604030504040204" pitchFamily="34" charset="0"/>
                <a:cs typeface="Verdana" panose="020B0604030504040204" pitchFamily="34" charset="0"/>
              </a:rPr>
              <a:t>Fundamentals</a:t>
            </a:r>
            <a:r>
              <a:rPr lang="en-US" sz="1200" baseline="0" dirty="0">
                <a:latin typeface="Verdana" panose="020B0604030504040204" pitchFamily="34" charset="0"/>
                <a:ea typeface="Verdana" panose="020B0604030504040204" pitchFamily="34" charset="0"/>
                <a:cs typeface="Verdana" panose="020B0604030504040204" pitchFamily="34" charset="0"/>
              </a:rPr>
              <a:t> of Logic Design, Enhanced Seventh Edition			           Roth/Kinney/John</a:t>
            </a:r>
            <a:endParaRPr lang="en-US" sz="1200" dirty="0">
              <a:latin typeface="Verdana" panose="020B0604030504040204" pitchFamily="34" charset="0"/>
              <a:ea typeface="Verdana" panose="020B0604030504040204" pitchFamily="34" charset="0"/>
              <a:cs typeface="Verdana" panose="020B0604030504040204" pitchFamily="34" charset="0"/>
            </a:endParaRPr>
          </a:p>
        </p:txBody>
      </p:sp>
      <p:sp>
        <p:nvSpPr>
          <p:cNvPr id="18" name="Rectangle 5"/>
          <p:cNvSpPr txBox="1">
            <a:spLocks noChangeArrowheads="1"/>
          </p:cNvSpPr>
          <p:nvPr userDrawn="1"/>
        </p:nvSpPr>
        <p:spPr bwMode="auto">
          <a:xfrm>
            <a:off x="685800" y="6341918"/>
            <a:ext cx="8077200" cy="365125"/>
          </a:xfrm>
          <a:prstGeom prst="rect">
            <a:avLst/>
          </a:prstGeom>
          <a:noFill/>
          <a:ln>
            <a:miter lim="800000"/>
            <a:headEnd/>
            <a:tailEnd/>
          </a:ln>
        </p:spPr>
        <p:txBody>
          <a:bodyPr vert="horz" wrap="square" lIns="91440" tIns="45720" rIns="91440" bIns="45720" numCol="1" rtlCol="0" anchor="ctr" anchorCtr="0" compatLnSpc="1">
            <a:prstTxWarp prst="textNoShape">
              <a:avLst/>
            </a:prstTxWarp>
          </a:bodyPr>
          <a:lstStyle>
            <a:defPPr>
              <a:defRPr lang="en-US"/>
            </a:defPPr>
            <a:lvl1pPr algn="l" rtl="0" fontAlgn="base">
              <a:spcBef>
                <a:spcPct val="0"/>
              </a:spcBef>
              <a:spcAft>
                <a:spcPct val="0"/>
              </a:spcAft>
              <a:defRPr sz="1000" kern="1200">
                <a:solidFill>
                  <a:schemeClr val="tx2"/>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r>
              <a:rPr lang="en-US" sz="1000" dirty="0">
                <a:solidFill>
                  <a:schemeClr val="tx1"/>
                </a:solidFill>
              </a:rPr>
              <a:t>© 2021 Cengage®. May not be scanned, copied or duplicated, or posted to a publicly accessible website, in whole or in part.</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pPr>
              <a:defRPr/>
            </a:pPr>
            <a:r>
              <a:rPr lang="en-US" dirty="0"/>
              <a:t>© 2014 Cengage Learning Engineering. All Rights Reserved. </a:t>
            </a:r>
          </a:p>
        </p:txBody>
      </p:sp>
      <p:sp>
        <p:nvSpPr>
          <p:cNvPr id="6" name="Slide Number Placeholder 5"/>
          <p:cNvSpPr>
            <a:spLocks noGrp="1"/>
          </p:cNvSpPr>
          <p:nvPr>
            <p:ph type="sldNum" sz="quarter" idx="12"/>
          </p:nvPr>
        </p:nvSpPr>
        <p:spPr>
          <a:xfrm>
            <a:off x="7593121" y="6248400"/>
            <a:ext cx="1161826" cy="365125"/>
          </a:xfrm>
        </p:spPr>
        <p:txBody>
          <a:bodyPr/>
          <a:lstStyle/>
          <a:p>
            <a:pPr>
              <a:defRPr/>
            </a:pPr>
            <a:fld id="{E00E4866-B08E-48F7-AB9A-999B9985195A}" type="slidenum">
              <a:rPr lang="en-US" smtClean="0"/>
              <a:pPr>
                <a:defRPr/>
              </a:pPr>
              <a:t>‹#›</a:t>
            </a:fld>
            <a:endParaRPr lang="en-US" dirty="0"/>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453385" y="1373253"/>
            <a:ext cx="8229599" cy="1453297"/>
          </a:xfrm>
        </p:spPr>
        <p:txBody>
          <a:bodyPr vert="horz" anchor="ctr">
            <a:normAutofit/>
          </a:bodyPr>
          <a:lstStyle>
            <a:lvl1pPr algn="l">
              <a:defRPr sz="36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3" name="Vertical Text Placeholder 2"/>
          <p:cNvSpPr>
            <a:spLocks noGrp="1"/>
          </p:cNvSpPr>
          <p:nvPr>
            <p:ph type="body" orient="vert" idx="1"/>
          </p:nvPr>
        </p:nvSpPr>
        <p:spPr>
          <a:xfrm>
            <a:off x="457200" y="3048000"/>
            <a:ext cx="8267700" cy="3048000"/>
          </a:xfrm>
        </p:spPr>
        <p:txBody>
          <a:bodyPr vert="horz"/>
          <a:lstStyle>
            <a:lvl1pPr>
              <a:buClr>
                <a:schemeClr val="accent1"/>
              </a:buClr>
              <a:defRPr>
                <a:latin typeface="Verdana" panose="020B0604030504040204" pitchFamily="34" charset="0"/>
                <a:ea typeface="Verdana" panose="020B0604030504040204" pitchFamily="34" charset="0"/>
                <a:cs typeface="Verdana" panose="020B0604030504040204" pitchFamily="34" charset="0"/>
              </a:defRPr>
            </a:lvl1pPr>
            <a:lvl2pPr>
              <a:buClr>
                <a:schemeClr val="accent1"/>
              </a:buClr>
              <a:defRPr>
                <a:latin typeface="Verdana" panose="020B0604030504040204" pitchFamily="34" charset="0"/>
                <a:ea typeface="Verdana" panose="020B0604030504040204" pitchFamily="34" charset="0"/>
                <a:cs typeface="Verdana" panose="020B0604030504040204" pitchFamily="34" charset="0"/>
              </a:defRPr>
            </a:lvl2pPr>
            <a:lvl3pPr>
              <a:buClr>
                <a:schemeClr val="accent1"/>
              </a:buClr>
              <a:defRPr>
                <a:latin typeface="Verdana" panose="020B0604030504040204" pitchFamily="34" charset="0"/>
                <a:ea typeface="Verdana" panose="020B0604030504040204" pitchFamily="34" charset="0"/>
                <a:cs typeface="Verdana" panose="020B0604030504040204" pitchFamily="34" charset="0"/>
              </a:defRPr>
            </a:lvl3pPr>
            <a:lvl4pPr>
              <a:buClr>
                <a:schemeClr val="accent1"/>
              </a:buClr>
              <a:defRPr>
                <a:latin typeface="Verdana" panose="020B0604030504040204" pitchFamily="34" charset="0"/>
                <a:ea typeface="Verdana" panose="020B0604030504040204" pitchFamily="34" charset="0"/>
                <a:cs typeface="Verdana" panose="020B0604030504040204" pitchFamily="34" charset="0"/>
              </a:defRPr>
            </a:lvl4pPr>
            <a:lvl5pPr>
              <a:buClr>
                <a:schemeClr val="accent1"/>
              </a:buClr>
              <a:defRPr>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Box 13"/>
          <p:cNvSpPr txBox="1"/>
          <p:nvPr userDrawn="1"/>
        </p:nvSpPr>
        <p:spPr>
          <a:xfrm>
            <a:off x="249998" y="228600"/>
            <a:ext cx="8636374" cy="276999"/>
          </a:xfrm>
          <a:prstGeom prst="rect">
            <a:avLst/>
          </a:prstGeom>
          <a:noFill/>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Verdana" panose="020B0604030504040204" pitchFamily="34" charset="0"/>
                <a:ea typeface="Verdana" panose="020B0604030504040204" pitchFamily="34" charset="0"/>
                <a:cs typeface="Verdana" panose="020B0604030504040204" pitchFamily="34" charset="0"/>
              </a:rPr>
              <a:t>Fundamentals</a:t>
            </a:r>
            <a:r>
              <a:rPr lang="en-US" sz="1200" baseline="0" dirty="0">
                <a:latin typeface="Verdana" panose="020B0604030504040204" pitchFamily="34" charset="0"/>
                <a:ea typeface="Verdana" panose="020B0604030504040204" pitchFamily="34" charset="0"/>
                <a:cs typeface="Verdana" panose="020B0604030504040204" pitchFamily="34" charset="0"/>
              </a:rPr>
              <a:t> of Logic Design, 7</a:t>
            </a:r>
            <a:r>
              <a:rPr lang="en-US" sz="1200" baseline="30000" dirty="0">
                <a:latin typeface="Verdana" panose="020B0604030504040204" pitchFamily="34" charset="0"/>
                <a:ea typeface="Verdana" panose="020B0604030504040204" pitchFamily="34" charset="0"/>
                <a:cs typeface="Verdana" panose="020B0604030504040204" pitchFamily="34" charset="0"/>
              </a:rPr>
              <a:t>th</a:t>
            </a:r>
            <a:r>
              <a:rPr lang="en-US" sz="1200" baseline="0" dirty="0">
                <a:latin typeface="Verdana" panose="020B0604030504040204" pitchFamily="34" charset="0"/>
                <a:ea typeface="Verdana" panose="020B0604030504040204" pitchFamily="34" charset="0"/>
                <a:cs typeface="Verdana" panose="020B0604030504040204" pitchFamily="34" charset="0"/>
              </a:rPr>
              <a:t> edition					Roth/Kinney</a:t>
            </a:r>
            <a:endParaRPr lang="en-US" sz="1200" dirty="0">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lvl1pPr>
              <a:defRPr sz="20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a:defRPr sz="20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defRPr sz="20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defRPr sz="20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a:defRPr sz="200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pPr>
              <a:defRPr/>
            </a:pPr>
            <a:r>
              <a:rPr lang="en-US"/>
              <a:t>© 2015 Cengage Learning Engineering. All Rights Reserved. </a:t>
            </a:r>
            <a:endParaRPr lang="en-US" dirty="0"/>
          </a:p>
        </p:txBody>
      </p:sp>
      <p:sp>
        <p:nvSpPr>
          <p:cNvPr id="6" name="Slide Number Placeholder 5"/>
          <p:cNvSpPr>
            <a:spLocks noGrp="1"/>
          </p:cNvSpPr>
          <p:nvPr>
            <p:ph type="sldNum" sz="quarter" idx="12"/>
          </p:nvPr>
        </p:nvSpPr>
        <p:spPr>
          <a:xfrm>
            <a:off x="7772400" y="6248400"/>
            <a:ext cx="1161826" cy="365125"/>
          </a:xfrm>
        </p:spPr>
        <p:txBody>
          <a:bodyPr/>
          <a:lstStyle/>
          <a:p>
            <a:pPr>
              <a:defRPr/>
            </a:pPr>
            <a:fld id="{6CF2B64B-D533-4D11-BEAF-64879B32716C}" type="slidenum">
              <a:rPr lang="en-US" smtClean="0"/>
              <a:pPr>
                <a:defRPr/>
              </a:pPr>
              <a:t>‹#›</a:t>
            </a:fld>
            <a:endParaRPr lang="en-US"/>
          </a:p>
        </p:txBody>
      </p:sp>
      <p:sp>
        <p:nvSpPr>
          <p:cNvPr id="7" name="Title 6"/>
          <p:cNvSpPr>
            <a:spLocks noGrp="1"/>
          </p:cNvSpPr>
          <p:nvPr>
            <p:ph type="title"/>
          </p:nvPr>
        </p:nvSpPr>
        <p:spPr/>
        <p:txBody>
          <a:bodyPr>
            <a:normAutofit/>
          </a:bodyPr>
          <a:lstStyle>
            <a:lvl1pPr>
              <a:defRPr sz="3600"/>
            </a:lvl1pPr>
          </a:lstStyle>
          <a:p>
            <a:r>
              <a:rPr lang="en-US" dirty="0"/>
              <a:t>Click to edit Master title style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a:t>© 2015 Cengage Learning Engineering. All Rights Reserved. </a:t>
            </a:r>
            <a:endParaRPr lang="en-US" dirty="0"/>
          </a:p>
        </p:txBody>
      </p:sp>
      <p:sp>
        <p:nvSpPr>
          <p:cNvPr id="7" name="Slide Number Placeholder 6"/>
          <p:cNvSpPr>
            <a:spLocks noGrp="1"/>
          </p:cNvSpPr>
          <p:nvPr>
            <p:ph type="sldNum" sz="quarter" idx="12"/>
          </p:nvPr>
        </p:nvSpPr>
        <p:spPr/>
        <p:txBody>
          <a:bodyPr/>
          <a:lstStyle/>
          <a:p>
            <a:pPr>
              <a:defRPr/>
            </a:pPr>
            <a:fld id="{E9A81A81-69CC-4B61-9DAD-22D007F12F7A}" type="slidenum">
              <a:rPr lang="en-US" smtClean="0"/>
              <a:pPr>
                <a:defRPr/>
              </a:pPr>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p:cNvSpPr>
            <a:spLocks noGrp="1"/>
          </p:cNvSpPr>
          <p:nvPr>
            <p:ph sz="quarter" idx="14"/>
          </p:nvPr>
        </p:nvSpPr>
        <p:spPr>
          <a:xfrm>
            <a:off x="4645152" y="2679192"/>
            <a:ext cx="3822192"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3" name="Vertical Text Placeholder 2"/>
          <p:cNvSpPr>
            <a:spLocks noGrp="1"/>
          </p:cNvSpPr>
          <p:nvPr>
            <p:ph type="body" orient="vert" idx="1"/>
          </p:nvPr>
        </p:nvSpPr>
        <p:spPr/>
        <p:txBody>
          <a:bodyPr vert="horz" anchor="t"/>
          <a:lstStyle>
            <a:lvl1pPr algn="l">
              <a:spcBef>
                <a:spcPts val="0"/>
              </a:spcBef>
              <a:defRPr>
                <a:latin typeface="Verdana" panose="020B0604030504040204" pitchFamily="34" charset="0"/>
                <a:ea typeface="Verdana" panose="020B0604030504040204" pitchFamily="34" charset="0"/>
                <a:cs typeface="Verdana" panose="020B0604030504040204" pitchFamily="34" charset="0"/>
              </a:defRPr>
            </a:lvl1pPr>
            <a:lvl2pPr algn="l">
              <a:defRPr>
                <a:latin typeface="Verdana" panose="020B0604030504040204" pitchFamily="34" charset="0"/>
                <a:ea typeface="Verdana" panose="020B0604030504040204" pitchFamily="34" charset="0"/>
                <a:cs typeface="Verdana" panose="020B0604030504040204" pitchFamily="34" charset="0"/>
              </a:defRPr>
            </a:lvl2pPr>
            <a:lvl3pPr algn="l">
              <a:defRPr>
                <a:latin typeface="Verdana" panose="020B0604030504040204" pitchFamily="34" charset="0"/>
                <a:ea typeface="Verdana" panose="020B0604030504040204" pitchFamily="34" charset="0"/>
                <a:cs typeface="Verdana" panose="020B0604030504040204" pitchFamily="34" charset="0"/>
              </a:defRPr>
            </a:lvl3pPr>
            <a:lvl4pPr algn="l">
              <a:defRPr>
                <a:latin typeface="Verdana" panose="020B0604030504040204" pitchFamily="34" charset="0"/>
                <a:ea typeface="Verdana" panose="020B0604030504040204" pitchFamily="34" charset="0"/>
                <a:cs typeface="Verdana" panose="020B0604030504040204" pitchFamily="34" charset="0"/>
              </a:defRPr>
            </a:lvl4pPr>
            <a:lvl5pPr algn="l">
              <a:defRPr>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pPr>
              <a:defRPr/>
            </a:pPr>
            <a:r>
              <a:rPr lang="en-US"/>
              <a:t>© 2015 Cengage Learning Engineering. All Rights Reserved. </a:t>
            </a:r>
            <a:endParaRPr lang="en-US" dirty="0"/>
          </a:p>
        </p:txBody>
      </p:sp>
      <p:sp>
        <p:nvSpPr>
          <p:cNvPr id="6" name="Slide Number Placeholder 5"/>
          <p:cNvSpPr>
            <a:spLocks noGrp="1"/>
          </p:cNvSpPr>
          <p:nvPr>
            <p:ph type="sldNum" sz="quarter" idx="12"/>
          </p:nvPr>
        </p:nvSpPr>
        <p:spPr>
          <a:xfrm>
            <a:off x="7162800" y="6248400"/>
            <a:ext cx="1161826" cy="365125"/>
          </a:xfrm>
        </p:spPr>
        <p:txBody>
          <a:bodyPr/>
          <a:lstStyle/>
          <a:p>
            <a:pPr>
              <a:defRPr/>
            </a:pPr>
            <a:fld id="{3AB3C744-5926-4D44-9840-116E84E524F4}"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userDrawn="1"/>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dirty="0"/>
              <a:t>Click to edit Master title style</a:t>
            </a:r>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pPr>
              <a:defRPr/>
            </a:pPr>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pPr>
              <a:defRPr/>
            </a:pPr>
            <a:r>
              <a:rPr lang="en-US"/>
              <a:t>© 2015 Cengage Learning Engineering. All Rights Reserved. </a:t>
            </a:r>
            <a:endParaRPr lang="en-US" dirty="0"/>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pPr>
              <a:defRPr/>
            </a:pPr>
            <a:fld id="{70611092-5CFF-4C1B-A322-4AF5B78C5C7C}" type="slidenum">
              <a:rPr lang="en-US" smtClean="0"/>
              <a:pPr>
                <a:defRPr/>
              </a:pPr>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Box 14"/>
          <p:cNvSpPr txBox="1"/>
          <p:nvPr userDrawn="1"/>
        </p:nvSpPr>
        <p:spPr>
          <a:xfrm>
            <a:off x="249998" y="228600"/>
            <a:ext cx="8636374" cy="276999"/>
          </a:xfrm>
          <a:prstGeom prst="rect">
            <a:avLst/>
          </a:prstGeom>
          <a:noFill/>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a:latin typeface="Verdana" panose="020B0604030504040204" pitchFamily="34" charset="0"/>
                <a:ea typeface="Verdana" panose="020B0604030504040204" pitchFamily="34" charset="0"/>
                <a:cs typeface="Verdana" panose="020B0604030504040204" pitchFamily="34" charset="0"/>
              </a:rPr>
              <a:t>Fundamentals</a:t>
            </a:r>
            <a:r>
              <a:rPr lang="en-US" sz="1200" b="0" baseline="0" dirty="0">
                <a:latin typeface="Verdana" panose="020B0604030504040204" pitchFamily="34" charset="0"/>
                <a:ea typeface="Verdana" panose="020B0604030504040204" pitchFamily="34" charset="0"/>
                <a:cs typeface="Verdana" panose="020B0604030504040204" pitchFamily="34" charset="0"/>
              </a:rPr>
              <a:t> of Logic Design, 7</a:t>
            </a:r>
            <a:r>
              <a:rPr lang="en-US" sz="1200" b="0" baseline="30000" dirty="0">
                <a:latin typeface="Verdana" panose="020B0604030504040204" pitchFamily="34" charset="0"/>
                <a:ea typeface="Verdana" panose="020B0604030504040204" pitchFamily="34" charset="0"/>
                <a:cs typeface="Verdana" panose="020B0604030504040204" pitchFamily="34" charset="0"/>
              </a:rPr>
              <a:t>th</a:t>
            </a:r>
            <a:r>
              <a:rPr lang="en-US" sz="1200" b="0" baseline="0" dirty="0">
                <a:latin typeface="Verdana" panose="020B0604030504040204" pitchFamily="34" charset="0"/>
                <a:ea typeface="Verdana" panose="020B0604030504040204" pitchFamily="34" charset="0"/>
                <a:cs typeface="Verdana" panose="020B0604030504040204" pitchFamily="34" charset="0"/>
              </a:rPr>
              <a:t> edition					Roth/Kinney</a:t>
            </a:r>
            <a:endParaRPr lang="en-US" sz="1200" b="0" dirty="0">
              <a:latin typeface="Verdana" panose="020B0604030504040204" pitchFamily="34" charset="0"/>
              <a:ea typeface="Verdana" panose="020B0604030504040204" pitchFamily="34" charset="0"/>
              <a:cs typeface="Verdana" panose="020B0604030504040204" pitchFamily="34" charset="0"/>
            </a:endParaRPr>
          </a:p>
        </p:txBody>
      </p:sp>
    </p:spTree>
  </p:cSld>
  <p:clrMap bg1="lt1" tx1="dk1" bg2="lt2" tx2="dk2" accent1="accent1" accent2="accent2" accent3="accent3" accent4="accent4" accent5="accent5" accent6="accent6" hlink="hlink" folHlink="folHlink"/>
  <p:sldLayoutIdLst>
    <p:sldLayoutId id="2147484483" r:id="rId1"/>
    <p:sldLayoutId id="2147484493" r:id="rId2"/>
    <p:sldLayoutId id="2147484484" r:id="rId3"/>
    <p:sldLayoutId id="2147484486" r:id="rId4"/>
    <p:sldLayoutId id="2147484492" r:id="rId5"/>
  </p:sldLayoutIdLst>
  <p:hf hdr="0" dt="0"/>
  <p:txStyles>
    <p:titleStyle>
      <a:lvl1pPr algn="ctr" defTabSz="914400" rtl="0" eaLnBrk="1" latinLnBrk="0" hangingPunct="1">
        <a:spcBef>
          <a:spcPct val="0"/>
        </a:spcBef>
        <a:buNone/>
        <a:defRPr sz="3600" kern="1200">
          <a:solidFill>
            <a:srgbClr val="000000"/>
          </a:solidFill>
          <a:latin typeface="Verdana" panose="020B0604030504040204" pitchFamily="34" charset="0"/>
          <a:ea typeface="Verdana" panose="020B0604030504040204" pitchFamily="34" charset="0"/>
          <a:cs typeface="Verdana" panose="020B0604030504040204"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576263" indent="-274320" algn="l" defTabSz="914400" rtl="0" eaLnBrk="1" latinLnBrk="0" hangingPunct="1">
        <a:spcBef>
          <a:spcPct val="20000"/>
        </a:spcBef>
        <a:buClr>
          <a:schemeClr val="accent1"/>
        </a:buClr>
        <a:buSzPct val="100000"/>
        <a:buFont typeface="Symbol" pitchFamily="18" charset="2"/>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143000" indent="-228600" algn="l" defTabSz="914400" rtl="0" eaLnBrk="1" latinLnBrk="0" hangingPunct="1">
        <a:spcBef>
          <a:spcPct val="20000"/>
        </a:spcBef>
        <a:buClr>
          <a:schemeClr val="accent1"/>
        </a:buClr>
        <a:buSzPct val="100000"/>
        <a:buFont typeface="Symbol" pitchFamily="18" charset="2"/>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463040" indent="-228600" algn="l" defTabSz="914400" rtl="0" eaLnBrk="1" latinLnBrk="0" hangingPunct="1">
        <a:spcBef>
          <a:spcPct val="20000"/>
        </a:spcBef>
        <a:buClr>
          <a:schemeClr val="accent1"/>
        </a:buClr>
        <a:buSzPct val="100000"/>
        <a:buFont typeface="Symbol" pitchFamily="18" charset="2"/>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14400"/>
            <a:ext cx="7776972" cy="990600"/>
          </a:xfrm>
        </p:spPr>
        <p:txBody>
          <a:bodyPr>
            <a:normAutofit/>
          </a:bodyPr>
          <a:lstStyle/>
          <a:p>
            <a:r>
              <a:rPr lang="en-US" dirty="0"/>
              <a:t>Lab 9. Simplify the circuit</a:t>
            </a:r>
          </a:p>
        </p:txBody>
      </p:sp>
      <p:sp>
        <p:nvSpPr>
          <p:cNvPr id="3" name="Subtitle 2"/>
          <p:cNvSpPr>
            <a:spLocks noGrp="1"/>
          </p:cNvSpPr>
          <p:nvPr>
            <p:ph type="subTitle" idx="1"/>
          </p:nvPr>
        </p:nvSpPr>
        <p:spPr>
          <a:xfrm>
            <a:off x="685800" y="1981200"/>
            <a:ext cx="7853265" cy="3886200"/>
          </a:xfrm>
        </p:spPr>
        <p:txBody>
          <a:bodyPr>
            <a:noAutofit/>
          </a:bodyPr>
          <a:lstStyle/>
          <a:p>
            <a:pPr algn="l"/>
            <a:r>
              <a:rPr lang="en-US" sz="2200" b="1" dirty="0"/>
              <a:t>Combining Terms:</a:t>
            </a:r>
          </a:p>
          <a:p>
            <a:pPr algn="l"/>
            <a:r>
              <a:rPr lang="en-US" b="1" dirty="0"/>
              <a:t>1. </a:t>
            </a:r>
            <a:r>
              <a:rPr lang="en-US" i="1" dirty="0"/>
              <a:t>Combining terms. </a:t>
            </a:r>
            <a:r>
              <a:rPr lang="en-US" dirty="0"/>
              <a:t>Use the theorem </a:t>
            </a:r>
            <a:r>
              <a:rPr lang="en-US" i="1" dirty="0"/>
              <a:t>XY </a:t>
            </a:r>
            <a:r>
              <a:rPr lang="en-US" dirty="0"/>
              <a:t>+ </a:t>
            </a:r>
            <a:r>
              <a:rPr lang="en-US" i="1" dirty="0"/>
              <a:t>XY’</a:t>
            </a:r>
            <a:r>
              <a:rPr lang="en-US" dirty="0"/>
              <a:t> = </a:t>
            </a:r>
            <a:r>
              <a:rPr lang="en-US" i="1" dirty="0"/>
              <a:t>X </a:t>
            </a:r>
            <a:r>
              <a:rPr lang="en-US" dirty="0"/>
              <a:t>to combine two terms. For example,</a:t>
            </a:r>
          </a:p>
          <a:p>
            <a:r>
              <a:rPr lang="en-US" i="1" dirty="0" err="1"/>
              <a:t>abc'd</a:t>
            </a:r>
            <a:r>
              <a:rPr lang="en-US" i="1" dirty="0"/>
              <a:t>’</a:t>
            </a:r>
            <a:r>
              <a:rPr lang="en-US" dirty="0"/>
              <a:t> + </a:t>
            </a:r>
            <a:r>
              <a:rPr lang="en-US" i="1" dirty="0" err="1"/>
              <a:t>abcd</a:t>
            </a:r>
            <a:r>
              <a:rPr lang="en-US" i="1" dirty="0"/>
              <a:t>’</a:t>
            </a:r>
            <a:r>
              <a:rPr lang="en-US" dirty="0"/>
              <a:t> = </a:t>
            </a:r>
            <a:r>
              <a:rPr lang="en-US" i="1" dirty="0" err="1"/>
              <a:t>abd</a:t>
            </a:r>
            <a:r>
              <a:rPr lang="en-US" i="1" dirty="0"/>
              <a:t>’		</a:t>
            </a:r>
            <a:r>
              <a:rPr lang="en-US" dirty="0"/>
              <a:t> [</a:t>
            </a:r>
            <a:r>
              <a:rPr lang="en-US" i="1" dirty="0"/>
              <a:t>X </a:t>
            </a:r>
            <a:r>
              <a:rPr lang="en-US" dirty="0"/>
              <a:t>= </a:t>
            </a:r>
            <a:r>
              <a:rPr lang="en-US" i="1" dirty="0" err="1"/>
              <a:t>abd</a:t>
            </a:r>
            <a:r>
              <a:rPr lang="en-US" i="1" dirty="0"/>
              <a:t>’</a:t>
            </a:r>
            <a:r>
              <a:rPr lang="en-US" dirty="0"/>
              <a:t>, </a:t>
            </a:r>
            <a:r>
              <a:rPr lang="en-US" i="1" dirty="0"/>
              <a:t>Y </a:t>
            </a:r>
            <a:r>
              <a:rPr lang="en-US" dirty="0"/>
              <a:t>= </a:t>
            </a:r>
            <a:r>
              <a:rPr lang="en-US" i="1" dirty="0"/>
              <a:t>c</a:t>
            </a:r>
            <a:r>
              <a:rPr lang="en-US" dirty="0"/>
              <a:t>] (3-24)</a:t>
            </a:r>
          </a:p>
          <a:p>
            <a:endParaRPr lang="en-US" dirty="0"/>
          </a:p>
          <a:p>
            <a:pPr algn="l"/>
            <a:r>
              <a:rPr lang="en-US" dirty="0"/>
              <a:t>When combining terms by this theorem, the two terms to be combined should contain exactly the same variables, and exactly one of the variables should appear complemented in one term and not in the other. Because </a:t>
            </a:r>
            <a:r>
              <a:rPr lang="en-US" i="1" dirty="0"/>
              <a:t>X </a:t>
            </a:r>
            <a:r>
              <a:rPr lang="en-US" dirty="0"/>
              <a:t>+ </a:t>
            </a:r>
            <a:r>
              <a:rPr lang="en-US" i="1" dirty="0"/>
              <a:t>X </a:t>
            </a:r>
            <a:r>
              <a:rPr lang="en-US" dirty="0"/>
              <a:t>= </a:t>
            </a:r>
            <a:r>
              <a:rPr lang="en-US" i="1" dirty="0"/>
              <a:t>X</a:t>
            </a:r>
            <a:r>
              <a:rPr lang="en-US" dirty="0"/>
              <a:t>, a given term may be duplicated and combined with two or more other terms. For example,</a:t>
            </a:r>
          </a:p>
          <a:p>
            <a:r>
              <a:rPr lang="en-US" i="1" dirty="0" err="1"/>
              <a:t>ab'c</a:t>
            </a:r>
            <a:r>
              <a:rPr lang="en-US" i="1" dirty="0"/>
              <a:t> </a:t>
            </a:r>
            <a:r>
              <a:rPr lang="en-US" dirty="0"/>
              <a:t>+ </a:t>
            </a:r>
            <a:r>
              <a:rPr lang="en-US" i="1" dirty="0" err="1"/>
              <a:t>abc</a:t>
            </a:r>
            <a:r>
              <a:rPr lang="en-US" i="1" dirty="0"/>
              <a:t> </a:t>
            </a:r>
            <a:r>
              <a:rPr lang="en-US" dirty="0"/>
              <a:t>+ </a:t>
            </a:r>
            <a:r>
              <a:rPr lang="en-US" i="1" dirty="0" err="1"/>
              <a:t>a’bc</a:t>
            </a:r>
            <a:r>
              <a:rPr lang="en-US" i="1" dirty="0"/>
              <a:t> </a:t>
            </a:r>
            <a:r>
              <a:rPr lang="en-US" dirty="0"/>
              <a:t>= </a:t>
            </a:r>
            <a:r>
              <a:rPr lang="en-US" i="1" dirty="0" err="1"/>
              <a:t>ab’c</a:t>
            </a:r>
            <a:r>
              <a:rPr lang="en-US" i="1" dirty="0"/>
              <a:t> </a:t>
            </a:r>
            <a:r>
              <a:rPr lang="en-US" dirty="0"/>
              <a:t>+ </a:t>
            </a:r>
            <a:r>
              <a:rPr lang="en-US" i="1" dirty="0" err="1"/>
              <a:t>abc</a:t>
            </a:r>
            <a:r>
              <a:rPr lang="en-US" i="1" dirty="0"/>
              <a:t> </a:t>
            </a:r>
            <a:r>
              <a:rPr lang="en-US" dirty="0"/>
              <a:t>+ </a:t>
            </a:r>
            <a:r>
              <a:rPr lang="en-US" i="1" dirty="0" err="1"/>
              <a:t>abc</a:t>
            </a:r>
            <a:r>
              <a:rPr lang="en-US" i="1" dirty="0"/>
              <a:t> </a:t>
            </a:r>
            <a:r>
              <a:rPr lang="en-US" dirty="0"/>
              <a:t>+ </a:t>
            </a:r>
            <a:r>
              <a:rPr lang="en-US" i="1" dirty="0" err="1"/>
              <a:t>a’bc</a:t>
            </a:r>
            <a:r>
              <a:rPr lang="en-US" i="1" dirty="0"/>
              <a:t> </a:t>
            </a:r>
            <a:r>
              <a:rPr lang="en-US" dirty="0"/>
              <a:t>= </a:t>
            </a:r>
            <a:r>
              <a:rPr lang="en-US" i="1" dirty="0"/>
              <a:t>ac </a:t>
            </a:r>
            <a:r>
              <a:rPr lang="en-US" dirty="0"/>
              <a:t>+ </a:t>
            </a:r>
            <a:r>
              <a:rPr lang="en-US" i="1" dirty="0" err="1"/>
              <a:t>bc</a:t>
            </a:r>
            <a:endParaRPr lang="en-US" sz="2200" b="1" dirty="0"/>
          </a:p>
        </p:txBody>
      </p:sp>
      <p:sp>
        <p:nvSpPr>
          <p:cNvPr id="4" name="Slide Number Placeholder 3"/>
          <p:cNvSpPr>
            <a:spLocks noGrp="1"/>
          </p:cNvSpPr>
          <p:nvPr>
            <p:ph type="sldNum" sz="quarter" idx="12"/>
          </p:nvPr>
        </p:nvSpPr>
        <p:spPr/>
        <p:txBody>
          <a:bodyPr/>
          <a:lstStyle/>
          <a:p>
            <a:pPr>
              <a:defRPr/>
            </a:pPr>
            <a:fld id="{9A317C8B-6CCA-49DE-8503-CB6169078CD9}" type="slidenum">
              <a:rPr lang="en-US" smtClean="0"/>
              <a:pPr>
                <a:defRPr/>
              </a:pPr>
              <a:t>1</a:t>
            </a:fld>
            <a:endParaRPr lang="en-US"/>
          </a:p>
        </p:txBody>
      </p:sp>
      <p:sp>
        <p:nvSpPr>
          <p:cNvPr id="6" name="Subtitle 2">
            <a:extLst>
              <a:ext uri="{FF2B5EF4-FFF2-40B4-BE49-F238E27FC236}">
                <a16:creationId xmlns:a16="http://schemas.microsoft.com/office/drawing/2014/main" id="{DB42F733-2C50-4413-8CF7-28B31369F879}"/>
              </a:ext>
            </a:extLst>
          </p:cNvPr>
          <p:cNvSpPr txBox="1">
            <a:spLocks/>
          </p:cNvSpPr>
          <p:nvPr/>
        </p:nvSpPr>
        <p:spPr>
          <a:xfrm>
            <a:off x="838200" y="2419225"/>
            <a:ext cx="7853265" cy="3886200"/>
          </a:xfrm>
          <a:prstGeom prst="rect">
            <a:avLst/>
          </a:prstGeom>
        </p:spPr>
        <p:txBody>
          <a:bodyPr vert="horz" lIns="91440" tIns="45720" rIns="91440" bIns="45720" rtlCol="0">
            <a:noAutofit/>
          </a:bodyPr>
          <a:lstStyle>
            <a:lvl1pPr marL="0" indent="0" algn="ctr" defTabSz="914400" rtl="0" eaLnBrk="1" latinLnBrk="0" hangingPunct="1">
              <a:spcBef>
                <a:spcPct val="20000"/>
              </a:spcBef>
              <a:buClr>
                <a:schemeClr val="accent1"/>
              </a:buClr>
              <a:buSzPct val="100000"/>
              <a:buFont typeface="Symbol" pitchFamily="18" charset="2"/>
              <a:buNone/>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57200" indent="0" algn="ctr" defTabSz="914400" rtl="0" eaLnBrk="1" latinLnBrk="0" hangingPunct="1">
              <a:spcBef>
                <a:spcPct val="20000"/>
              </a:spcBef>
              <a:buClr>
                <a:schemeClr val="accent1"/>
              </a:buClr>
              <a:buSzPct val="100000"/>
              <a:buFont typeface="Symbol" pitchFamily="18" charset="2"/>
              <a:buNone/>
              <a:defRPr sz="20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2pPr>
            <a:lvl3pPr marL="914400" indent="0" algn="ctr" defTabSz="914400" rtl="0" eaLnBrk="1" latinLnBrk="0" hangingPunct="1">
              <a:spcBef>
                <a:spcPct val="20000"/>
              </a:spcBef>
              <a:buClr>
                <a:schemeClr val="accent1"/>
              </a:buClr>
              <a:buSzPct val="100000"/>
              <a:buFont typeface="Symbol" pitchFamily="18" charset="2"/>
              <a:buNone/>
              <a:defRPr sz="20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3pPr>
            <a:lvl4pPr marL="1371600" indent="0" algn="ctr" defTabSz="914400" rtl="0" eaLnBrk="1" latinLnBrk="0" hangingPunct="1">
              <a:spcBef>
                <a:spcPct val="20000"/>
              </a:spcBef>
              <a:buClr>
                <a:schemeClr val="accent1"/>
              </a:buClr>
              <a:buSzPct val="100000"/>
              <a:buFont typeface="Symbol" pitchFamily="18" charset="2"/>
              <a:buNone/>
              <a:defRPr sz="20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4pPr>
            <a:lvl5pPr marL="1828800" indent="0" algn="ctr" defTabSz="914400" rtl="0" eaLnBrk="1" latinLnBrk="0" hangingPunct="1">
              <a:spcBef>
                <a:spcPct val="20000"/>
              </a:spcBef>
              <a:buClr>
                <a:schemeClr val="accent1"/>
              </a:buClr>
              <a:buSzPct val="100000"/>
              <a:buFont typeface="Symbol" pitchFamily="18" charset="2"/>
              <a:buNone/>
              <a:defRPr sz="20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5pPr>
            <a:lvl6pPr marL="22860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6pPr>
            <a:lvl7pPr marL="27432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7pPr>
            <a:lvl8pPr marL="32004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8pPr>
            <a:lvl9pPr marL="36576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9pPr>
          </a:lstStyle>
          <a:p>
            <a:pPr marL="342900" indent="-342900" algn="l" fontAlgn="auto">
              <a:spcAft>
                <a:spcPts val="0"/>
              </a:spcAft>
            </a:pPr>
            <a:endParaRPr lang="en-US" sz="2200" dirty="0">
              <a:solidFill>
                <a:schemeClr val="tx1"/>
              </a:solidFill>
            </a:endParaRPr>
          </a:p>
        </p:txBody>
      </p:sp>
    </p:spTree>
    <p:extLst>
      <p:ext uri="{BB962C8B-B14F-4D97-AF65-F5344CB8AC3E}">
        <p14:creationId xmlns:p14="http://schemas.microsoft.com/office/powerpoint/2010/main" val="4225387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14400"/>
            <a:ext cx="7776972" cy="990600"/>
          </a:xfrm>
        </p:spPr>
        <p:txBody>
          <a:bodyPr>
            <a:normAutofit fontScale="90000"/>
          </a:bodyPr>
          <a:lstStyle/>
          <a:p>
            <a:r>
              <a:rPr lang="en-US" dirty="0"/>
              <a:t>Algebraic Simplification of Switching Expressions</a:t>
            </a:r>
          </a:p>
        </p:txBody>
      </p:sp>
      <p:sp>
        <p:nvSpPr>
          <p:cNvPr id="3" name="Subtitle 2"/>
          <p:cNvSpPr>
            <a:spLocks noGrp="1"/>
          </p:cNvSpPr>
          <p:nvPr>
            <p:ph type="subTitle" idx="1"/>
          </p:nvPr>
        </p:nvSpPr>
        <p:spPr>
          <a:xfrm>
            <a:off x="685800" y="1981200"/>
            <a:ext cx="7853265" cy="3886200"/>
          </a:xfrm>
        </p:spPr>
        <p:txBody>
          <a:bodyPr>
            <a:noAutofit/>
          </a:bodyPr>
          <a:lstStyle/>
          <a:p>
            <a:pPr algn="l"/>
            <a:r>
              <a:rPr lang="en-US" sz="2200" b="1" dirty="0"/>
              <a:t>Eliminating Terms and Literals:</a:t>
            </a:r>
          </a:p>
          <a:p>
            <a:pPr algn="l"/>
            <a:r>
              <a:rPr lang="en-US" b="1" dirty="0"/>
              <a:t>2. </a:t>
            </a:r>
            <a:r>
              <a:rPr lang="en-US" i="1" dirty="0"/>
              <a:t>Eliminating terms. </a:t>
            </a:r>
            <a:r>
              <a:rPr lang="en-US" dirty="0"/>
              <a:t>Use the theorem </a:t>
            </a:r>
            <a:r>
              <a:rPr lang="en-US" i="1" dirty="0"/>
              <a:t>X </a:t>
            </a:r>
            <a:r>
              <a:rPr lang="en-US" dirty="0"/>
              <a:t>+ </a:t>
            </a:r>
            <a:r>
              <a:rPr lang="en-US" i="1" dirty="0"/>
              <a:t>XY </a:t>
            </a:r>
            <a:r>
              <a:rPr lang="en-US" dirty="0"/>
              <a:t>= </a:t>
            </a:r>
            <a:r>
              <a:rPr lang="en-US" i="1" dirty="0"/>
              <a:t>X </a:t>
            </a:r>
            <a:r>
              <a:rPr lang="en-US" dirty="0"/>
              <a:t>to eliminate redundant terms if possible; then try to apply the consensus theorem (</a:t>
            </a:r>
            <a:r>
              <a:rPr lang="en-US" i="1" dirty="0"/>
              <a:t>XY </a:t>
            </a:r>
            <a:r>
              <a:rPr lang="en-US" dirty="0"/>
              <a:t>+ </a:t>
            </a:r>
            <a:r>
              <a:rPr lang="en-US" i="1" dirty="0"/>
              <a:t>X’Z </a:t>
            </a:r>
            <a:r>
              <a:rPr lang="en-US" dirty="0"/>
              <a:t>+ </a:t>
            </a:r>
            <a:r>
              <a:rPr lang="en-US" i="1" dirty="0"/>
              <a:t>YZ </a:t>
            </a:r>
            <a:r>
              <a:rPr lang="en-US" dirty="0"/>
              <a:t>= </a:t>
            </a:r>
            <a:r>
              <a:rPr lang="en-US" i="1" dirty="0"/>
              <a:t>XY </a:t>
            </a:r>
            <a:r>
              <a:rPr lang="en-US" dirty="0"/>
              <a:t>+ </a:t>
            </a:r>
            <a:r>
              <a:rPr lang="en-US" i="1" dirty="0"/>
              <a:t>X’Z</a:t>
            </a:r>
            <a:r>
              <a:rPr lang="en-US" dirty="0"/>
              <a:t>) to eliminate any consensus terms. For example,</a:t>
            </a:r>
          </a:p>
          <a:p>
            <a:r>
              <a:rPr lang="de-DE" i="1" dirty="0"/>
              <a:t>a'b </a:t>
            </a:r>
            <a:r>
              <a:rPr lang="de-DE" dirty="0"/>
              <a:t>+ </a:t>
            </a:r>
            <a:r>
              <a:rPr lang="de-DE" i="1" dirty="0"/>
              <a:t>a‘bc </a:t>
            </a:r>
            <a:r>
              <a:rPr lang="de-DE" dirty="0"/>
              <a:t>= </a:t>
            </a:r>
            <a:r>
              <a:rPr lang="de-DE" i="1" dirty="0"/>
              <a:t>a‘b	 </a:t>
            </a:r>
            <a:r>
              <a:rPr lang="de-DE" dirty="0"/>
              <a:t>[</a:t>
            </a:r>
            <a:r>
              <a:rPr lang="de-DE" i="1" dirty="0"/>
              <a:t>X </a:t>
            </a:r>
            <a:r>
              <a:rPr lang="de-DE" dirty="0"/>
              <a:t>= </a:t>
            </a:r>
            <a:r>
              <a:rPr lang="de-DE" i="1" dirty="0"/>
              <a:t>a‘b</a:t>
            </a:r>
            <a:r>
              <a:rPr lang="de-DE" dirty="0"/>
              <a:t>]</a:t>
            </a:r>
          </a:p>
          <a:p>
            <a:r>
              <a:rPr lang="en-US" i="1" dirty="0" err="1"/>
              <a:t>a'bc</a:t>
            </a:r>
            <a:r>
              <a:rPr lang="en-US" i="1" dirty="0"/>
              <a:t>’</a:t>
            </a:r>
            <a:r>
              <a:rPr lang="en-US" dirty="0"/>
              <a:t> + </a:t>
            </a:r>
            <a:r>
              <a:rPr lang="en-US" i="1" dirty="0" err="1"/>
              <a:t>bcd</a:t>
            </a:r>
            <a:r>
              <a:rPr lang="en-US" i="1" dirty="0"/>
              <a:t> </a:t>
            </a:r>
            <a:r>
              <a:rPr lang="en-US" dirty="0"/>
              <a:t>+ </a:t>
            </a:r>
            <a:r>
              <a:rPr lang="en-US" i="1" dirty="0" err="1"/>
              <a:t>a’bd</a:t>
            </a:r>
            <a:r>
              <a:rPr lang="en-US" i="1" dirty="0"/>
              <a:t> </a:t>
            </a:r>
            <a:r>
              <a:rPr lang="en-US" dirty="0"/>
              <a:t>= </a:t>
            </a:r>
            <a:r>
              <a:rPr lang="en-US" i="1" dirty="0" err="1"/>
              <a:t>a’bc</a:t>
            </a:r>
            <a:r>
              <a:rPr lang="en-US" i="1" dirty="0"/>
              <a:t>’</a:t>
            </a:r>
            <a:r>
              <a:rPr lang="en-US" dirty="0"/>
              <a:t> + </a:t>
            </a:r>
            <a:r>
              <a:rPr lang="en-US" i="1" dirty="0" err="1"/>
              <a:t>bcd</a:t>
            </a:r>
            <a:r>
              <a:rPr lang="en-US" i="1" dirty="0"/>
              <a:t> 	</a:t>
            </a:r>
            <a:r>
              <a:rPr lang="en-US" dirty="0"/>
              <a:t>[</a:t>
            </a:r>
            <a:r>
              <a:rPr lang="en-US" i="1" dirty="0"/>
              <a:t>X </a:t>
            </a:r>
            <a:r>
              <a:rPr lang="en-US" dirty="0"/>
              <a:t>= </a:t>
            </a:r>
            <a:r>
              <a:rPr lang="en-US" i="1" dirty="0"/>
              <a:t>c</a:t>
            </a:r>
            <a:r>
              <a:rPr lang="en-US" dirty="0"/>
              <a:t>, </a:t>
            </a:r>
            <a:r>
              <a:rPr lang="en-US" i="1" dirty="0"/>
              <a:t>Y </a:t>
            </a:r>
            <a:r>
              <a:rPr lang="en-US" dirty="0"/>
              <a:t>= </a:t>
            </a:r>
            <a:r>
              <a:rPr lang="en-US" i="1" dirty="0"/>
              <a:t>bd</a:t>
            </a:r>
            <a:r>
              <a:rPr lang="en-US" dirty="0"/>
              <a:t>, </a:t>
            </a:r>
            <a:r>
              <a:rPr lang="en-US" i="1" dirty="0"/>
              <a:t>Z </a:t>
            </a:r>
            <a:r>
              <a:rPr lang="en-US" dirty="0"/>
              <a:t>= </a:t>
            </a:r>
            <a:r>
              <a:rPr lang="en-US" i="1" dirty="0" err="1"/>
              <a:t>a’b</a:t>
            </a:r>
            <a:r>
              <a:rPr lang="en-US" dirty="0"/>
              <a:t>] (3-25)</a:t>
            </a:r>
          </a:p>
          <a:p>
            <a:pPr algn="l"/>
            <a:r>
              <a:rPr lang="en-US" b="1" dirty="0"/>
              <a:t>3. </a:t>
            </a:r>
            <a:r>
              <a:rPr lang="en-US" i="1" dirty="0"/>
              <a:t>Eliminating literals. </a:t>
            </a:r>
            <a:r>
              <a:rPr lang="en-US" dirty="0"/>
              <a:t>Use the theorem </a:t>
            </a:r>
            <a:r>
              <a:rPr lang="en-US" i="1" dirty="0"/>
              <a:t>X </a:t>
            </a:r>
            <a:r>
              <a:rPr lang="en-US" dirty="0"/>
              <a:t>+ </a:t>
            </a:r>
            <a:r>
              <a:rPr lang="en-US" i="1" dirty="0"/>
              <a:t>X’Y </a:t>
            </a:r>
            <a:r>
              <a:rPr lang="en-US" dirty="0"/>
              <a:t>= </a:t>
            </a:r>
            <a:r>
              <a:rPr lang="en-US" i="1" dirty="0"/>
              <a:t>X </a:t>
            </a:r>
            <a:r>
              <a:rPr lang="en-US" dirty="0"/>
              <a:t>+ </a:t>
            </a:r>
            <a:r>
              <a:rPr lang="en-US" i="1" dirty="0"/>
              <a:t>Y </a:t>
            </a:r>
            <a:r>
              <a:rPr lang="en-US" dirty="0"/>
              <a:t>to eliminate redundant literals. Simple factoring may be necessary before the theorem is applied.</a:t>
            </a:r>
            <a:endParaRPr lang="en-US" sz="2200" b="1" dirty="0"/>
          </a:p>
        </p:txBody>
      </p:sp>
      <p:sp>
        <p:nvSpPr>
          <p:cNvPr id="4" name="Slide Number Placeholder 3"/>
          <p:cNvSpPr>
            <a:spLocks noGrp="1"/>
          </p:cNvSpPr>
          <p:nvPr>
            <p:ph type="sldNum" sz="quarter" idx="12"/>
          </p:nvPr>
        </p:nvSpPr>
        <p:spPr/>
        <p:txBody>
          <a:bodyPr/>
          <a:lstStyle/>
          <a:p>
            <a:pPr>
              <a:defRPr/>
            </a:pPr>
            <a:fld id="{9A317C8B-6CCA-49DE-8503-CB6169078CD9}" type="slidenum">
              <a:rPr lang="en-US" smtClean="0"/>
              <a:pPr>
                <a:defRPr/>
              </a:pPr>
              <a:t>2</a:t>
            </a:fld>
            <a:endParaRPr lang="en-US"/>
          </a:p>
        </p:txBody>
      </p:sp>
    </p:spTree>
    <p:extLst>
      <p:ext uri="{BB962C8B-B14F-4D97-AF65-F5344CB8AC3E}">
        <p14:creationId xmlns:p14="http://schemas.microsoft.com/office/powerpoint/2010/main" val="1833685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507" y="533400"/>
            <a:ext cx="7776972" cy="685800"/>
          </a:xfrm>
        </p:spPr>
        <p:txBody>
          <a:bodyPr>
            <a:normAutofit/>
          </a:bodyPr>
          <a:lstStyle/>
          <a:p>
            <a:r>
              <a:rPr lang="en-US" dirty="0"/>
              <a:t>Today’s lab</a:t>
            </a:r>
          </a:p>
        </p:txBody>
      </p:sp>
      <p:sp>
        <p:nvSpPr>
          <p:cNvPr id="3" name="Subtitle 2"/>
          <p:cNvSpPr>
            <a:spLocks noGrp="1"/>
          </p:cNvSpPr>
          <p:nvPr>
            <p:ph type="subTitle" idx="1"/>
          </p:nvPr>
        </p:nvSpPr>
        <p:spPr>
          <a:xfrm>
            <a:off x="381000" y="1193800"/>
            <a:ext cx="7853265" cy="5207000"/>
          </a:xfrm>
        </p:spPr>
        <p:txBody>
          <a:bodyPr>
            <a:noAutofit/>
          </a:bodyPr>
          <a:lstStyle/>
          <a:p>
            <a:pPr algn="l">
              <a:buFont typeface="Wingdings" pitchFamily="2" charset="2"/>
              <a:buChar char="v"/>
            </a:pPr>
            <a:r>
              <a:rPr lang="en-US" sz="2200" dirty="0"/>
              <a:t>1. Simplify </a:t>
            </a:r>
          </a:p>
          <a:p>
            <a:pPr algn="l">
              <a:buFont typeface="Wingdings" pitchFamily="2" charset="2"/>
              <a:buChar char="v"/>
            </a:pPr>
            <a:endParaRPr lang="en-US" sz="2200" dirty="0"/>
          </a:p>
          <a:p>
            <a:pPr algn="l"/>
            <a:endParaRPr lang="en-US" sz="2200" dirty="0"/>
          </a:p>
          <a:p>
            <a:pPr algn="l"/>
            <a:r>
              <a:rPr lang="en-US" sz="2200" dirty="0"/>
              <a:t>The result have 3 terms, 4 literals.</a:t>
            </a:r>
          </a:p>
          <a:p>
            <a:pPr algn="l"/>
            <a:endParaRPr lang="en-US" sz="2200" dirty="0"/>
          </a:p>
          <a:p>
            <a:pPr algn="l">
              <a:buFont typeface="Wingdings" pitchFamily="2" charset="2"/>
              <a:buChar char="v"/>
            </a:pPr>
            <a:r>
              <a:rPr lang="en-US" sz="2200" dirty="0"/>
              <a:t>2. Use Simulink to achieve the simplified function. Consider four inputs A, B, C, D. Please configure each pulse wave generator with different periods. Only one input port on the scope to show the output wave.</a:t>
            </a:r>
          </a:p>
          <a:p>
            <a:pPr algn="l">
              <a:buFont typeface="Wingdings" pitchFamily="2" charset="2"/>
              <a:buChar char="v"/>
            </a:pPr>
            <a:endParaRPr lang="en-US" sz="2200" dirty="0"/>
          </a:p>
          <a:p>
            <a:pPr algn="l">
              <a:buFont typeface="Wingdings" pitchFamily="2" charset="2"/>
              <a:buChar char="v"/>
            </a:pPr>
            <a:r>
              <a:rPr lang="en-US" sz="2200" dirty="0"/>
              <a:t>3. Please use Simulink to achieve the system shows in 1. Show the output is same as the result in 2. </a:t>
            </a:r>
          </a:p>
          <a:p>
            <a:pPr algn="l"/>
            <a:endParaRPr lang="en-US" sz="2200" dirty="0"/>
          </a:p>
          <a:p>
            <a:pPr algn="l"/>
            <a:endParaRPr lang="en-US" sz="2200" b="1" dirty="0"/>
          </a:p>
          <a:p>
            <a:pPr algn="l"/>
            <a:endParaRPr lang="en-US" sz="2200" b="1" dirty="0"/>
          </a:p>
          <a:p>
            <a:pPr algn="l"/>
            <a:endParaRPr lang="en-US" sz="2200" b="1" dirty="0"/>
          </a:p>
          <a:p>
            <a:pPr algn="l"/>
            <a:endParaRPr lang="en-US" sz="2200" b="1" dirty="0"/>
          </a:p>
          <a:p>
            <a:pPr algn="l"/>
            <a:endParaRPr lang="en-US" sz="2200" b="1" dirty="0"/>
          </a:p>
          <a:p>
            <a:pPr algn="l"/>
            <a:endParaRPr lang="en-US" sz="2200" b="1" dirty="0"/>
          </a:p>
          <a:p>
            <a:pPr algn="l"/>
            <a:endParaRPr lang="en-US" sz="2200" b="1" dirty="0"/>
          </a:p>
          <a:p>
            <a:pPr algn="l"/>
            <a:endParaRPr lang="en-US" sz="2200" b="1" dirty="0"/>
          </a:p>
          <a:p>
            <a:pPr algn="l"/>
            <a:endParaRPr lang="en-US" sz="2200" b="1" dirty="0"/>
          </a:p>
          <a:p>
            <a:pPr algn="l"/>
            <a:endParaRPr lang="en-US" sz="2200" b="1" dirty="0"/>
          </a:p>
        </p:txBody>
      </p:sp>
      <p:sp>
        <p:nvSpPr>
          <p:cNvPr id="4" name="Slide Number Placeholder 3"/>
          <p:cNvSpPr>
            <a:spLocks noGrp="1"/>
          </p:cNvSpPr>
          <p:nvPr>
            <p:ph type="sldNum" sz="quarter" idx="12"/>
          </p:nvPr>
        </p:nvSpPr>
        <p:spPr/>
        <p:txBody>
          <a:bodyPr/>
          <a:lstStyle/>
          <a:p>
            <a:pPr>
              <a:defRPr/>
            </a:pPr>
            <a:fld id="{9A317C8B-6CCA-49DE-8503-CB6169078CD9}" type="slidenum">
              <a:rPr lang="en-US" smtClean="0"/>
              <a:pPr>
                <a:defRPr/>
              </a:pPr>
              <a:t>3</a:t>
            </a:fld>
            <a:endParaRPr lang="en-US"/>
          </a:p>
        </p:txBody>
      </p:sp>
      <p:pic>
        <p:nvPicPr>
          <p:cNvPr id="10" name="Picture 9">
            <a:extLst>
              <a:ext uri="{FF2B5EF4-FFF2-40B4-BE49-F238E27FC236}">
                <a16:creationId xmlns:a16="http://schemas.microsoft.com/office/drawing/2014/main" id="{305A6AAB-99E4-41F2-86F1-9A75F306ED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676400"/>
            <a:ext cx="6248400" cy="609600"/>
          </a:xfrm>
          <a:prstGeom prst="rect">
            <a:avLst/>
          </a:prstGeom>
        </p:spPr>
      </p:pic>
    </p:spTree>
    <p:extLst>
      <p:ext uri="{BB962C8B-B14F-4D97-AF65-F5344CB8AC3E}">
        <p14:creationId xmlns:p14="http://schemas.microsoft.com/office/powerpoint/2010/main" val="613601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78853F1-F0DB-050F-0AB6-3BBCFEBE5167}"/>
              </a:ext>
            </a:extLst>
          </p:cNvPr>
          <p:cNvSpPr>
            <a:spLocks noGrp="1"/>
          </p:cNvSpPr>
          <p:nvPr>
            <p:ph type="ftr" sz="quarter" idx="11"/>
          </p:nvPr>
        </p:nvSpPr>
        <p:spPr/>
        <p:txBody>
          <a:bodyPr/>
          <a:lstStyle/>
          <a:p>
            <a:pPr>
              <a:defRPr/>
            </a:pPr>
            <a:r>
              <a:rPr lang="en-US"/>
              <a:t>© 2014 Cengage Learning Engineering. All Rights Reserved. </a:t>
            </a:r>
            <a:endParaRPr lang="en-US" dirty="0"/>
          </a:p>
        </p:txBody>
      </p:sp>
      <p:sp>
        <p:nvSpPr>
          <p:cNvPr id="3" name="Slide Number Placeholder 2">
            <a:extLst>
              <a:ext uri="{FF2B5EF4-FFF2-40B4-BE49-F238E27FC236}">
                <a16:creationId xmlns:a16="http://schemas.microsoft.com/office/drawing/2014/main" id="{DC749E6E-4B3A-B4E0-4D6B-1A2F7AF67D39}"/>
              </a:ext>
            </a:extLst>
          </p:cNvPr>
          <p:cNvSpPr>
            <a:spLocks noGrp="1"/>
          </p:cNvSpPr>
          <p:nvPr>
            <p:ph type="sldNum" sz="quarter" idx="12"/>
          </p:nvPr>
        </p:nvSpPr>
        <p:spPr/>
        <p:txBody>
          <a:bodyPr/>
          <a:lstStyle/>
          <a:p>
            <a:pPr>
              <a:defRPr/>
            </a:pPr>
            <a:fld id="{E00E4866-B08E-48F7-AB9A-999B9985195A}" type="slidenum">
              <a:rPr lang="en-US" smtClean="0"/>
              <a:pPr>
                <a:defRPr/>
              </a:pPr>
              <a:t>4</a:t>
            </a:fld>
            <a:endParaRPr lang="en-US" dirty="0"/>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7DB05AD8-917B-DE47-BE10-80D45899DE96}"/>
                  </a:ext>
                </a:extLst>
              </p14:cNvPr>
              <p14:cNvContentPartPr/>
              <p14:nvPr/>
            </p14:nvContentPartPr>
            <p14:xfrm>
              <a:off x="1104840" y="1206360"/>
              <a:ext cx="5800320" cy="3067560"/>
            </p14:xfrm>
          </p:contentPart>
        </mc:Choice>
        <mc:Fallback>
          <p:pic>
            <p:nvPicPr>
              <p:cNvPr id="6" name="Ink 5">
                <a:extLst>
                  <a:ext uri="{FF2B5EF4-FFF2-40B4-BE49-F238E27FC236}">
                    <a16:creationId xmlns:a16="http://schemas.microsoft.com/office/drawing/2014/main" id="{7DB05AD8-917B-DE47-BE10-80D45899DE96}"/>
                  </a:ext>
                </a:extLst>
              </p:cNvPr>
              <p:cNvPicPr/>
              <p:nvPr/>
            </p:nvPicPr>
            <p:blipFill>
              <a:blip r:embed="rId3"/>
              <a:stretch>
                <a:fillRect/>
              </a:stretch>
            </p:blipFill>
            <p:spPr>
              <a:xfrm>
                <a:off x="1095480" y="1197000"/>
                <a:ext cx="5819040" cy="3086280"/>
              </a:xfrm>
              <a:prstGeom prst="rect">
                <a:avLst/>
              </a:prstGeom>
            </p:spPr>
          </p:pic>
        </mc:Fallback>
      </mc:AlternateContent>
    </p:spTree>
    <p:extLst>
      <p:ext uri="{BB962C8B-B14F-4D97-AF65-F5344CB8AC3E}">
        <p14:creationId xmlns:p14="http://schemas.microsoft.com/office/powerpoint/2010/main" val="37469971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5285</TotalTime>
  <Words>364</Words>
  <Application>Microsoft Office PowerPoint</Application>
  <PresentationFormat>On-screen Show (4:3)</PresentationFormat>
  <Paragraphs>36</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Candara</vt:lpstr>
      <vt:lpstr>Symbol</vt:lpstr>
      <vt:lpstr>Verdana</vt:lpstr>
      <vt:lpstr>Wingdings</vt:lpstr>
      <vt:lpstr>Waveform</vt:lpstr>
      <vt:lpstr>Lab 9. Simplify the circuit</vt:lpstr>
      <vt:lpstr>Algebraic Simplification of Switching Expressions</vt:lpstr>
      <vt:lpstr>Today’s lab</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ENGINEERING  FUNDAMENTALS</dc:title>
  <dc:creator>hammj</dc:creator>
  <cp:lastModifiedBy>Xing, Yuan</cp:lastModifiedBy>
  <cp:revision>376</cp:revision>
  <dcterms:created xsi:type="dcterms:W3CDTF">2010-06-02T16:10:54Z</dcterms:created>
  <dcterms:modified xsi:type="dcterms:W3CDTF">2023-02-16T17:05:21Z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248315395</vt:i4>
  </property>
  <property fmtid="{D5CDD505-2E9C-101B-9397-08002B2CF9AE}" pid="3" name="_NewReviewCycle">
    <vt:lpwstr/>
  </property>
  <property fmtid="{D5CDD505-2E9C-101B-9397-08002B2CF9AE}" pid="4" name="_EmailSubject">
    <vt:lpwstr>Lecture Note PowerPoints for Cengage Learning textbooks.</vt:lpwstr>
  </property>
  <property fmtid="{D5CDD505-2E9C-101B-9397-08002B2CF9AE}" pid="5" name="_AuthorEmail">
    <vt:lpwstr>mona.zeftel@cengage.com</vt:lpwstr>
  </property>
  <property fmtid="{D5CDD505-2E9C-101B-9397-08002B2CF9AE}" pid="6" name="_AuthorEmailDisplayName">
    <vt:lpwstr>Zeftel, Mona D</vt:lpwstr>
  </property>
  <property fmtid="{D5CDD505-2E9C-101B-9397-08002B2CF9AE}" pid="7" name="_PreviousAdHocReviewCycleID">
    <vt:i4>-1176233783</vt:i4>
  </property>
</Properties>
</file>