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2" r:id="rId1"/>
  </p:sldMasterIdLst>
  <p:notesMasterIdLst>
    <p:notesMasterId r:id="rId20"/>
  </p:notesMasterIdLst>
  <p:handoutMasterIdLst>
    <p:handoutMasterId r:id="rId21"/>
  </p:handoutMasterIdLst>
  <p:sldIdLst>
    <p:sldId id="515" r:id="rId2"/>
    <p:sldId id="576" r:id="rId3"/>
    <p:sldId id="581" r:id="rId4"/>
    <p:sldId id="578" r:id="rId5"/>
    <p:sldId id="579" r:id="rId6"/>
    <p:sldId id="580" r:id="rId7"/>
    <p:sldId id="554" r:id="rId8"/>
    <p:sldId id="566" r:id="rId9"/>
    <p:sldId id="567" r:id="rId10"/>
    <p:sldId id="555" r:id="rId11"/>
    <p:sldId id="559" r:id="rId12"/>
    <p:sldId id="568" r:id="rId13"/>
    <p:sldId id="569" r:id="rId14"/>
    <p:sldId id="570" r:id="rId15"/>
    <p:sldId id="571" r:id="rId16"/>
    <p:sldId id="557" r:id="rId17"/>
    <p:sldId id="573" r:id="rId18"/>
    <p:sldId id="55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a Zeftel" initials="M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1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F25AC6-2336-4B42-B7AB-448B1D85F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33749-6353-4824-94F5-2306CA13C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20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16764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9998" y="583811"/>
            <a:ext cx="867454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12954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64367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1009" y="6321136"/>
            <a:ext cx="1161826" cy="365125"/>
          </a:xfrm>
        </p:spPr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Enhanced Seventh Edition			           Roth/Kinney/John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85800" y="6341918"/>
            <a:ext cx="7924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1"/>
                </a:solidFill>
              </a:rPr>
              <a:t>© 2021 Cengage®.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3121" y="6248400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385" y="1373253"/>
            <a:ext cx="8229599" cy="1453297"/>
          </a:xfrm>
        </p:spPr>
        <p:txBody>
          <a:bodyPr vert="horz" anchor="ctr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0"/>
            <a:ext cx="8267700" cy="3048000"/>
          </a:xfrm>
        </p:spPr>
        <p:txBody>
          <a:bodyPr vert="horz"/>
          <a:lstStyle>
            <a:lvl1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248400"/>
            <a:ext cx="1161826" cy="365125"/>
          </a:xfrm>
        </p:spPr>
        <p:txBody>
          <a:bodyPr/>
          <a:lstStyle/>
          <a:p>
            <a:pPr>
              <a:defRPr/>
            </a:pPr>
            <a:fld id="{6CF2B64B-D533-4D11-BEAF-64879B3271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1A81-69CC-4B61-9DAD-22D007F12F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>
            <a:lvl1pPr algn="l">
              <a:spcBef>
                <a:spcPts val="0"/>
              </a:spcBef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161826" cy="365125"/>
          </a:xfrm>
        </p:spPr>
        <p:txBody>
          <a:bodyPr/>
          <a:lstStyle/>
          <a:p>
            <a:pPr>
              <a:defRPr/>
            </a:pPr>
            <a:fld id="{3AB3C744-5926-4D44-9840-116E84E52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611092-5CFF-4C1B-A322-4AF5B78C5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="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93" r:id="rId2"/>
    <p:sldLayoutId id="2147484484" r:id="rId3"/>
    <p:sldLayoutId id="2147484486" r:id="rId4"/>
    <p:sldLayoutId id="2147484492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001491" y="2514600"/>
            <a:ext cx="312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Boolean Algebra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029200" y="1510145"/>
            <a:ext cx="3261918" cy="92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defRPr/>
            </a:pPr>
            <a:r>
              <a:rPr lang="en-US" sz="2400" b="1" cap="all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 2</a:t>
            </a:r>
          </a:p>
        </p:txBody>
      </p:sp>
      <p:pic>
        <p:nvPicPr>
          <p:cNvPr id="12" name="Picture 11" descr="C:\Documents and Settings\debarati\My Documents\Cengage logo (new)\Cengage (R)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6226175"/>
            <a:ext cx="1143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0AF75F-B5D5-4FB6-91FB-FE3DF6E1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4255946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2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Basic Theorems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848600" cy="426719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Single Variable Basic Theorems: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2466" name="Picture 2" descr="Operations with 0 and 1:&#10;X + 0 = X (2-4) &#10;X · 1 = X (2-4D)&#10;X + 1 = 1 (2-5) &#10;X · 0 = 0 (2-5D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69818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3" descr="Idempotent laws:&#10;X + X = X (2-6) &#10;X · X = X (2-6D)&#10;Involution law:&#10;(X complement) complement = X (2-7)&#10;Laws of complementarity:&#10;X + X complement = 1 (2-8) &#10;X · X complement = 0 (2-8D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52800"/>
            <a:ext cx="68103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498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Commutative, Associative, Distributive and </a:t>
            </a:r>
            <a:r>
              <a:rPr lang="en-US" dirty="0" err="1"/>
              <a:t>DeMorgan’s</a:t>
            </a:r>
            <a:r>
              <a:rPr lang="en-US" dirty="0"/>
              <a:t> Laws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05226"/>
            <a:ext cx="7848600" cy="386697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Commutative and Associative Laws:</a:t>
            </a:r>
          </a:p>
          <a:p>
            <a:pPr algn="l"/>
            <a:endParaRPr lang="en-US" b="1" dirty="0"/>
          </a:p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Commutative: </a:t>
            </a:r>
            <a:r>
              <a:rPr lang="en-US" dirty="0"/>
              <a:t>Order in which variables are written does not affect result of applying AND </a:t>
            </a:r>
            <a:r>
              <a:rPr lang="en-US" dirty="0" err="1"/>
              <a:t>and</a:t>
            </a:r>
            <a:r>
              <a:rPr lang="en-US" dirty="0"/>
              <a:t> OR operations.</a:t>
            </a:r>
          </a:p>
          <a:p>
            <a:r>
              <a:rPr lang="en-US" dirty="0"/>
              <a:t>XY= YX and X+Y= Y+X</a:t>
            </a:r>
          </a:p>
          <a:p>
            <a:endParaRPr lang="en-US" dirty="0"/>
          </a:p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Associative: </a:t>
            </a:r>
            <a:r>
              <a:rPr lang="en-US" dirty="0"/>
              <a:t>Result of AND </a:t>
            </a:r>
            <a:r>
              <a:rPr lang="en-US" dirty="0" err="1"/>
              <a:t>and</a:t>
            </a:r>
            <a:r>
              <a:rPr lang="en-US" dirty="0"/>
              <a:t> OR operations is independent of which variables we associate together first. </a:t>
            </a:r>
          </a:p>
          <a:p>
            <a:r>
              <a:rPr lang="en-US" dirty="0"/>
              <a:t>(XY)Z=X(YZ)=XYZ</a:t>
            </a:r>
          </a:p>
          <a:p>
            <a:r>
              <a:rPr lang="en-US" dirty="0"/>
              <a:t>(X+Y)+Z= X+(Y+Z)=X+Y+Z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8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Commutative, Associative, Distributive and </a:t>
            </a:r>
            <a:r>
              <a:rPr lang="en-US" dirty="0" err="1"/>
              <a:t>DeMorgan’s</a:t>
            </a:r>
            <a:r>
              <a:rPr lang="en-US" dirty="0"/>
              <a:t> Laws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05226"/>
            <a:ext cx="7848600" cy="386697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Distributive Law:</a:t>
            </a:r>
          </a:p>
          <a:p>
            <a:pPr algn="l"/>
            <a:r>
              <a:rPr lang="en-US" dirty="0"/>
              <a:t>The distributive law of </a:t>
            </a:r>
            <a:r>
              <a:rPr lang="en-US" dirty="0" err="1"/>
              <a:t>boolean</a:t>
            </a:r>
            <a:r>
              <a:rPr lang="en-US" dirty="0"/>
              <a:t> algebra is as follows:</a:t>
            </a:r>
          </a:p>
          <a:p>
            <a:endParaRPr lang="en-US" dirty="0"/>
          </a:p>
          <a:p>
            <a:r>
              <a:rPr lang="en-US" dirty="0"/>
              <a:t>X(Y+Z)= XY+XZ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Furthermore, a second distributive law is valid for Boolean algebra but not ordinary algebra:</a:t>
            </a:r>
          </a:p>
          <a:p>
            <a:pPr algn="l"/>
            <a:endParaRPr lang="en-US" dirty="0"/>
          </a:p>
          <a:p>
            <a:r>
              <a:rPr lang="en-US" dirty="0"/>
              <a:t>X+YZ= (X+Y)(X+Z)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8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Commutative, Associative, Distributive and </a:t>
            </a:r>
            <a:r>
              <a:rPr lang="en-US" dirty="0" err="1"/>
              <a:t>DeMorgan’s</a:t>
            </a:r>
            <a:r>
              <a:rPr lang="en-US" dirty="0"/>
              <a:t> Laws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05226"/>
            <a:ext cx="7848600" cy="386697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/>
              <a:t>DeMorgan’s</a:t>
            </a:r>
            <a:r>
              <a:rPr lang="en-US" sz="2800" b="1" dirty="0"/>
              <a:t> Laws:</a:t>
            </a:r>
          </a:p>
          <a:p>
            <a:pPr algn="l"/>
            <a:r>
              <a:rPr lang="en-US" sz="2800" dirty="0" err="1"/>
              <a:t>DeMorgan’s</a:t>
            </a:r>
            <a:r>
              <a:rPr lang="en-US" sz="2800" dirty="0"/>
              <a:t> Law is stated as follows: </a:t>
            </a:r>
          </a:p>
          <a:p>
            <a:r>
              <a:rPr lang="en-US" sz="2800" dirty="0"/>
              <a:t>(X+Y)’=X’Y’</a:t>
            </a:r>
          </a:p>
          <a:p>
            <a:r>
              <a:rPr lang="en-US" sz="2800" dirty="0"/>
              <a:t>(XY)’=X’+Y’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8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Commutative, Associative, Distributive and </a:t>
            </a:r>
            <a:r>
              <a:rPr lang="en-US" dirty="0" err="1"/>
              <a:t>DeMorgan’s</a:t>
            </a:r>
            <a:r>
              <a:rPr lang="en-US" dirty="0"/>
              <a:t> Laws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7848600" cy="403859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Laws of Boolean Algebra</a:t>
            </a:r>
            <a:r>
              <a:rPr lang="en-US" b="1" strike="sngStrike" dirty="0"/>
              <a:t> </a:t>
            </a:r>
            <a:r>
              <a:rPr lang="en-US" b="1" dirty="0"/>
              <a:t>(Table 2-3):</a:t>
            </a:r>
          </a:p>
          <a:p>
            <a:pPr algn="l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" name="Picture 3" descr="Operations with 0 and 1:&#10;1. X + 0 = X &#10;1D. X · 1 = X&#10;2. X + 1 = 1 &#10;2D. X · 0 = 0&#10;Idempotent laws:&#10;3. X + X = X &#10;3D. X · X = X&#10;Involution law:&#10;4. (X complement) complement = X&#10;Laws of complementarity:&#10;5. X + X complement = 1 &#10;5D. X · X complement = 0"/>
          <p:cNvPicPr>
            <a:picLocks noChangeAspect="1" noChangeArrowheads="1"/>
          </p:cNvPicPr>
          <p:nvPr/>
        </p:nvPicPr>
        <p:blipFill>
          <a:blip r:embed="rId2" cstate="print"/>
          <a:srcRect b="49388"/>
          <a:stretch>
            <a:fillRect/>
          </a:stretch>
        </p:blipFill>
        <p:spPr bwMode="auto">
          <a:xfrm>
            <a:off x="594851" y="2665268"/>
            <a:ext cx="854914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498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Commutative, Associative, Distributive and </a:t>
            </a:r>
            <a:r>
              <a:rPr lang="en-US" dirty="0" err="1"/>
              <a:t>DeMorgan’s</a:t>
            </a:r>
            <a:r>
              <a:rPr lang="en-US" dirty="0"/>
              <a:t> Laws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05226"/>
            <a:ext cx="7848600" cy="386697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Laws of Boolean Algebra</a:t>
            </a:r>
            <a:r>
              <a:rPr lang="en-US" b="1" strike="sngStrike" dirty="0"/>
              <a:t> </a:t>
            </a:r>
            <a:r>
              <a:rPr lang="en-US" b="1" dirty="0"/>
              <a:t>(Table 2-3 continued):</a:t>
            </a:r>
          </a:p>
          <a:p>
            <a:pPr algn="l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5538" name="Picture 2" descr="Commutative laws:&#10;6. X + Y = Y + X &#10;6D. X Y = Y X&#10;Associative laws:&#10;7. (X + Y) + Z = X + (Y + Z)&#10;= X + Y + Z&#10;7D. (X Y) Z = X (Y Z) = X Y Z&#10;Distributive laws:&#10;8. X(Y + Z) = X Y + X Z &#10;8D. X + Y Z = (X + Y)(X + Z)&#10;DeMorgan’s laws:&#10;9. (X + Y) complement = X complement Y complement  &#10;9D. (X Y) complement  = X complement + Y complement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0"/>
            <a:ext cx="81978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4988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Multiplying Out and Factoring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848600" cy="434339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Sum of Products:</a:t>
            </a:r>
          </a:p>
          <a:p>
            <a:pPr algn="l"/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/>
              <a:t>An expression is said to be in </a:t>
            </a:r>
            <a:r>
              <a:rPr lang="en-US" i="1" dirty="0"/>
              <a:t>sum-of-products</a:t>
            </a:r>
            <a:r>
              <a:rPr lang="en-US" dirty="0"/>
              <a:t> (SOP) form when all products are the products of single variables. This form is the end result when an expression is fully multiplied out. 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For example: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7" descr="A B complement + C D complement E + A C complement E complement "/>
          <p:cNvPicPr>
            <a:picLocks noChangeAspect="1" noChangeArrowheads="1"/>
          </p:cNvPicPr>
          <p:nvPr/>
        </p:nvPicPr>
        <p:blipFill>
          <a:blip r:embed="rId2" cstate="print"/>
          <a:srcRect r="49195" b="2041"/>
          <a:stretch>
            <a:fillRect/>
          </a:stretch>
        </p:blipFill>
        <p:spPr bwMode="auto">
          <a:xfrm>
            <a:off x="2971800" y="4495800"/>
            <a:ext cx="3657600" cy="533400"/>
          </a:xfrm>
          <a:prstGeom prst="rect">
            <a:avLst/>
          </a:prstGeom>
          <a:noFill/>
        </p:spPr>
      </p:pic>
      <p:pic>
        <p:nvPicPr>
          <p:cNvPr id="6" name="Picture 8" descr="A B C complement + D E F G + H"/>
          <p:cNvPicPr>
            <a:picLocks noChangeAspect="1" noChangeArrowheads="1"/>
          </p:cNvPicPr>
          <p:nvPr/>
        </p:nvPicPr>
        <p:blipFill>
          <a:blip r:embed="rId3" cstate="print"/>
          <a:srcRect r="57663" b="-3399"/>
          <a:stretch>
            <a:fillRect/>
          </a:stretch>
        </p:blipFill>
        <p:spPr bwMode="auto">
          <a:xfrm>
            <a:off x="2971800" y="5135562"/>
            <a:ext cx="3048000" cy="579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498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Multiplying Out and Factoring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848600" cy="434339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Product of Sums:</a:t>
            </a:r>
          </a:p>
          <a:p>
            <a:pPr algn="l"/>
            <a:endParaRPr lang="en-US" dirty="0"/>
          </a:p>
          <a:p>
            <a:pPr algn="l">
              <a:spcBef>
                <a:spcPct val="50000"/>
              </a:spcBef>
            </a:pPr>
            <a:r>
              <a:rPr lang="en-US" dirty="0"/>
              <a:t>An expression is in </a:t>
            </a:r>
            <a:r>
              <a:rPr lang="en-US" i="1" dirty="0"/>
              <a:t>product-of-sums</a:t>
            </a:r>
            <a:r>
              <a:rPr lang="en-US" dirty="0"/>
              <a:t> (POS) form when all sums are the sums of single variables. It is usually easy to recognize a product-of-sums expression since it consists of a product of sum terms.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For example: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7" descr="(A + B complement)(C + D complement+ E)(A + C complement + E)"/>
          <p:cNvPicPr>
            <a:picLocks noChangeAspect="1" noChangeArrowheads="1"/>
          </p:cNvPicPr>
          <p:nvPr/>
        </p:nvPicPr>
        <p:blipFill>
          <a:blip r:embed="rId2" cstate="print"/>
          <a:srcRect r="29397" b="-13513"/>
          <a:stretch>
            <a:fillRect/>
          </a:stretch>
        </p:blipFill>
        <p:spPr bwMode="auto">
          <a:xfrm>
            <a:off x="1981200" y="4495800"/>
            <a:ext cx="5334000" cy="533400"/>
          </a:xfrm>
          <a:prstGeom prst="rect">
            <a:avLst/>
          </a:prstGeom>
          <a:noFill/>
        </p:spPr>
      </p:pic>
      <p:pic>
        <p:nvPicPr>
          <p:cNvPr id="8" name="Picture 9" descr="(A + B)(C + D + E) F"/>
          <p:cNvPicPr>
            <a:picLocks noChangeAspect="1" noChangeArrowheads="1"/>
          </p:cNvPicPr>
          <p:nvPr/>
        </p:nvPicPr>
        <p:blipFill>
          <a:blip r:embed="rId3" cstate="print"/>
          <a:srcRect r="39191" b="-22601"/>
          <a:stretch>
            <a:fillRect/>
          </a:stretch>
        </p:blipFill>
        <p:spPr bwMode="auto">
          <a:xfrm>
            <a:off x="2092325" y="5086350"/>
            <a:ext cx="4460875" cy="628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4988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Complementing Boolean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Using </a:t>
            </a:r>
            <a:r>
              <a:rPr lang="en-US" b="1" dirty="0" err="1"/>
              <a:t>DeMorgan’s</a:t>
            </a:r>
            <a:r>
              <a:rPr lang="en-US" b="1" dirty="0"/>
              <a:t> Laws to find Inverse Expressions: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/>
              <a:t>The complement or inverse of any Boolean expression can be found using </a:t>
            </a:r>
            <a:r>
              <a:rPr lang="en-US" dirty="0" err="1"/>
              <a:t>DeMorgan’s</a:t>
            </a:r>
            <a:r>
              <a:rPr lang="en-US" dirty="0"/>
              <a:t> Laws. 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 err="1"/>
              <a:t>DeMorgan’s</a:t>
            </a:r>
            <a:r>
              <a:rPr lang="en-US" dirty="0"/>
              <a:t> Laws for n-variable expressions:</a:t>
            </a:r>
          </a:p>
          <a:p>
            <a:pPr algn="l">
              <a:buFont typeface="Wingdings" pitchFamily="2" charset="2"/>
              <a:buChar char="v"/>
            </a:pPr>
            <a:endParaRPr lang="en-US" dirty="0"/>
          </a:p>
          <a:p>
            <a:pPr algn="l">
              <a:buFont typeface="Wingdings" pitchFamily="2" charset="2"/>
              <a:buChar char="v"/>
            </a:pPr>
            <a:endParaRPr lang="en-US" dirty="0"/>
          </a:p>
          <a:p>
            <a:pPr algn="l">
              <a:buFont typeface="Wingdings" pitchFamily="2" charset="2"/>
              <a:buChar char="v"/>
            </a:pPr>
            <a:endParaRPr lang="en-US" dirty="0"/>
          </a:p>
          <a:p>
            <a:pPr algn="l">
              <a:buFont typeface="Wingdings" pitchFamily="2" charset="2"/>
              <a:buChar char="v"/>
            </a:pPr>
            <a:endParaRPr lang="en-US" dirty="0"/>
          </a:p>
          <a:p>
            <a:pPr algn="l">
              <a:buFont typeface="Wingdings" pitchFamily="2" charset="2"/>
              <a:buChar char="v"/>
            </a:pPr>
            <a:endParaRPr lang="en-US" dirty="0"/>
          </a:p>
          <a:p>
            <a:pPr algn="l">
              <a:buFont typeface="Wingdings" pitchFamily="2" charset="2"/>
              <a:buChar char="v"/>
            </a:pPr>
            <a:endParaRPr lang="en-US" dirty="0"/>
          </a:p>
          <a:p>
            <a:pPr algn="l">
              <a:buFont typeface="Wingdings" pitchFamily="2" charset="2"/>
              <a:buChar char="v"/>
            </a:pPr>
            <a:r>
              <a:rPr lang="en-US" dirty="0"/>
              <a:t>The complement of the product is the sum of the complements.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/>
              <a:t>The complement of the sum is the product of the complements.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9634" name="Picture 2" descr="(X_1 + X_2 + X_3 + · · · + X_n) complement = X_1 complement X_2 complement X+3 complement  . . . X_n complement  (2-25)&#10;(X_1 X_2 X_3 . . . X_n) complement  = X_1 complement + X_2 complement + X_3 complement  + · · · + X_n complement  (2-26)&#10;For example, for n = 3,&#10;(X_1 + X_2 + X_3) complement  = (X_1 + X_2) complement X_3 complement  = X_1 complement X_2 complement  X_3 complement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72294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498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699" y="812355"/>
            <a:ext cx="3413704" cy="990600"/>
          </a:xfrm>
        </p:spPr>
        <p:txBody>
          <a:bodyPr>
            <a:norm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12" name="object 4">
            <a:extLst>
              <a:ext uri="{FF2B5EF4-FFF2-40B4-BE49-F238E27FC236}">
                <a16:creationId xmlns:a16="http://schemas.microsoft.com/office/drawing/2014/main" id="{E77B199A-C2B4-4541-B424-00BB2D799499}"/>
              </a:ext>
            </a:extLst>
          </p:cNvPr>
          <p:cNvSpPr/>
          <p:nvPr/>
        </p:nvSpPr>
        <p:spPr>
          <a:xfrm>
            <a:off x="1598677" y="2093277"/>
            <a:ext cx="0" cy="3640454"/>
          </a:xfrm>
          <a:custGeom>
            <a:avLst/>
            <a:gdLst/>
            <a:ahLst/>
            <a:cxnLst/>
            <a:rect l="l" t="t" r="r" b="b"/>
            <a:pathLst>
              <a:path h="3640454">
                <a:moveTo>
                  <a:pt x="0" y="0"/>
                </a:moveTo>
                <a:lnTo>
                  <a:pt x="0" y="36400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5">
            <a:extLst>
              <a:ext uri="{FF2B5EF4-FFF2-40B4-BE49-F238E27FC236}">
                <a16:creationId xmlns:a16="http://schemas.microsoft.com/office/drawing/2014/main" id="{94D7770F-06E9-4D03-B8D7-FAE57D56D6DA}"/>
              </a:ext>
            </a:extLst>
          </p:cNvPr>
          <p:cNvSpPr/>
          <p:nvPr/>
        </p:nvSpPr>
        <p:spPr>
          <a:xfrm>
            <a:off x="2074927" y="2093277"/>
            <a:ext cx="0" cy="3640454"/>
          </a:xfrm>
          <a:custGeom>
            <a:avLst/>
            <a:gdLst/>
            <a:ahLst/>
            <a:cxnLst/>
            <a:rect l="l" t="t" r="r" b="b"/>
            <a:pathLst>
              <a:path h="3640454">
                <a:moveTo>
                  <a:pt x="0" y="0"/>
                </a:moveTo>
                <a:lnTo>
                  <a:pt x="0" y="36400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6">
            <a:extLst>
              <a:ext uri="{FF2B5EF4-FFF2-40B4-BE49-F238E27FC236}">
                <a16:creationId xmlns:a16="http://schemas.microsoft.com/office/drawing/2014/main" id="{05110C75-E4A8-49FD-8C32-3E969FBD3D5C}"/>
              </a:ext>
            </a:extLst>
          </p:cNvPr>
          <p:cNvSpPr/>
          <p:nvPr/>
        </p:nvSpPr>
        <p:spPr>
          <a:xfrm>
            <a:off x="2551177" y="2093277"/>
            <a:ext cx="0" cy="3640454"/>
          </a:xfrm>
          <a:custGeom>
            <a:avLst/>
            <a:gdLst/>
            <a:ahLst/>
            <a:cxnLst/>
            <a:rect l="l" t="t" r="r" b="b"/>
            <a:pathLst>
              <a:path h="3640454">
                <a:moveTo>
                  <a:pt x="0" y="0"/>
                </a:moveTo>
                <a:lnTo>
                  <a:pt x="0" y="36400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7">
            <a:extLst>
              <a:ext uri="{FF2B5EF4-FFF2-40B4-BE49-F238E27FC236}">
                <a16:creationId xmlns:a16="http://schemas.microsoft.com/office/drawing/2014/main" id="{60A41CF2-1BC9-4C59-9B98-8496C23FC6F8}"/>
              </a:ext>
            </a:extLst>
          </p:cNvPr>
          <p:cNvSpPr/>
          <p:nvPr/>
        </p:nvSpPr>
        <p:spPr>
          <a:xfrm>
            <a:off x="1060705" y="2557334"/>
            <a:ext cx="2547620" cy="0"/>
          </a:xfrm>
          <a:custGeom>
            <a:avLst/>
            <a:gdLst/>
            <a:ahLst/>
            <a:cxnLst/>
            <a:rect l="l" t="t" r="r" b="b"/>
            <a:pathLst>
              <a:path w="2547620">
                <a:moveTo>
                  <a:pt x="0" y="0"/>
                </a:moveTo>
                <a:lnTo>
                  <a:pt x="2547366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8">
            <a:extLst>
              <a:ext uri="{FF2B5EF4-FFF2-40B4-BE49-F238E27FC236}">
                <a16:creationId xmlns:a16="http://schemas.microsoft.com/office/drawing/2014/main" id="{C8E55678-FEBC-48C4-9B13-E1052FD200E7}"/>
              </a:ext>
            </a:extLst>
          </p:cNvPr>
          <p:cNvSpPr/>
          <p:nvPr/>
        </p:nvSpPr>
        <p:spPr>
          <a:xfrm>
            <a:off x="1060705" y="2953574"/>
            <a:ext cx="2547620" cy="0"/>
          </a:xfrm>
          <a:custGeom>
            <a:avLst/>
            <a:gdLst/>
            <a:ahLst/>
            <a:cxnLst/>
            <a:rect l="l" t="t" r="r" b="b"/>
            <a:pathLst>
              <a:path w="2547620">
                <a:moveTo>
                  <a:pt x="0" y="0"/>
                </a:moveTo>
                <a:lnTo>
                  <a:pt x="254736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9">
            <a:extLst>
              <a:ext uri="{FF2B5EF4-FFF2-40B4-BE49-F238E27FC236}">
                <a16:creationId xmlns:a16="http://schemas.microsoft.com/office/drawing/2014/main" id="{9892A303-C532-44C9-ACFB-24993D4E1A8B}"/>
              </a:ext>
            </a:extLst>
          </p:cNvPr>
          <p:cNvSpPr/>
          <p:nvPr/>
        </p:nvSpPr>
        <p:spPr>
          <a:xfrm>
            <a:off x="1060705" y="3349815"/>
            <a:ext cx="2547620" cy="0"/>
          </a:xfrm>
          <a:custGeom>
            <a:avLst/>
            <a:gdLst/>
            <a:ahLst/>
            <a:cxnLst/>
            <a:rect l="l" t="t" r="r" b="b"/>
            <a:pathLst>
              <a:path w="2547620">
                <a:moveTo>
                  <a:pt x="0" y="0"/>
                </a:moveTo>
                <a:lnTo>
                  <a:pt x="254736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0">
            <a:extLst>
              <a:ext uri="{FF2B5EF4-FFF2-40B4-BE49-F238E27FC236}">
                <a16:creationId xmlns:a16="http://schemas.microsoft.com/office/drawing/2014/main" id="{CFE5926B-11C4-42BB-99CF-31143640BD10}"/>
              </a:ext>
            </a:extLst>
          </p:cNvPr>
          <p:cNvSpPr/>
          <p:nvPr/>
        </p:nvSpPr>
        <p:spPr>
          <a:xfrm>
            <a:off x="1060705" y="3746054"/>
            <a:ext cx="2547620" cy="0"/>
          </a:xfrm>
          <a:custGeom>
            <a:avLst/>
            <a:gdLst/>
            <a:ahLst/>
            <a:cxnLst/>
            <a:rect l="l" t="t" r="r" b="b"/>
            <a:pathLst>
              <a:path w="2547620">
                <a:moveTo>
                  <a:pt x="0" y="0"/>
                </a:moveTo>
                <a:lnTo>
                  <a:pt x="254736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">
            <a:extLst>
              <a:ext uri="{FF2B5EF4-FFF2-40B4-BE49-F238E27FC236}">
                <a16:creationId xmlns:a16="http://schemas.microsoft.com/office/drawing/2014/main" id="{BCC223EF-33E3-433C-94CE-BB682AC92852}"/>
              </a:ext>
            </a:extLst>
          </p:cNvPr>
          <p:cNvSpPr/>
          <p:nvPr/>
        </p:nvSpPr>
        <p:spPr>
          <a:xfrm>
            <a:off x="1060705" y="4142295"/>
            <a:ext cx="2547620" cy="0"/>
          </a:xfrm>
          <a:custGeom>
            <a:avLst/>
            <a:gdLst/>
            <a:ahLst/>
            <a:cxnLst/>
            <a:rect l="l" t="t" r="r" b="b"/>
            <a:pathLst>
              <a:path w="2547620">
                <a:moveTo>
                  <a:pt x="0" y="0"/>
                </a:moveTo>
                <a:lnTo>
                  <a:pt x="254736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">
            <a:extLst>
              <a:ext uri="{FF2B5EF4-FFF2-40B4-BE49-F238E27FC236}">
                <a16:creationId xmlns:a16="http://schemas.microsoft.com/office/drawing/2014/main" id="{F59E8370-7FFA-4261-B920-00DF4C634F94}"/>
              </a:ext>
            </a:extLst>
          </p:cNvPr>
          <p:cNvSpPr/>
          <p:nvPr/>
        </p:nvSpPr>
        <p:spPr>
          <a:xfrm>
            <a:off x="1060705" y="4538534"/>
            <a:ext cx="2547620" cy="0"/>
          </a:xfrm>
          <a:custGeom>
            <a:avLst/>
            <a:gdLst/>
            <a:ahLst/>
            <a:cxnLst/>
            <a:rect l="l" t="t" r="r" b="b"/>
            <a:pathLst>
              <a:path w="2547620">
                <a:moveTo>
                  <a:pt x="0" y="0"/>
                </a:moveTo>
                <a:lnTo>
                  <a:pt x="254736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3">
            <a:extLst>
              <a:ext uri="{FF2B5EF4-FFF2-40B4-BE49-F238E27FC236}">
                <a16:creationId xmlns:a16="http://schemas.microsoft.com/office/drawing/2014/main" id="{B793AFD1-97E3-4ED6-8050-B02052AB8A21}"/>
              </a:ext>
            </a:extLst>
          </p:cNvPr>
          <p:cNvSpPr/>
          <p:nvPr/>
        </p:nvSpPr>
        <p:spPr>
          <a:xfrm>
            <a:off x="1060705" y="4934774"/>
            <a:ext cx="2547620" cy="0"/>
          </a:xfrm>
          <a:custGeom>
            <a:avLst/>
            <a:gdLst/>
            <a:ahLst/>
            <a:cxnLst/>
            <a:rect l="l" t="t" r="r" b="b"/>
            <a:pathLst>
              <a:path w="2547620">
                <a:moveTo>
                  <a:pt x="0" y="0"/>
                </a:moveTo>
                <a:lnTo>
                  <a:pt x="254736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4">
            <a:extLst>
              <a:ext uri="{FF2B5EF4-FFF2-40B4-BE49-F238E27FC236}">
                <a16:creationId xmlns:a16="http://schemas.microsoft.com/office/drawing/2014/main" id="{94BD6142-34A8-40D7-A152-477D9DF28B6B}"/>
              </a:ext>
            </a:extLst>
          </p:cNvPr>
          <p:cNvSpPr/>
          <p:nvPr/>
        </p:nvSpPr>
        <p:spPr>
          <a:xfrm>
            <a:off x="1060705" y="5331015"/>
            <a:ext cx="2547620" cy="0"/>
          </a:xfrm>
          <a:custGeom>
            <a:avLst/>
            <a:gdLst/>
            <a:ahLst/>
            <a:cxnLst/>
            <a:rect l="l" t="t" r="r" b="b"/>
            <a:pathLst>
              <a:path w="2547620">
                <a:moveTo>
                  <a:pt x="0" y="0"/>
                </a:moveTo>
                <a:lnTo>
                  <a:pt x="254736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5">
            <a:extLst>
              <a:ext uri="{FF2B5EF4-FFF2-40B4-BE49-F238E27FC236}">
                <a16:creationId xmlns:a16="http://schemas.microsoft.com/office/drawing/2014/main" id="{D9BACF29-C898-4AEB-A483-0AA48215F546}"/>
              </a:ext>
            </a:extLst>
          </p:cNvPr>
          <p:cNvSpPr/>
          <p:nvPr/>
        </p:nvSpPr>
        <p:spPr>
          <a:xfrm>
            <a:off x="1066800" y="2093277"/>
            <a:ext cx="0" cy="3640454"/>
          </a:xfrm>
          <a:custGeom>
            <a:avLst/>
            <a:gdLst/>
            <a:ahLst/>
            <a:cxnLst/>
            <a:rect l="l" t="t" r="r" b="b"/>
            <a:pathLst>
              <a:path h="3640454">
                <a:moveTo>
                  <a:pt x="0" y="0"/>
                </a:moveTo>
                <a:lnTo>
                  <a:pt x="0" y="36400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6">
            <a:extLst>
              <a:ext uri="{FF2B5EF4-FFF2-40B4-BE49-F238E27FC236}">
                <a16:creationId xmlns:a16="http://schemas.microsoft.com/office/drawing/2014/main" id="{5E6AD5A0-FE5D-4FDE-8ADE-3EFA518130A4}"/>
              </a:ext>
            </a:extLst>
          </p:cNvPr>
          <p:cNvSpPr/>
          <p:nvPr/>
        </p:nvSpPr>
        <p:spPr>
          <a:xfrm>
            <a:off x="3601213" y="2093277"/>
            <a:ext cx="0" cy="3640454"/>
          </a:xfrm>
          <a:custGeom>
            <a:avLst/>
            <a:gdLst/>
            <a:ahLst/>
            <a:cxnLst/>
            <a:rect l="l" t="t" r="r" b="b"/>
            <a:pathLst>
              <a:path h="3640454">
                <a:moveTo>
                  <a:pt x="0" y="0"/>
                </a:moveTo>
                <a:lnTo>
                  <a:pt x="0" y="36400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7">
            <a:extLst>
              <a:ext uri="{FF2B5EF4-FFF2-40B4-BE49-F238E27FC236}">
                <a16:creationId xmlns:a16="http://schemas.microsoft.com/office/drawing/2014/main" id="{F984646E-88A7-4AAD-9BC6-345F1A97D202}"/>
              </a:ext>
            </a:extLst>
          </p:cNvPr>
          <p:cNvSpPr/>
          <p:nvPr/>
        </p:nvSpPr>
        <p:spPr>
          <a:xfrm>
            <a:off x="1060705" y="2100135"/>
            <a:ext cx="2547620" cy="0"/>
          </a:xfrm>
          <a:custGeom>
            <a:avLst/>
            <a:gdLst/>
            <a:ahLst/>
            <a:cxnLst/>
            <a:rect l="l" t="t" r="r" b="b"/>
            <a:pathLst>
              <a:path w="2547620">
                <a:moveTo>
                  <a:pt x="0" y="0"/>
                </a:moveTo>
                <a:lnTo>
                  <a:pt x="254736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8">
            <a:extLst>
              <a:ext uri="{FF2B5EF4-FFF2-40B4-BE49-F238E27FC236}">
                <a16:creationId xmlns:a16="http://schemas.microsoft.com/office/drawing/2014/main" id="{18C2DA69-B68C-4863-B1E2-CD50A8A5154C}"/>
              </a:ext>
            </a:extLst>
          </p:cNvPr>
          <p:cNvSpPr/>
          <p:nvPr/>
        </p:nvSpPr>
        <p:spPr>
          <a:xfrm>
            <a:off x="1060705" y="5727254"/>
            <a:ext cx="2547620" cy="0"/>
          </a:xfrm>
          <a:custGeom>
            <a:avLst/>
            <a:gdLst/>
            <a:ahLst/>
            <a:cxnLst/>
            <a:rect l="l" t="t" r="r" b="b"/>
            <a:pathLst>
              <a:path w="2547620">
                <a:moveTo>
                  <a:pt x="0" y="0"/>
                </a:moveTo>
                <a:lnTo>
                  <a:pt x="254736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>
            <a:extLst>
              <a:ext uri="{FF2B5EF4-FFF2-40B4-BE49-F238E27FC236}">
                <a16:creationId xmlns:a16="http://schemas.microsoft.com/office/drawing/2014/main" id="{1DF16489-CD28-4C87-9BB5-043D75F98285}"/>
              </a:ext>
            </a:extLst>
          </p:cNvPr>
          <p:cNvSpPr/>
          <p:nvPr/>
        </p:nvSpPr>
        <p:spPr>
          <a:xfrm>
            <a:off x="4419600" y="533400"/>
            <a:ext cx="2750058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1">
            <a:extLst>
              <a:ext uri="{FF2B5EF4-FFF2-40B4-BE49-F238E27FC236}">
                <a16:creationId xmlns:a16="http://schemas.microsoft.com/office/drawing/2014/main" id="{05345C76-C198-4EDC-8228-C6FC6E4424B0}"/>
              </a:ext>
            </a:extLst>
          </p:cNvPr>
          <p:cNvSpPr/>
          <p:nvPr/>
        </p:nvSpPr>
        <p:spPr>
          <a:xfrm>
            <a:off x="4924806" y="527304"/>
            <a:ext cx="0" cy="6261735"/>
          </a:xfrm>
          <a:custGeom>
            <a:avLst/>
            <a:gdLst/>
            <a:ahLst/>
            <a:cxnLst/>
            <a:rect l="l" t="t" r="r" b="b"/>
            <a:pathLst>
              <a:path h="6261734">
                <a:moveTo>
                  <a:pt x="0" y="0"/>
                </a:moveTo>
                <a:lnTo>
                  <a:pt x="0" y="626135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2">
            <a:extLst>
              <a:ext uri="{FF2B5EF4-FFF2-40B4-BE49-F238E27FC236}">
                <a16:creationId xmlns:a16="http://schemas.microsoft.com/office/drawing/2014/main" id="{6A22AFAB-732D-40A8-9397-0912276EA6D7}"/>
              </a:ext>
            </a:extLst>
          </p:cNvPr>
          <p:cNvSpPr/>
          <p:nvPr/>
        </p:nvSpPr>
        <p:spPr>
          <a:xfrm>
            <a:off x="5430012" y="527304"/>
            <a:ext cx="0" cy="6261735"/>
          </a:xfrm>
          <a:custGeom>
            <a:avLst/>
            <a:gdLst/>
            <a:ahLst/>
            <a:cxnLst/>
            <a:rect l="l" t="t" r="r" b="b"/>
            <a:pathLst>
              <a:path h="6261734">
                <a:moveTo>
                  <a:pt x="0" y="0"/>
                </a:moveTo>
                <a:lnTo>
                  <a:pt x="0" y="626135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3">
            <a:extLst>
              <a:ext uri="{FF2B5EF4-FFF2-40B4-BE49-F238E27FC236}">
                <a16:creationId xmlns:a16="http://schemas.microsoft.com/office/drawing/2014/main" id="{DD3AFA69-F180-4A8F-BAD0-85861E512B69}"/>
              </a:ext>
            </a:extLst>
          </p:cNvPr>
          <p:cNvSpPr/>
          <p:nvPr/>
        </p:nvSpPr>
        <p:spPr>
          <a:xfrm>
            <a:off x="5882639" y="527304"/>
            <a:ext cx="0" cy="6261735"/>
          </a:xfrm>
          <a:custGeom>
            <a:avLst/>
            <a:gdLst/>
            <a:ahLst/>
            <a:cxnLst/>
            <a:rect l="l" t="t" r="r" b="b"/>
            <a:pathLst>
              <a:path h="6261734">
                <a:moveTo>
                  <a:pt x="0" y="0"/>
                </a:moveTo>
                <a:lnTo>
                  <a:pt x="0" y="626135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4">
            <a:extLst>
              <a:ext uri="{FF2B5EF4-FFF2-40B4-BE49-F238E27FC236}">
                <a16:creationId xmlns:a16="http://schemas.microsoft.com/office/drawing/2014/main" id="{A4A1AD14-EEC7-4D78-872E-808FAAC569D6}"/>
              </a:ext>
            </a:extLst>
          </p:cNvPr>
          <p:cNvSpPr/>
          <p:nvPr/>
        </p:nvSpPr>
        <p:spPr>
          <a:xfrm>
            <a:off x="6335267" y="527304"/>
            <a:ext cx="0" cy="6261735"/>
          </a:xfrm>
          <a:custGeom>
            <a:avLst/>
            <a:gdLst/>
            <a:ahLst/>
            <a:cxnLst/>
            <a:rect l="l" t="t" r="r" b="b"/>
            <a:pathLst>
              <a:path h="6261734">
                <a:moveTo>
                  <a:pt x="0" y="0"/>
                </a:moveTo>
                <a:lnTo>
                  <a:pt x="0" y="626135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25">
            <a:extLst>
              <a:ext uri="{FF2B5EF4-FFF2-40B4-BE49-F238E27FC236}">
                <a16:creationId xmlns:a16="http://schemas.microsoft.com/office/drawing/2014/main" id="{E8525688-CDDD-4959-9FEC-CEC25016DB7C}"/>
              </a:ext>
            </a:extLst>
          </p:cNvPr>
          <p:cNvSpPr/>
          <p:nvPr/>
        </p:nvSpPr>
        <p:spPr>
          <a:xfrm>
            <a:off x="4413504" y="929639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26">
            <a:extLst>
              <a:ext uri="{FF2B5EF4-FFF2-40B4-BE49-F238E27FC236}">
                <a16:creationId xmlns:a16="http://schemas.microsoft.com/office/drawing/2014/main" id="{47EE9D42-1B65-413D-A37F-B2D9B3782152}"/>
              </a:ext>
            </a:extLst>
          </p:cNvPr>
          <p:cNvSpPr/>
          <p:nvPr/>
        </p:nvSpPr>
        <p:spPr>
          <a:xfrm>
            <a:off x="4413504" y="1295400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27">
            <a:extLst>
              <a:ext uri="{FF2B5EF4-FFF2-40B4-BE49-F238E27FC236}">
                <a16:creationId xmlns:a16="http://schemas.microsoft.com/office/drawing/2014/main" id="{FBE510E4-BD21-4A63-AEEF-715A132F046A}"/>
              </a:ext>
            </a:extLst>
          </p:cNvPr>
          <p:cNvSpPr/>
          <p:nvPr/>
        </p:nvSpPr>
        <p:spPr>
          <a:xfrm>
            <a:off x="4413504" y="1661159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28">
            <a:extLst>
              <a:ext uri="{FF2B5EF4-FFF2-40B4-BE49-F238E27FC236}">
                <a16:creationId xmlns:a16="http://schemas.microsoft.com/office/drawing/2014/main" id="{A590AEDF-8255-4EC6-A57A-398DF24E8DD2}"/>
              </a:ext>
            </a:extLst>
          </p:cNvPr>
          <p:cNvSpPr/>
          <p:nvPr/>
        </p:nvSpPr>
        <p:spPr>
          <a:xfrm>
            <a:off x="4413504" y="2026919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29">
            <a:extLst>
              <a:ext uri="{FF2B5EF4-FFF2-40B4-BE49-F238E27FC236}">
                <a16:creationId xmlns:a16="http://schemas.microsoft.com/office/drawing/2014/main" id="{DA39202B-0CA7-4325-B817-7E5D48039FF1}"/>
              </a:ext>
            </a:extLst>
          </p:cNvPr>
          <p:cNvSpPr/>
          <p:nvPr/>
        </p:nvSpPr>
        <p:spPr>
          <a:xfrm>
            <a:off x="4413504" y="2392680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30">
            <a:extLst>
              <a:ext uri="{FF2B5EF4-FFF2-40B4-BE49-F238E27FC236}">
                <a16:creationId xmlns:a16="http://schemas.microsoft.com/office/drawing/2014/main" id="{AA2D6AF0-EA25-4B82-8633-1234AE141688}"/>
              </a:ext>
            </a:extLst>
          </p:cNvPr>
          <p:cNvSpPr/>
          <p:nvPr/>
        </p:nvSpPr>
        <p:spPr>
          <a:xfrm>
            <a:off x="4413504" y="2758440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31">
            <a:extLst>
              <a:ext uri="{FF2B5EF4-FFF2-40B4-BE49-F238E27FC236}">
                <a16:creationId xmlns:a16="http://schemas.microsoft.com/office/drawing/2014/main" id="{E789E111-5039-49A9-8F0B-D8FA1CB02C53}"/>
              </a:ext>
            </a:extLst>
          </p:cNvPr>
          <p:cNvSpPr/>
          <p:nvPr/>
        </p:nvSpPr>
        <p:spPr>
          <a:xfrm>
            <a:off x="4413504" y="3124199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32">
            <a:extLst>
              <a:ext uri="{FF2B5EF4-FFF2-40B4-BE49-F238E27FC236}">
                <a16:creationId xmlns:a16="http://schemas.microsoft.com/office/drawing/2014/main" id="{122C0083-2B5B-4FB8-952B-9318A384C36D}"/>
              </a:ext>
            </a:extLst>
          </p:cNvPr>
          <p:cNvSpPr/>
          <p:nvPr/>
        </p:nvSpPr>
        <p:spPr>
          <a:xfrm>
            <a:off x="4413504" y="3489960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33">
            <a:extLst>
              <a:ext uri="{FF2B5EF4-FFF2-40B4-BE49-F238E27FC236}">
                <a16:creationId xmlns:a16="http://schemas.microsoft.com/office/drawing/2014/main" id="{64272F84-FF47-41D2-AFE4-6BD405FBB618}"/>
              </a:ext>
            </a:extLst>
          </p:cNvPr>
          <p:cNvSpPr/>
          <p:nvPr/>
        </p:nvSpPr>
        <p:spPr>
          <a:xfrm>
            <a:off x="4413504" y="3855719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34">
            <a:extLst>
              <a:ext uri="{FF2B5EF4-FFF2-40B4-BE49-F238E27FC236}">
                <a16:creationId xmlns:a16="http://schemas.microsoft.com/office/drawing/2014/main" id="{088F1E5F-586B-4632-9FB7-963A290658F5}"/>
              </a:ext>
            </a:extLst>
          </p:cNvPr>
          <p:cNvSpPr/>
          <p:nvPr/>
        </p:nvSpPr>
        <p:spPr>
          <a:xfrm>
            <a:off x="4413504" y="4221479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35">
            <a:extLst>
              <a:ext uri="{FF2B5EF4-FFF2-40B4-BE49-F238E27FC236}">
                <a16:creationId xmlns:a16="http://schemas.microsoft.com/office/drawing/2014/main" id="{86CD7FC6-C030-4D25-9989-B6AA0191174A}"/>
              </a:ext>
            </a:extLst>
          </p:cNvPr>
          <p:cNvSpPr/>
          <p:nvPr/>
        </p:nvSpPr>
        <p:spPr>
          <a:xfrm>
            <a:off x="4413504" y="4587240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36">
            <a:extLst>
              <a:ext uri="{FF2B5EF4-FFF2-40B4-BE49-F238E27FC236}">
                <a16:creationId xmlns:a16="http://schemas.microsoft.com/office/drawing/2014/main" id="{A1D74FD1-F39D-404E-9850-DB9E58248667}"/>
              </a:ext>
            </a:extLst>
          </p:cNvPr>
          <p:cNvSpPr/>
          <p:nvPr/>
        </p:nvSpPr>
        <p:spPr>
          <a:xfrm>
            <a:off x="4413504" y="4952999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37">
            <a:extLst>
              <a:ext uri="{FF2B5EF4-FFF2-40B4-BE49-F238E27FC236}">
                <a16:creationId xmlns:a16="http://schemas.microsoft.com/office/drawing/2014/main" id="{996B875A-629C-4EEA-ABE0-48661A87C56A}"/>
              </a:ext>
            </a:extLst>
          </p:cNvPr>
          <p:cNvSpPr/>
          <p:nvPr/>
        </p:nvSpPr>
        <p:spPr>
          <a:xfrm>
            <a:off x="4413504" y="5318760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38">
            <a:extLst>
              <a:ext uri="{FF2B5EF4-FFF2-40B4-BE49-F238E27FC236}">
                <a16:creationId xmlns:a16="http://schemas.microsoft.com/office/drawing/2014/main" id="{9CBAC2C1-70FB-4549-9733-870CA37DD237}"/>
              </a:ext>
            </a:extLst>
          </p:cNvPr>
          <p:cNvSpPr/>
          <p:nvPr/>
        </p:nvSpPr>
        <p:spPr>
          <a:xfrm>
            <a:off x="4413504" y="5684519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39">
            <a:extLst>
              <a:ext uri="{FF2B5EF4-FFF2-40B4-BE49-F238E27FC236}">
                <a16:creationId xmlns:a16="http://schemas.microsoft.com/office/drawing/2014/main" id="{4864194A-731D-48BE-AE64-43F3F35C195A}"/>
              </a:ext>
            </a:extLst>
          </p:cNvPr>
          <p:cNvSpPr/>
          <p:nvPr/>
        </p:nvSpPr>
        <p:spPr>
          <a:xfrm>
            <a:off x="4413504" y="6050279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40">
            <a:extLst>
              <a:ext uri="{FF2B5EF4-FFF2-40B4-BE49-F238E27FC236}">
                <a16:creationId xmlns:a16="http://schemas.microsoft.com/office/drawing/2014/main" id="{2FF3D1FA-4348-4627-922E-5A17E6FB7FE1}"/>
              </a:ext>
            </a:extLst>
          </p:cNvPr>
          <p:cNvSpPr/>
          <p:nvPr/>
        </p:nvSpPr>
        <p:spPr>
          <a:xfrm>
            <a:off x="4413504" y="6416040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41">
            <a:extLst>
              <a:ext uri="{FF2B5EF4-FFF2-40B4-BE49-F238E27FC236}">
                <a16:creationId xmlns:a16="http://schemas.microsoft.com/office/drawing/2014/main" id="{45A2A945-31C2-471E-B494-47C9651C8A63}"/>
              </a:ext>
            </a:extLst>
          </p:cNvPr>
          <p:cNvSpPr/>
          <p:nvPr/>
        </p:nvSpPr>
        <p:spPr>
          <a:xfrm>
            <a:off x="4419600" y="527304"/>
            <a:ext cx="0" cy="6261735"/>
          </a:xfrm>
          <a:custGeom>
            <a:avLst/>
            <a:gdLst/>
            <a:ahLst/>
            <a:cxnLst/>
            <a:rect l="l" t="t" r="r" b="b"/>
            <a:pathLst>
              <a:path h="6261734">
                <a:moveTo>
                  <a:pt x="0" y="0"/>
                </a:moveTo>
                <a:lnTo>
                  <a:pt x="0" y="626135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42">
            <a:extLst>
              <a:ext uri="{FF2B5EF4-FFF2-40B4-BE49-F238E27FC236}">
                <a16:creationId xmlns:a16="http://schemas.microsoft.com/office/drawing/2014/main" id="{778A4640-457A-4009-8D5A-09CE872172B4}"/>
              </a:ext>
            </a:extLst>
          </p:cNvPr>
          <p:cNvSpPr/>
          <p:nvPr/>
        </p:nvSpPr>
        <p:spPr>
          <a:xfrm>
            <a:off x="7169657" y="527304"/>
            <a:ext cx="0" cy="6261735"/>
          </a:xfrm>
          <a:custGeom>
            <a:avLst/>
            <a:gdLst/>
            <a:ahLst/>
            <a:cxnLst/>
            <a:rect l="l" t="t" r="r" b="b"/>
            <a:pathLst>
              <a:path h="6261734">
                <a:moveTo>
                  <a:pt x="0" y="0"/>
                </a:moveTo>
                <a:lnTo>
                  <a:pt x="0" y="626135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43">
            <a:extLst>
              <a:ext uri="{FF2B5EF4-FFF2-40B4-BE49-F238E27FC236}">
                <a16:creationId xmlns:a16="http://schemas.microsoft.com/office/drawing/2014/main" id="{B0B22972-9E5D-4DFF-91D7-1F823FD90441}"/>
              </a:ext>
            </a:extLst>
          </p:cNvPr>
          <p:cNvSpPr/>
          <p:nvPr/>
        </p:nvSpPr>
        <p:spPr>
          <a:xfrm>
            <a:off x="4413504" y="533400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44">
            <a:extLst>
              <a:ext uri="{FF2B5EF4-FFF2-40B4-BE49-F238E27FC236}">
                <a16:creationId xmlns:a16="http://schemas.microsoft.com/office/drawing/2014/main" id="{24A94E6E-83EF-413F-A4CB-658EC9CF6B04}"/>
              </a:ext>
            </a:extLst>
          </p:cNvPr>
          <p:cNvSpPr/>
          <p:nvPr/>
        </p:nvSpPr>
        <p:spPr>
          <a:xfrm>
            <a:off x="4413504" y="6781799"/>
            <a:ext cx="2763520" cy="0"/>
          </a:xfrm>
          <a:custGeom>
            <a:avLst/>
            <a:gdLst/>
            <a:ahLst/>
            <a:cxnLst/>
            <a:rect l="l" t="t" r="r" b="b"/>
            <a:pathLst>
              <a:path w="2763520">
                <a:moveTo>
                  <a:pt x="0" y="0"/>
                </a:moveTo>
                <a:lnTo>
                  <a:pt x="2763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45">
            <a:extLst>
              <a:ext uri="{FF2B5EF4-FFF2-40B4-BE49-F238E27FC236}">
                <a16:creationId xmlns:a16="http://schemas.microsoft.com/office/drawing/2014/main" id="{028E2D39-C5C9-4A0E-BA7C-C8EF6F69A57F}"/>
              </a:ext>
            </a:extLst>
          </p:cNvPr>
          <p:cNvSpPr txBox="1"/>
          <p:nvPr/>
        </p:nvSpPr>
        <p:spPr>
          <a:xfrm>
            <a:off x="4543298" y="545130"/>
            <a:ext cx="226758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61975" algn="l"/>
                <a:tab pos="1040130" algn="l"/>
                <a:tab pos="1497330" algn="l"/>
                <a:tab pos="2099310" algn="l"/>
              </a:tabLst>
            </a:pPr>
            <a:r>
              <a:rPr sz="2100" i="1" spc="-45" dirty="0">
                <a:latin typeface="Cambria"/>
                <a:cs typeface="Cambria"/>
              </a:rPr>
              <a:t>W	</a:t>
            </a:r>
            <a:r>
              <a:rPr sz="2100" i="1" spc="-5" dirty="0">
                <a:latin typeface="Cambria"/>
                <a:cs typeface="Cambria"/>
              </a:rPr>
              <a:t>X	</a:t>
            </a:r>
            <a:r>
              <a:rPr sz="2100" i="1" spc="-15" dirty="0">
                <a:latin typeface="Cambria"/>
                <a:cs typeface="Cambria"/>
              </a:rPr>
              <a:t>Y	</a:t>
            </a:r>
            <a:r>
              <a:rPr sz="2100" i="1" spc="-5" dirty="0">
                <a:latin typeface="Cambria"/>
                <a:cs typeface="Cambria"/>
              </a:rPr>
              <a:t>Z	</a:t>
            </a:r>
            <a:r>
              <a:rPr sz="2000" spc="-150" dirty="0">
                <a:latin typeface="Cambria"/>
                <a:cs typeface="Cambria"/>
              </a:rPr>
              <a:t>𝐹</a:t>
            </a:r>
            <a:endParaRPr sz="20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6954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12F33E-737A-C3D7-858A-82C6331C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D0F5E-3BEF-EC3E-5099-25B5B6A3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8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002479-FB46-43CA-8BEC-F7DBAFAD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54880-C65A-45B1-A211-5F77092B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object 35">
            <a:extLst>
              <a:ext uri="{FF2B5EF4-FFF2-40B4-BE49-F238E27FC236}">
                <a16:creationId xmlns:a16="http://schemas.microsoft.com/office/drawing/2014/main" id="{CD0C2021-9E5F-4D6F-9FB7-5C7708281F82}"/>
              </a:ext>
            </a:extLst>
          </p:cNvPr>
          <p:cNvSpPr/>
          <p:nvPr/>
        </p:nvSpPr>
        <p:spPr>
          <a:xfrm>
            <a:off x="2540250" y="1952007"/>
            <a:ext cx="2472055" cy="407670"/>
          </a:xfrm>
          <a:custGeom>
            <a:avLst/>
            <a:gdLst/>
            <a:ahLst/>
            <a:cxnLst/>
            <a:rect l="l" t="t" r="r" b="b"/>
            <a:pathLst>
              <a:path w="2472054" h="407670">
                <a:moveTo>
                  <a:pt x="108204" y="388619"/>
                </a:moveTo>
                <a:lnTo>
                  <a:pt x="108204" y="16001"/>
                </a:lnTo>
                <a:lnTo>
                  <a:pt x="0" y="16001"/>
                </a:lnTo>
                <a:lnTo>
                  <a:pt x="0" y="35051"/>
                </a:lnTo>
                <a:lnTo>
                  <a:pt x="89154" y="35051"/>
                </a:lnTo>
                <a:lnTo>
                  <a:pt x="89154" y="25145"/>
                </a:lnTo>
                <a:lnTo>
                  <a:pt x="99060" y="35051"/>
                </a:lnTo>
                <a:lnTo>
                  <a:pt x="99060" y="388619"/>
                </a:lnTo>
                <a:lnTo>
                  <a:pt x="108204" y="388619"/>
                </a:lnTo>
                <a:close/>
              </a:path>
              <a:path w="2472054" h="407670">
                <a:moveTo>
                  <a:pt x="99060" y="35051"/>
                </a:moveTo>
                <a:lnTo>
                  <a:pt x="89154" y="25145"/>
                </a:lnTo>
                <a:lnTo>
                  <a:pt x="89154" y="35051"/>
                </a:lnTo>
                <a:lnTo>
                  <a:pt x="99060" y="35051"/>
                </a:lnTo>
                <a:close/>
              </a:path>
              <a:path w="2472054" h="407670">
                <a:moveTo>
                  <a:pt x="108203" y="407669"/>
                </a:moveTo>
                <a:lnTo>
                  <a:pt x="108204" y="398525"/>
                </a:lnTo>
                <a:lnTo>
                  <a:pt x="99060" y="388619"/>
                </a:lnTo>
                <a:lnTo>
                  <a:pt x="99060" y="35051"/>
                </a:lnTo>
                <a:lnTo>
                  <a:pt x="89154" y="35051"/>
                </a:lnTo>
                <a:lnTo>
                  <a:pt x="89153" y="407669"/>
                </a:lnTo>
                <a:lnTo>
                  <a:pt x="108203" y="407669"/>
                </a:lnTo>
                <a:close/>
              </a:path>
              <a:path w="2472054" h="407670">
                <a:moveTo>
                  <a:pt x="1245108" y="388619"/>
                </a:moveTo>
                <a:lnTo>
                  <a:pt x="99060" y="388619"/>
                </a:lnTo>
                <a:lnTo>
                  <a:pt x="108204" y="398525"/>
                </a:lnTo>
                <a:lnTo>
                  <a:pt x="108203" y="407669"/>
                </a:lnTo>
                <a:lnTo>
                  <a:pt x="1235202" y="407669"/>
                </a:lnTo>
                <a:lnTo>
                  <a:pt x="1235202" y="398525"/>
                </a:lnTo>
                <a:lnTo>
                  <a:pt x="1245108" y="388619"/>
                </a:lnTo>
                <a:close/>
              </a:path>
              <a:path w="2472054" h="407670">
                <a:moveTo>
                  <a:pt x="2389632" y="388619"/>
                </a:moveTo>
                <a:lnTo>
                  <a:pt x="2389632" y="0"/>
                </a:lnTo>
                <a:lnTo>
                  <a:pt x="1235202" y="0"/>
                </a:lnTo>
                <a:lnTo>
                  <a:pt x="1235202" y="388619"/>
                </a:lnTo>
                <a:lnTo>
                  <a:pt x="1245108" y="388619"/>
                </a:lnTo>
                <a:lnTo>
                  <a:pt x="1245108" y="19049"/>
                </a:lnTo>
                <a:lnTo>
                  <a:pt x="1254252" y="9144"/>
                </a:lnTo>
                <a:lnTo>
                  <a:pt x="1254252" y="19049"/>
                </a:lnTo>
                <a:lnTo>
                  <a:pt x="2370582" y="19049"/>
                </a:lnTo>
                <a:lnTo>
                  <a:pt x="2370582" y="9143"/>
                </a:lnTo>
                <a:lnTo>
                  <a:pt x="2379726" y="19049"/>
                </a:lnTo>
                <a:lnTo>
                  <a:pt x="2379726" y="388619"/>
                </a:lnTo>
                <a:lnTo>
                  <a:pt x="2389632" y="388619"/>
                </a:lnTo>
                <a:close/>
              </a:path>
              <a:path w="2472054" h="407670">
                <a:moveTo>
                  <a:pt x="1254252" y="407669"/>
                </a:moveTo>
                <a:lnTo>
                  <a:pt x="1254252" y="19049"/>
                </a:lnTo>
                <a:lnTo>
                  <a:pt x="1245108" y="19049"/>
                </a:lnTo>
                <a:lnTo>
                  <a:pt x="1245108" y="388619"/>
                </a:lnTo>
                <a:lnTo>
                  <a:pt x="1235202" y="398525"/>
                </a:lnTo>
                <a:lnTo>
                  <a:pt x="1235202" y="407669"/>
                </a:lnTo>
                <a:lnTo>
                  <a:pt x="1254252" y="407669"/>
                </a:lnTo>
                <a:close/>
              </a:path>
              <a:path w="2472054" h="407670">
                <a:moveTo>
                  <a:pt x="1254252" y="19049"/>
                </a:moveTo>
                <a:lnTo>
                  <a:pt x="1254252" y="9144"/>
                </a:lnTo>
                <a:lnTo>
                  <a:pt x="1245108" y="19049"/>
                </a:lnTo>
                <a:lnTo>
                  <a:pt x="1254252" y="19049"/>
                </a:lnTo>
                <a:close/>
              </a:path>
              <a:path w="2472054" h="407670">
                <a:moveTo>
                  <a:pt x="2379726" y="19049"/>
                </a:moveTo>
                <a:lnTo>
                  <a:pt x="2370582" y="9143"/>
                </a:lnTo>
                <a:lnTo>
                  <a:pt x="2370582" y="19049"/>
                </a:lnTo>
                <a:lnTo>
                  <a:pt x="2379726" y="19049"/>
                </a:lnTo>
                <a:close/>
              </a:path>
              <a:path w="2472054" h="407670">
                <a:moveTo>
                  <a:pt x="2389632" y="407669"/>
                </a:moveTo>
                <a:lnTo>
                  <a:pt x="2389632" y="398525"/>
                </a:lnTo>
                <a:lnTo>
                  <a:pt x="2379726" y="388619"/>
                </a:lnTo>
                <a:lnTo>
                  <a:pt x="2379726" y="19049"/>
                </a:lnTo>
                <a:lnTo>
                  <a:pt x="2370582" y="19049"/>
                </a:lnTo>
                <a:lnTo>
                  <a:pt x="2370582" y="407669"/>
                </a:lnTo>
                <a:lnTo>
                  <a:pt x="2389632" y="407669"/>
                </a:lnTo>
                <a:close/>
              </a:path>
              <a:path w="2472054" h="407670">
                <a:moveTo>
                  <a:pt x="2471928" y="407669"/>
                </a:moveTo>
                <a:lnTo>
                  <a:pt x="2471928" y="388619"/>
                </a:lnTo>
                <a:lnTo>
                  <a:pt x="2379726" y="388619"/>
                </a:lnTo>
                <a:lnTo>
                  <a:pt x="2389632" y="398525"/>
                </a:lnTo>
                <a:lnTo>
                  <a:pt x="2389632" y="407669"/>
                </a:lnTo>
                <a:lnTo>
                  <a:pt x="2471928" y="407669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6">
            <a:extLst>
              <a:ext uri="{FF2B5EF4-FFF2-40B4-BE49-F238E27FC236}">
                <a16:creationId xmlns:a16="http://schemas.microsoft.com/office/drawing/2014/main" id="{5852B307-8572-4CCC-A71F-5DF83B5326BF}"/>
              </a:ext>
            </a:extLst>
          </p:cNvPr>
          <p:cNvSpPr/>
          <p:nvPr/>
        </p:nvSpPr>
        <p:spPr>
          <a:xfrm>
            <a:off x="2540250" y="1952007"/>
            <a:ext cx="2472055" cy="407670"/>
          </a:xfrm>
          <a:custGeom>
            <a:avLst/>
            <a:gdLst/>
            <a:ahLst/>
            <a:cxnLst/>
            <a:rect l="l" t="t" r="r" b="b"/>
            <a:pathLst>
              <a:path w="2472054" h="407670">
                <a:moveTo>
                  <a:pt x="108204" y="388619"/>
                </a:moveTo>
                <a:lnTo>
                  <a:pt x="108204" y="16001"/>
                </a:lnTo>
                <a:lnTo>
                  <a:pt x="0" y="16001"/>
                </a:lnTo>
                <a:lnTo>
                  <a:pt x="0" y="35051"/>
                </a:lnTo>
                <a:lnTo>
                  <a:pt x="89154" y="35051"/>
                </a:lnTo>
                <a:lnTo>
                  <a:pt x="89154" y="25145"/>
                </a:lnTo>
                <a:lnTo>
                  <a:pt x="99060" y="35051"/>
                </a:lnTo>
                <a:lnTo>
                  <a:pt x="99060" y="388619"/>
                </a:lnTo>
                <a:lnTo>
                  <a:pt x="108204" y="388619"/>
                </a:lnTo>
                <a:close/>
              </a:path>
              <a:path w="2472054" h="407670">
                <a:moveTo>
                  <a:pt x="99060" y="35051"/>
                </a:moveTo>
                <a:lnTo>
                  <a:pt x="89154" y="25145"/>
                </a:lnTo>
                <a:lnTo>
                  <a:pt x="89154" y="35051"/>
                </a:lnTo>
                <a:lnTo>
                  <a:pt x="99060" y="35051"/>
                </a:lnTo>
                <a:close/>
              </a:path>
              <a:path w="2472054" h="407670">
                <a:moveTo>
                  <a:pt x="108203" y="407669"/>
                </a:moveTo>
                <a:lnTo>
                  <a:pt x="108204" y="398525"/>
                </a:lnTo>
                <a:lnTo>
                  <a:pt x="99060" y="388619"/>
                </a:lnTo>
                <a:lnTo>
                  <a:pt x="99060" y="35051"/>
                </a:lnTo>
                <a:lnTo>
                  <a:pt x="89154" y="35051"/>
                </a:lnTo>
                <a:lnTo>
                  <a:pt x="89153" y="407669"/>
                </a:lnTo>
                <a:lnTo>
                  <a:pt x="108203" y="407669"/>
                </a:lnTo>
                <a:close/>
              </a:path>
              <a:path w="2472054" h="407670">
                <a:moveTo>
                  <a:pt x="1245108" y="388619"/>
                </a:moveTo>
                <a:lnTo>
                  <a:pt x="99060" y="388619"/>
                </a:lnTo>
                <a:lnTo>
                  <a:pt x="108204" y="398525"/>
                </a:lnTo>
                <a:lnTo>
                  <a:pt x="108203" y="407669"/>
                </a:lnTo>
                <a:lnTo>
                  <a:pt x="1235202" y="407669"/>
                </a:lnTo>
                <a:lnTo>
                  <a:pt x="1235202" y="398525"/>
                </a:lnTo>
                <a:lnTo>
                  <a:pt x="1245108" y="388619"/>
                </a:lnTo>
                <a:close/>
              </a:path>
              <a:path w="2472054" h="407670">
                <a:moveTo>
                  <a:pt x="2389632" y="388619"/>
                </a:moveTo>
                <a:lnTo>
                  <a:pt x="2389632" y="0"/>
                </a:lnTo>
                <a:lnTo>
                  <a:pt x="1235202" y="0"/>
                </a:lnTo>
                <a:lnTo>
                  <a:pt x="1235202" y="388619"/>
                </a:lnTo>
                <a:lnTo>
                  <a:pt x="1245108" y="388619"/>
                </a:lnTo>
                <a:lnTo>
                  <a:pt x="1245108" y="19049"/>
                </a:lnTo>
                <a:lnTo>
                  <a:pt x="1254252" y="9144"/>
                </a:lnTo>
                <a:lnTo>
                  <a:pt x="1254252" y="19049"/>
                </a:lnTo>
                <a:lnTo>
                  <a:pt x="2370582" y="19049"/>
                </a:lnTo>
                <a:lnTo>
                  <a:pt x="2370582" y="9143"/>
                </a:lnTo>
                <a:lnTo>
                  <a:pt x="2379726" y="19049"/>
                </a:lnTo>
                <a:lnTo>
                  <a:pt x="2379726" y="388619"/>
                </a:lnTo>
                <a:lnTo>
                  <a:pt x="2389632" y="388619"/>
                </a:lnTo>
                <a:close/>
              </a:path>
              <a:path w="2472054" h="407670">
                <a:moveTo>
                  <a:pt x="1254252" y="407669"/>
                </a:moveTo>
                <a:lnTo>
                  <a:pt x="1254252" y="19049"/>
                </a:lnTo>
                <a:lnTo>
                  <a:pt x="1245108" y="19049"/>
                </a:lnTo>
                <a:lnTo>
                  <a:pt x="1245108" y="388619"/>
                </a:lnTo>
                <a:lnTo>
                  <a:pt x="1235202" y="398525"/>
                </a:lnTo>
                <a:lnTo>
                  <a:pt x="1235202" y="407669"/>
                </a:lnTo>
                <a:lnTo>
                  <a:pt x="1254252" y="407669"/>
                </a:lnTo>
                <a:close/>
              </a:path>
              <a:path w="2472054" h="407670">
                <a:moveTo>
                  <a:pt x="1254252" y="19049"/>
                </a:moveTo>
                <a:lnTo>
                  <a:pt x="1254252" y="9144"/>
                </a:lnTo>
                <a:lnTo>
                  <a:pt x="1245108" y="19049"/>
                </a:lnTo>
                <a:lnTo>
                  <a:pt x="1254252" y="19049"/>
                </a:lnTo>
                <a:close/>
              </a:path>
              <a:path w="2472054" h="407670">
                <a:moveTo>
                  <a:pt x="2379726" y="19049"/>
                </a:moveTo>
                <a:lnTo>
                  <a:pt x="2370582" y="9143"/>
                </a:lnTo>
                <a:lnTo>
                  <a:pt x="2370582" y="19049"/>
                </a:lnTo>
                <a:lnTo>
                  <a:pt x="2379726" y="19049"/>
                </a:lnTo>
                <a:close/>
              </a:path>
              <a:path w="2472054" h="407670">
                <a:moveTo>
                  <a:pt x="2389632" y="407669"/>
                </a:moveTo>
                <a:lnTo>
                  <a:pt x="2389632" y="398525"/>
                </a:lnTo>
                <a:lnTo>
                  <a:pt x="2379726" y="388619"/>
                </a:lnTo>
                <a:lnTo>
                  <a:pt x="2379726" y="19049"/>
                </a:lnTo>
                <a:lnTo>
                  <a:pt x="2370582" y="19049"/>
                </a:lnTo>
                <a:lnTo>
                  <a:pt x="2370582" y="407669"/>
                </a:lnTo>
                <a:lnTo>
                  <a:pt x="2389632" y="407669"/>
                </a:lnTo>
                <a:close/>
              </a:path>
              <a:path w="2472054" h="407670">
                <a:moveTo>
                  <a:pt x="2471928" y="407669"/>
                </a:moveTo>
                <a:lnTo>
                  <a:pt x="2471928" y="388619"/>
                </a:lnTo>
                <a:lnTo>
                  <a:pt x="2379726" y="388619"/>
                </a:lnTo>
                <a:lnTo>
                  <a:pt x="2389632" y="398525"/>
                </a:lnTo>
                <a:lnTo>
                  <a:pt x="2389632" y="407669"/>
                </a:lnTo>
                <a:lnTo>
                  <a:pt x="2471928" y="407669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7">
            <a:extLst>
              <a:ext uri="{FF2B5EF4-FFF2-40B4-BE49-F238E27FC236}">
                <a16:creationId xmlns:a16="http://schemas.microsoft.com/office/drawing/2014/main" id="{3F996A2E-3FCE-4060-96A5-4232794D83B7}"/>
              </a:ext>
            </a:extLst>
          </p:cNvPr>
          <p:cNvSpPr/>
          <p:nvPr/>
        </p:nvSpPr>
        <p:spPr>
          <a:xfrm>
            <a:off x="2544061" y="2623330"/>
            <a:ext cx="2468245" cy="405130"/>
          </a:xfrm>
          <a:custGeom>
            <a:avLst/>
            <a:gdLst/>
            <a:ahLst/>
            <a:cxnLst/>
            <a:rect l="l" t="t" r="r" b="b"/>
            <a:pathLst>
              <a:path w="2468245" h="405129">
                <a:moveTo>
                  <a:pt x="104394" y="385571"/>
                </a:moveTo>
                <a:lnTo>
                  <a:pt x="104394" y="14477"/>
                </a:lnTo>
                <a:lnTo>
                  <a:pt x="0" y="14477"/>
                </a:lnTo>
                <a:lnTo>
                  <a:pt x="0" y="33527"/>
                </a:lnTo>
                <a:lnTo>
                  <a:pt x="85344" y="33527"/>
                </a:lnTo>
                <a:lnTo>
                  <a:pt x="85344" y="23621"/>
                </a:lnTo>
                <a:lnTo>
                  <a:pt x="95250" y="33527"/>
                </a:lnTo>
                <a:lnTo>
                  <a:pt x="95250" y="385571"/>
                </a:lnTo>
                <a:lnTo>
                  <a:pt x="104394" y="385571"/>
                </a:lnTo>
                <a:close/>
              </a:path>
              <a:path w="2468245" h="405129">
                <a:moveTo>
                  <a:pt x="95250" y="33527"/>
                </a:moveTo>
                <a:lnTo>
                  <a:pt x="85344" y="23621"/>
                </a:lnTo>
                <a:lnTo>
                  <a:pt x="85344" y="33527"/>
                </a:lnTo>
                <a:lnTo>
                  <a:pt x="95250" y="33527"/>
                </a:lnTo>
                <a:close/>
              </a:path>
              <a:path w="2468245" h="405129">
                <a:moveTo>
                  <a:pt x="104394" y="404621"/>
                </a:moveTo>
                <a:lnTo>
                  <a:pt x="104394" y="395477"/>
                </a:lnTo>
                <a:lnTo>
                  <a:pt x="95250" y="385571"/>
                </a:lnTo>
                <a:lnTo>
                  <a:pt x="95250" y="33527"/>
                </a:lnTo>
                <a:lnTo>
                  <a:pt x="85344" y="33527"/>
                </a:lnTo>
                <a:lnTo>
                  <a:pt x="85344" y="404621"/>
                </a:lnTo>
                <a:lnTo>
                  <a:pt x="104394" y="404621"/>
                </a:lnTo>
                <a:close/>
              </a:path>
              <a:path w="2468245" h="405129">
                <a:moveTo>
                  <a:pt x="678942" y="385571"/>
                </a:moveTo>
                <a:lnTo>
                  <a:pt x="95250" y="385571"/>
                </a:lnTo>
                <a:lnTo>
                  <a:pt x="104394" y="395477"/>
                </a:lnTo>
                <a:lnTo>
                  <a:pt x="104394" y="404621"/>
                </a:lnTo>
                <a:lnTo>
                  <a:pt x="669797" y="404621"/>
                </a:lnTo>
                <a:lnTo>
                  <a:pt x="669797" y="395477"/>
                </a:lnTo>
                <a:lnTo>
                  <a:pt x="678942" y="385571"/>
                </a:lnTo>
                <a:close/>
              </a:path>
              <a:path w="2468245" h="405129">
                <a:moveTo>
                  <a:pt x="1257300" y="385571"/>
                </a:moveTo>
                <a:lnTo>
                  <a:pt x="1257300" y="0"/>
                </a:lnTo>
                <a:lnTo>
                  <a:pt x="669797" y="0"/>
                </a:lnTo>
                <a:lnTo>
                  <a:pt x="669797" y="385571"/>
                </a:lnTo>
                <a:lnTo>
                  <a:pt x="678942" y="385571"/>
                </a:lnTo>
                <a:lnTo>
                  <a:pt x="678942" y="19049"/>
                </a:lnTo>
                <a:lnTo>
                  <a:pt x="688848" y="9905"/>
                </a:lnTo>
                <a:lnTo>
                  <a:pt x="688848" y="19049"/>
                </a:lnTo>
                <a:lnTo>
                  <a:pt x="1238250" y="19049"/>
                </a:lnTo>
                <a:lnTo>
                  <a:pt x="1238250" y="9905"/>
                </a:lnTo>
                <a:lnTo>
                  <a:pt x="1247394" y="19049"/>
                </a:lnTo>
                <a:lnTo>
                  <a:pt x="1247394" y="385571"/>
                </a:lnTo>
                <a:lnTo>
                  <a:pt x="1257300" y="385571"/>
                </a:lnTo>
                <a:close/>
              </a:path>
              <a:path w="2468245" h="405129">
                <a:moveTo>
                  <a:pt x="688848" y="404621"/>
                </a:moveTo>
                <a:lnTo>
                  <a:pt x="688848" y="19049"/>
                </a:lnTo>
                <a:lnTo>
                  <a:pt x="678942" y="19049"/>
                </a:lnTo>
                <a:lnTo>
                  <a:pt x="678942" y="385571"/>
                </a:lnTo>
                <a:lnTo>
                  <a:pt x="669797" y="395477"/>
                </a:lnTo>
                <a:lnTo>
                  <a:pt x="669797" y="404621"/>
                </a:lnTo>
                <a:lnTo>
                  <a:pt x="688848" y="404621"/>
                </a:lnTo>
                <a:close/>
              </a:path>
              <a:path w="2468245" h="405129">
                <a:moveTo>
                  <a:pt x="688848" y="19049"/>
                </a:moveTo>
                <a:lnTo>
                  <a:pt x="688848" y="9905"/>
                </a:lnTo>
                <a:lnTo>
                  <a:pt x="678942" y="19049"/>
                </a:lnTo>
                <a:lnTo>
                  <a:pt x="688848" y="19049"/>
                </a:lnTo>
                <a:close/>
              </a:path>
              <a:path w="2468245" h="405129">
                <a:moveTo>
                  <a:pt x="1247394" y="19049"/>
                </a:moveTo>
                <a:lnTo>
                  <a:pt x="1238250" y="9905"/>
                </a:lnTo>
                <a:lnTo>
                  <a:pt x="1238250" y="19049"/>
                </a:lnTo>
                <a:lnTo>
                  <a:pt x="1247394" y="19049"/>
                </a:lnTo>
                <a:close/>
              </a:path>
              <a:path w="2468245" h="405129">
                <a:moveTo>
                  <a:pt x="1257300" y="404621"/>
                </a:moveTo>
                <a:lnTo>
                  <a:pt x="1257300" y="395477"/>
                </a:lnTo>
                <a:lnTo>
                  <a:pt x="1247394" y="385571"/>
                </a:lnTo>
                <a:lnTo>
                  <a:pt x="1247394" y="19049"/>
                </a:lnTo>
                <a:lnTo>
                  <a:pt x="1238250" y="19049"/>
                </a:lnTo>
                <a:lnTo>
                  <a:pt x="1238250" y="404621"/>
                </a:lnTo>
                <a:lnTo>
                  <a:pt x="1257300" y="404621"/>
                </a:lnTo>
                <a:close/>
              </a:path>
              <a:path w="2468245" h="405129">
                <a:moveTo>
                  <a:pt x="1809750" y="385571"/>
                </a:moveTo>
                <a:lnTo>
                  <a:pt x="1247394" y="385571"/>
                </a:lnTo>
                <a:lnTo>
                  <a:pt x="1257300" y="395477"/>
                </a:lnTo>
                <a:lnTo>
                  <a:pt x="1257300" y="404621"/>
                </a:lnTo>
                <a:lnTo>
                  <a:pt x="1799844" y="404621"/>
                </a:lnTo>
                <a:lnTo>
                  <a:pt x="1799844" y="395477"/>
                </a:lnTo>
                <a:lnTo>
                  <a:pt x="1809750" y="385571"/>
                </a:lnTo>
                <a:close/>
              </a:path>
              <a:path w="2468245" h="405129">
                <a:moveTo>
                  <a:pt x="2385822" y="385571"/>
                </a:moveTo>
                <a:lnTo>
                  <a:pt x="2385822" y="0"/>
                </a:lnTo>
                <a:lnTo>
                  <a:pt x="1799844" y="0"/>
                </a:lnTo>
                <a:lnTo>
                  <a:pt x="1799844" y="385571"/>
                </a:lnTo>
                <a:lnTo>
                  <a:pt x="1809750" y="385571"/>
                </a:lnTo>
                <a:lnTo>
                  <a:pt x="1809750" y="19049"/>
                </a:lnTo>
                <a:lnTo>
                  <a:pt x="1818894" y="9905"/>
                </a:lnTo>
                <a:lnTo>
                  <a:pt x="1818894" y="19049"/>
                </a:lnTo>
                <a:lnTo>
                  <a:pt x="2366772" y="19049"/>
                </a:lnTo>
                <a:lnTo>
                  <a:pt x="2366772" y="9905"/>
                </a:lnTo>
                <a:lnTo>
                  <a:pt x="2375916" y="19049"/>
                </a:lnTo>
                <a:lnTo>
                  <a:pt x="2375916" y="385571"/>
                </a:lnTo>
                <a:lnTo>
                  <a:pt x="2385822" y="385571"/>
                </a:lnTo>
                <a:close/>
              </a:path>
              <a:path w="2468245" h="405129">
                <a:moveTo>
                  <a:pt x="1818894" y="404621"/>
                </a:moveTo>
                <a:lnTo>
                  <a:pt x="1818894" y="19049"/>
                </a:lnTo>
                <a:lnTo>
                  <a:pt x="1809750" y="19049"/>
                </a:lnTo>
                <a:lnTo>
                  <a:pt x="1809750" y="385571"/>
                </a:lnTo>
                <a:lnTo>
                  <a:pt x="1799844" y="395477"/>
                </a:lnTo>
                <a:lnTo>
                  <a:pt x="1799844" y="404621"/>
                </a:lnTo>
                <a:lnTo>
                  <a:pt x="1818894" y="404621"/>
                </a:lnTo>
                <a:close/>
              </a:path>
              <a:path w="2468245" h="405129">
                <a:moveTo>
                  <a:pt x="1818894" y="19049"/>
                </a:moveTo>
                <a:lnTo>
                  <a:pt x="1818894" y="9905"/>
                </a:lnTo>
                <a:lnTo>
                  <a:pt x="1809750" y="19049"/>
                </a:lnTo>
                <a:lnTo>
                  <a:pt x="1818894" y="19049"/>
                </a:lnTo>
                <a:close/>
              </a:path>
              <a:path w="2468245" h="405129">
                <a:moveTo>
                  <a:pt x="2375916" y="19049"/>
                </a:moveTo>
                <a:lnTo>
                  <a:pt x="2366772" y="9905"/>
                </a:lnTo>
                <a:lnTo>
                  <a:pt x="2366772" y="19049"/>
                </a:lnTo>
                <a:lnTo>
                  <a:pt x="2375916" y="19049"/>
                </a:lnTo>
                <a:close/>
              </a:path>
              <a:path w="2468245" h="405129">
                <a:moveTo>
                  <a:pt x="2385822" y="404621"/>
                </a:moveTo>
                <a:lnTo>
                  <a:pt x="2385822" y="395477"/>
                </a:lnTo>
                <a:lnTo>
                  <a:pt x="2375916" y="385571"/>
                </a:lnTo>
                <a:lnTo>
                  <a:pt x="2375916" y="19049"/>
                </a:lnTo>
                <a:lnTo>
                  <a:pt x="2366772" y="19049"/>
                </a:lnTo>
                <a:lnTo>
                  <a:pt x="2366772" y="404621"/>
                </a:lnTo>
                <a:lnTo>
                  <a:pt x="2385822" y="404621"/>
                </a:lnTo>
                <a:close/>
              </a:path>
              <a:path w="2468245" h="405129">
                <a:moveTo>
                  <a:pt x="2468118" y="404621"/>
                </a:moveTo>
                <a:lnTo>
                  <a:pt x="2468118" y="385571"/>
                </a:lnTo>
                <a:lnTo>
                  <a:pt x="2375916" y="385571"/>
                </a:lnTo>
                <a:lnTo>
                  <a:pt x="2385822" y="395477"/>
                </a:lnTo>
                <a:lnTo>
                  <a:pt x="2385822" y="404621"/>
                </a:lnTo>
                <a:lnTo>
                  <a:pt x="2468118" y="404621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8">
            <a:extLst>
              <a:ext uri="{FF2B5EF4-FFF2-40B4-BE49-F238E27FC236}">
                <a16:creationId xmlns:a16="http://schemas.microsoft.com/office/drawing/2014/main" id="{DF59BF51-AEB5-4979-A37D-419373476CFD}"/>
              </a:ext>
            </a:extLst>
          </p:cNvPr>
          <p:cNvSpPr/>
          <p:nvPr/>
        </p:nvSpPr>
        <p:spPr>
          <a:xfrm>
            <a:off x="2544061" y="2623330"/>
            <a:ext cx="2468245" cy="405130"/>
          </a:xfrm>
          <a:custGeom>
            <a:avLst/>
            <a:gdLst/>
            <a:ahLst/>
            <a:cxnLst/>
            <a:rect l="l" t="t" r="r" b="b"/>
            <a:pathLst>
              <a:path w="2468245" h="405129">
                <a:moveTo>
                  <a:pt x="104394" y="385571"/>
                </a:moveTo>
                <a:lnTo>
                  <a:pt x="104394" y="14477"/>
                </a:lnTo>
                <a:lnTo>
                  <a:pt x="0" y="14477"/>
                </a:lnTo>
                <a:lnTo>
                  <a:pt x="0" y="33527"/>
                </a:lnTo>
                <a:lnTo>
                  <a:pt x="85344" y="33527"/>
                </a:lnTo>
                <a:lnTo>
                  <a:pt x="85344" y="23621"/>
                </a:lnTo>
                <a:lnTo>
                  <a:pt x="95250" y="33527"/>
                </a:lnTo>
                <a:lnTo>
                  <a:pt x="95250" y="385571"/>
                </a:lnTo>
                <a:lnTo>
                  <a:pt x="104394" y="385571"/>
                </a:lnTo>
                <a:close/>
              </a:path>
              <a:path w="2468245" h="405129">
                <a:moveTo>
                  <a:pt x="95250" y="33527"/>
                </a:moveTo>
                <a:lnTo>
                  <a:pt x="85344" y="23621"/>
                </a:lnTo>
                <a:lnTo>
                  <a:pt x="85344" y="33527"/>
                </a:lnTo>
                <a:lnTo>
                  <a:pt x="95250" y="33527"/>
                </a:lnTo>
                <a:close/>
              </a:path>
              <a:path w="2468245" h="405129">
                <a:moveTo>
                  <a:pt x="104394" y="404621"/>
                </a:moveTo>
                <a:lnTo>
                  <a:pt x="104394" y="395477"/>
                </a:lnTo>
                <a:lnTo>
                  <a:pt x="95250" y="385571"/>
                </a:lnTo>
                <a:lnTo>
                  <a:pt x="95250" y="33527"/>
                </a:lnTo>
                <a:lnTo>
                  <a:pt x="85344" y="33527"/>
                </a:lnTo>
                <a:lnTo>
                  <a:pt x="85344" y="404621"/>
                </a:lnTo>
                <a:lnTo>
                  <a:pt x="104394" y="404621"/>
                </a:lnTo>
                <a:close/>
              </a:path>
              <a:path w="2468245" h="405129">
                <a:moveTo>
                  <a:pt x="678942" y="385571"/>
                </a:moveTo>
                <a:lnTo>
                  <a:pt x="95250" y="385571"/>
                </a:lnTo>
                <a:lnTo>
                  <a:pt x="104394" y="395477"/>
                </a:lnTo>
                <a:lnTo>
                  <a:pt x="104394" y="404621"/>
                </a:lnTo>
                <a:lnTo>
                  <a:pt x="669797" y="404621"/>
                </a:lnTo>
                <a:lnTo>
                  <a:pt x="669797" y="395477"/>
                </a:lnTo>
                <a:lnTo>
                  <a:pt x="678942" y="385571"/>
                </a:lnTo>
                <a:close/>
              </a:path>
              <a:path w="2468245" h="405129">
                <a:moveTo>
                  <a:pt x="1257300" y="385571"/>
                </a:moveTo>
                <a:lnTo>
                  <a:pt x="1257300" y="0"/>
                </a:lnTo>
                <a:lnTo>
                  <a:pt x="669797" y="0"/>
                </a:lnTo>
                <a:lnTo>
                  <a:pt x="669797" y="385571"/>
                </a:lnTo>
                <a:lnTo>
                  <a:pt x="678942" y="385571"/>
                </a:lnTo>
                <a:lnTo>
                  <a:pt x="678942" y="19049"/>
                </a:lnTo>
                <a:lnTo>
                  <a:pt x="688848" y="9905"/>
                </a:lnTo>
                <a:lnTo>
                  <a:pt x="688848" y="19049"/>
                </a:lnTo>
                <a:lnTo>
                  <a:pt x="1238250" y="19049"/>
                </a:lnTo>
                <a:lnTo>
                  <a:pt x="1238250" y="9905"/>
                </a:lnTo>
                <a:lnTo>
                  <a:pt x="1247394" y="19049"/>
                </a:lnTo>
                <a:lnTo>
                  <a:pt x="1247394" y="385571"/>
                </a:lnTo>
                <a:lnTo>
                  <a:pt x="1257300" y="385571"/>
                </a:lnTo>
                <a:close/>
              </a:path>
              <a:path w="2468245" h="405129">
                <a:moveTo>
                  <a:pt x="688848" y="404621"/>
                </a:moveTo>
                <a:lnTo>
                  <a:pt x="688848" y="19049"/>
                </a:lnTo>
                <a:lnTo>
                  <a:pt x="678942" y="19049"/>
                </a:lnTo>
                <a:lnTo>
                  <a:pt x="678942" y="385571"/>
                </a:lnTo>
                <a:lnTo>
                  <a:pt x="669797" y="395477"/>
                </a:lnTo>
                <a:lnTo>
                  <a:pt x="669797" y="404621"/>
                </a:lnTo>
                <a:lnTo>
                  <a:pt x="688848" y="404621"/>
                </a:lnTo>
                <a:close/>
              </a:path>
              <a:path w="2468245" h="405129">
                <a:moveTo>
                  <a:pt x="688848" y="19049"/>
                </a:moveTo>
                <a:lnTo>
                  <a:pt x="688848" y="9905"/>
                </a:lnTo>
                <a:lnTo>
                  <a:pt x="678942" y="19049"/>
                </a:lnTo>
                <a:lnTo>
                  <a:pt x="688848" y="19049"/>
                </a:lnTo>
                <a:close/>
              </a:path>
              <a:path w="2468245" h="405129">
                <a:moveTo>
                  <a:pt x="1247394" y="19049"/>
                </a:moveTo>
                <a:lnTo>
                  <a:pt x="1238250" y="9905"/>
                </a:lnTo>
                <a:lnTo>
                  <a:pt x="1238250" y="19049"/>
                </a:lnTo>
                <a:lnTo>
                  <a:pt x="1247394" y="19049"/>
                </a:lnTo>
                <a:close/>
              </a:path>
              <a:path w="2468245" h="405129">
                <a:moveTo>
                  <a:pt x="1257300" y="404621"/>
                </a:moveTo>
                <a:lnTo>
                  <a:pt x="1257300" y="395477"/>
                </a:lnTo>
                <a:lnTo>
                  <a:pt x="1247394" y="385571"/>
                </a:lnTo>
                <a:lnTo>
                  <a:pt x="1247394" y="19049"/>
                </a:lnTo>
                <a:lnTo>
                  <a:pt x="1238250" y="19049"/>
                </a:lnTo>
                <a:lnTo>
                  <a:pt x="1238250" y="404621"/>
                </a:lnTo>
                <a:lnTo>
                  <a:pt x="1257300" y="404621"/>
                </a:lnTo>
                <a:close/>
              </a:path>
              <a:path w="2468245" h="405129">
                <a:moveTo>
                  <a:pt x="1809750" y="385571"/>
                </a:moveTo>
                <a:lnTo>
                  <a:pt x="1247394" y="385571"/>
                </a:lnTo>
                <a:lnTo>
                  <a:pt x="1257300" y="395477"/>
                </a:lnTo>
                <a:lnTo>
                  <a:pt x="1257300" y="404621"/>
                </a:lnTo>
                <a:lnTo>
                  <a:pt x="1799844" y="404621"/>
                </a:lnTo>
                <a:lnTo>
                  <a:pt x="1799844" y="395477"/>
                </a:lnTo>
                <a:lnTo>
                  <a:pt x="1809750" y="385571"/>
                </a:lnTo>
                <a:close/>
              </a:path>
              <a:path w="2468245" h="405129">
                <a:moveTo>
                  <a:pt x="2385822" y="385571"/>
                </a:moveTo>
                <a:lnTo>
                  <a:pt x="2385822" y="0"/>
                </a:lnTo>
                <a:lnTo>
                  <a:pt x="1799844" y="0"/>
                </a:lnTo>
                <a:lnTo>
                  <a:pt x="1799844" y="385571"/>
                </a:lnTo>
                <a:lnTo>
                  <a:pt x="1809750" y="385571"/>
                </a:lnTo>
                <a:lnTo>
                  <a:pt x="1809750" y="19049"/>
                </a:lnTo>
                <a:lnTo>
                  <a:pt x="1818894" y="9905"/>
                </a:lnTo>
                <a:lnTo>
                  <a:pt x="1818894" y="19049"/>
                </a:lnTo>
                <a:lnTo>
                  <a:pt x="2366772" y="19049"/>
                </a:lnTo>
                <a:lnTo>
                  <a:pt x="2366772" y="9905"/>
                </a:lnTo>
                <a:lnTo>
                  <a:pt x="2375916" y="19049"/>
                </a:lnTo>
                <a:lnTo>
                  <a:pt x="2375916" y="385571"/>
                </a:lnTo>
                <a:lnTo>
                  <a:pt x="2385822" y="385571"/>
                </a:lnTo>
                <a:close/>
              </a:path>
              <a:path w="2468245" h="405129">
                <a:moveTo>
                  <a:pt x="1818894" y="404621"/>
                </a:moveTo>
                <a:lnTo>
                  <a:pt x="1818894" y="19049"/>
                </a:lnTo>
                <a:lnTo>
                  <a:pt x="1809750" y="19049"/>
                </a:lnTo>
                <a:lnTo>
                  <a:pt x="1809750" y="385571"/>
                </a:lnTo>
                <a:lnTo>
                  <a:pt x="1799844" y="395477"/>
                </a:lnTo>
                <a:lnTo>
                  <a:pt x="1799844" y="404621"/>
                </a:lnTo>
                <a:lnTo>
                  <a:pt x="1818894" y="404621"/>
                </a:lnTo>
                <a:close/>
              </a:path>
              <a:path w="2468245" h="405129">
                <a:moveTo>
                  <a:pt x="1818894" y="19049"/>
                </a:moveTo>
                <a:lnTo>
                  <a:pt x="1818894" y="9905"/>
                </a:lnTo>
                <a:lnTo>
                  <a:pt x="1809750" y="19049"/>
                </a:lnTo>
                <a:lnTo>
                  <a:pt x="1818894" y="19049"/>
                </a:lnTo>
                <a:close/>
              </a:path>
              <a:path w="2468245" h="405129">
                <a:moveTo>
                  <a:pt x="2375916" y="19049"/>
                </a:moveTo>
                <a:lnTo>
                  <a:pt x="2366772" y="9905"/>
                </a:lnTo>
                <a:lnTo>
                  <a:pt x="2366772" y="19049"/>
                </a:lnTo>
                <a:lnTo>
                  <a:pt x="2375916" y="19049"/>
                </a:lnTo>
                <a:close/>
              </a:path>
              <a:path w="2468245" h="405129">
                <a:moveTo>
                  <a:pt x="2385822" y="404621"/>
                </a:moveTo>
                <a:lnTo>
                  <a:pt x="2385822" y="395477"/>
                </a:lnTo>
                <a:lnTo>
                  <a:pt x="2375916" y="385571"/>
                </a:lnTo>
                <a:lnTo>
                  <a:pt x="2375916" y="19049"/>
                </a:lnTo>
                <a:lnTo>
                  <a:pt x="2366772" y="19049"/>
                </a:lnTo>
                <a:lnTo>
                  <a:pt x="2366772" y="404621"/>
                </a:lnTo>
                <a:lnTo>
                  <a:pt x="2385822" y="404621"/>
                </a:lnTo>
                <a:close/>
              </a:path>
              <a:path w="2468245" h="405129">
                <a:moveTo>
                  <a:pt x="2468118" y="404621"/>
                </a:moveTo>
                <a:lnTo>
                  <a:pt x="2468118" y="385571"/>
                </a:lnTo>
                <a:lnTo>
                  <a:pt x="2375916" y="385571"/>
                </a:lnTo>
                <a:lnTo>
                  <a:pt x="2385822" y="395477"/>
                </a:lnTo>
                <a:lnTo>
                  <a:pt x="2385822" y="404621"/>
                </a:lnTo>
                <a:lnTo>
                  <a:pt x="2468118" y="404621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9">
            <a:extLst>
              <a:ext uri="{FF2B5EF4-FFF2-40B4-BE49-F238E27FC236}">
                <a16:creationId xmlns:a16="http://schemas.microsoft.com/office/drawing/2014/main" id="{207EE0E0-C0B8-43A7-B2BE-DA5480A1EFC0}"/>
              </a:ext>
            </a:extLst>
          </p:cNvPr>
          <p:cNvSpPr txBox="1"/>
          <p:nvPr/>
        </p:nvSpPr>
        <p:spPr>
          <a:xfrm>
            <a:off x="5440677" y="2198388"/>
            <a:ext cx="2096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Time </a:t>
            </a:r>
            <a:r>
              <a:rPr sz="1800" dirty="0">
                <a:latin typeface="Trebuchet MS"/>
                <a:cs typeface="Trebuchet MS"/>
              </a:rPr>
              <a:t>diagram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shows  waveform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behavior</a:t>
            </a:r>
          </a:p>
        </p:txBody>
      </p:sp>
      <p:graphicFrame>
        <p:nvGraphicFramePr>
          <p:cNvPr id="11" name="object 41">
            <a:extLst>
              <a:ext uri="{FF2B5EF4-FFF2-40B4-BE49-F238E27FC236}">
                <a16:creationId xmlns:a16="http://schemas.microsoft.com/office/drawing/2014/main" id="{352D162A-42D1-4476-AB31-B7659B464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780376"/>
              </p:ext>
            </p:extLst>
          </p:nvPr>
        </p:nvGraphicFramePr>
        <p:xfrm>
          <a:off x="1295400" y="2057400"/>
          <a:ext cx="3440427" cy="258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4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i="1" dirty="0">
                          <a:latin typeface="Cambria"/>
                          <a:cs typeface="Cambria"/>
                        </a:rPr>
                        <a:t>X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839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ts val="1839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1839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39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8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600" i="1" dirty="0">
                          <a:latin typeface="Cambria"/>
                          <a:cs typeface="Cambria"/>
                        </a:rPr>
                        <a:t>Y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200025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200025" marB="0"/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200025" marB="0"/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2000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2000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503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(AND)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(OR)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21336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600" i="1" dirty="0">
                          <a:latin typeface="Cambria"/>
                          <a:cs typeface="Cambria"/>
                        </a:rPr>
                        <a:t>X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∙</a:t>
                      </a:r>
                      <a:r>
                        <a:rPr sz="1600" spc="-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i="1" dirty="0">
                          <a:latin typeface="Cambria"/>
                          <a:cs typeface="Cambria"/>
                        </a:rPr>
                        <a:t>Y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600" i="1" dirty="0">
                          <a:latin typeface="Cambria"/>
                          <a:cs typeface="Cambria"/>
                        </a:rPr>
                        <a:t>X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+</a:t>
                      </a:r>
                      <a:r>
                        <a:rPr sz="1600" spc="-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i="1" dirty="0">
                          <a:latin typeface="Cambria"/>
                          <a:cs typeface="Cambria"/>
                        </a:rPr>
                        <a:t>Y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2012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542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(NOT)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670"/>
                        </a:lnSpc>
                      </a:pPr>
                      <a:r>
                        <a:rPr sz="1600" i="1" dirty="0">
                          <a:latin typeface="Cambria"/>
                          <a:cs typeface="Cambria"/>
                        </a:rPr>
                        <a:t>X</a:t>
                      </a:r>
                      <a:r>
                        <a:rPr lang="en-US" sz="1600" i="1" dirty="0">
                          <a:latin typeface="Cambria"/>
                          <a:cs typeface="Cambria"/>
                        </a:rPr>
                        <a:t>'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18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Boolean algebra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37A21-2D6C-44DF-B2B6-9459C713B7D1}"/>
              </a:ext>
            </a:extLst>
          </p:cNvPr>
          <p:cNvSpPr txBox="1"/>
          <p:nvPr/>
        </p:nvSpPr>
        <p:spPr>
          <a:xfrm>
            <a:off x="609600" y="2133600"/>
            <a:ext cx="8157972" cy="3316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784225" indent="-342900">
              <a:lnSpc>
                <a:spcPts val="259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Boolean Algebra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is an algebra dealing with binary 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variables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and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logic</a:t>
            </a:r>
            <a:r>
              <a:rPr lang="en-US" sz="2000" spc="2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operations.</a:t>
            </a:r>
          </a:p>
          <a:p>
            <a:pPr marL="355600" marR="5080" indent="-342900">
              <a:lnSpc>
                <a:spcPts val="2590"/>
              </a:lnSpc>
              <a:spcBef>
                <a:spcPts val="16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 </a:t>
            </a:r>
            <a:r>
              <a:rPr lang="en-US" sz="2000" i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Boolean expression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is an algebraic expression</a:t>
            </a:r>
            <a:r>
              <a:rPr lang="en-US" sz="2000" spc="-16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formed  by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using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binary variables,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constants 0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and 1, the 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logic operation symbols,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and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parentheses</a:t>
            </a:r>
          </a:p>
          <a:p>
            <a:pPr marL="355600" indent="-342900">
              <a:lnSpc>
                <a:spcPct val="100000"/>
              </a:lnSpc>
              <a:spcBef>
                <a:spcPts val="128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The order of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evaluation in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 Boolean</a:t>
            </a:r>
            <a:r>
              <a:rPr lang="en-US" sz="2000" spc="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expression: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  <a:p>
            <a:pPr marL="2184400" indent="-34290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( </a:t>
            </a:r>
            <a:r>
              <a:rPr lang="en-US" sz="2400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), </a:t>
            </a:r>
            <a:r>
              <a:rPr lang="en-US" sz="2400" spc="-12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NOT, </a:t>
            </a:r>
            <a:r>
              <a:rPr lang="en-US" sz="2400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AND,</a:t>
            </a:r>
            <a:r>
              <a:rPr lang="en-US" sz="2400" spc="-9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lang="en-US" sz="2400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OR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  <a:p>
            <a:pPr marL="355600" marR="1171575" indent="-342900">
              <a:lnSpc>
                <a:spcPts val="3020"/>
              </a:lnSpc>
              <a:spcBef>
                <a:spcPts val="484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6968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Boolean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578A8F1-1E55-411B-9916-B1F7D8C2AC5D}"/>
              </a:ext>
            </a:extLst>
          </p:cNvPr>
          <p:cNvSpPr/>
          <p:nvPr/>
        </p:nvSpPr>
        <p:spPr>
          <a:xfrm>
            <a:off x="2687573" y="3549870"/>
            <a:ext cx="163830" cy="236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CB7ECB9-C354-497B-ADE2-6D73285E526F}"/>
              </a:ext>
            </a:extLst>
          </p:cNvPr>
          <p:cNvSpPr/>
          <p:nvPr/>
        </p:nvSpPr>
        <p:spPr>
          <a:xfrm>
            <a:off x="4280153" y="3649693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122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83D91147-0F97-4A21-A4A1-272A369837B5}"/>
              </a:ext>
            </a:extLst>
          </p:cNvPr>
          <p:cNvSpPr/>
          <p:nvPr/>
        </p:nvSpPr>
        <p:spPr>
          <a:xfrm>
            <a:off x="4280153" y="372132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122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CE70214B-8F5C-46C2-830E-A8A0C2913526}"/>
              </a:ext>
            </a:extLst>
          </p:cNvPr>
          <p:cNvSpPr/>
          <p:nvPr/>
        </p:nvSpPr>
        <p:spPr>
          <a:xfrm>
            <a:off x="4629150" y="3549870"/>
            <a:ext cx="212598" cy="236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B06D131E-2E71-44F4-8311-7B4E2EAFE896}"/>
              </a:ext>
            </a:extLst>
          </p:cNvPr>
          <p:cNvSpPr/>
          <p:nvPr/>
        </p:nvSpPr>
        <p:spPr>
          <a:xfrm>
            <a:off x="4871465" y="3549870"/>
            <a:ext cx="230124" cy="2369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686A4315-EA37-4B2D-AA7D-F41EDC984D4C}"/>
              </a:ext>
            </a:extLst>
          </p:cNvPr>
          <p:cNvSpPr/>
          <p:nvPr/>
        </p:nvSpPr>
        <p:spPr>
          <a:xfrm>
            <a:off x="4945379" y="350376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7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5D4C667A-B966-4CB7-8605-D8A83AFE6449}"/>
              </a:ext>
            </a:extLst>
          </p:cNvPr>
          <p:cNvSpPr/>
          <p:nvPr/>
        </p:nvSpPr>
        <p:spPr>
          <a:xfrm>
            <a:off x="5216652" y="368550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1B6B7062-5FAA-48DE-B038-0D3CF024D2EB}"/>
              </a:ext>
            </a:extLst>
          </p:cNvPr>
          <p:cNvSpPr/>
          <p:nvPr/>
        </p:nvSpPr>
        <p:spPr>
          <a:xfrm>
            <a:off x="5324094" y="35742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261B8189-19F7-4D7E-912D-888F51D4E4F9}"/>
              </a:ext>
            </a:extLst>
          </p:cNvPr>
          <p:cNvSpPr/>
          <p:nvPr/>
        </p:nvSpPr>
        <p:spPr>
          <a:xfrm>
            <a:off x="5336285" y="3685507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487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10EE90A2-A9E5-4583-8848-D361E1C0E5B2}"/>
              </a:ext>
            </a:extLst>
          </p:cNvPr>
          <p:cNvSpPr/>
          <p:nvPr/>
        </p:nvSpPr>
        <p:spPr>
          <a:xfrm>
            <a:off x="5533644" y="3546823"/>
            <a:ext cx="208025" cy="240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A867987A-2114-4221-9CEA-15900D7638E3}"/>
              </a:ext>
            </a:extLst>
          </p:cNvPr>
          <p:cNvSpPr/>
          <p:nvPr/>
        </p:nvSpPr>
        <p:spPr>
          <a:xfrm>
            <a:off x="2590800" y="3273318"/>
            <a:ext cx="3305555" cy="935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4">
            <a:extLst>
              <a:ext uri="{FF2B5EF4-FFF2-40B4-BE49-F238E27FC236}">
                <a16:creationId xmlns:a16="http://schemas.microsoft.com/office/drawing/2014/main" id="{A504A3EA-B75B-4D50-BB67-2F8FA5B8210C}"/>
              </a:ext>
            </a:extLst>
          </p:cNvPr>
          <p:cNvSpPr txBox="1"/>
          <p:nvPr/>
        </p:nvSpPr>
        <p:spPr>
          <a:xfrm>
            <a:off x="1085341" y="1717039"/>
            <a:ext cx="7564755" cy="117333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 </a:t>
            </a:r>
            <a:r>
              <a:rPr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Boolean function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is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Boolean equation  consisting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of a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binary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variable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identifying the 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function followed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by an equal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sign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and</a:t>
            </a:r>
            <a:r>
              <a:rPr sz="2000" spc="-14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Boolean  expression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19AC9520-3C0D-449D-99EE-5BB1DD27B343}"/>
              </a:ext>
            </a:extLst>
          </p:cNvPr>
          <p:cNvSpPr txBox="1"/>
          <p:nvPr/>
        </p:nvSpPr>
        <p:spPr>
          <a:xfrm>
            <a:off x="1107694" y="4258691"/>
            <a:ext cx="7255509" cy="150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3294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Boolean function or Boolean</a:t>
            </a:r>
            <a:r>
              <a:rPr sz="2000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equation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  <a:p>
            <a:pPr marL="12700" marR="5080">
              <a:lnSpc>
                <a:spcPts val="3020"/>
              </a:lnSpc>
              <a:spcBef>
                <a:spcPts val="455"/>
              </a:spcBef>
            </a:pP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 Boolean function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can be transformed into</a:t>
            </a:r>
            <a:r>
              <a:rPr sz="2000" spc="-3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 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circuit diagram (logic diagram) composed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of 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logic gates and interconnected by</a:t>
            </a:r>
            <a:r>
              <a:rPr sz="2000" spc="-7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wires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D8259D-11B7-4BE4-ABD8-DA75AC7B93F4}"/>
              </a:ext>
            </a:extLst>
          </p:cNvPr>
          <p:cNvSpPr/>
          <p:nvPr/>
        </p:nvSpPr>
        <p:spPr>
          <a:xfrm>
            <a:off x="2971800" y="3276600"/>
            <a:ext cx="990600" cy="236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ED26E0-D093-4D71-B035-C92CDEFA7D50}"/>
              </a:ext>
            </a:extLst>
          </p:cNvPr>
          <p:cNvSpPr/>
          <p:nvPr/>
        </p:nvSpPr>
        <p:spPr>
          <a:xfrm>
            <a:off x="2661180" y="3807476"/>
            <a:ext cx="463020" cy="75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D6923-A2A0-4391-88B0-A88877271D9B}"/>
              </a:ext>
            </a:extLst>
          </p:cNvPr>
          <p:cNvSpPr/>
          <p:nvPr/>
        </p:nvSpPr>
        <p:spPr>
          <a:xfrm>
            <a:off x="4867718" y="3429000"/>
            <a:ext cx="313884" cy="84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4586A-93D0-48D8-A6A7-BF73CCC97EEA}"/>
              </a:ext>
            </a:extLst>
          </p:cNvPr>
          <p:cNvSpPr txBox="1"/>
          <p:nvPr/>
        </p:nvSpPr>
        <p:spPr>
          <a:xfrm>
            <a:off x="5017008" y="3389255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90624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 Operations and Truth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848600" cy="441959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Examples of Boolean Expressions and Corresponding Diagrams:</a:t>
            </a:r>
          </a:p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Expressions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dirty="0">
                <a:solidFill>
                  <a:srgbClr val="000000"/>
                </a:solidFill>
              </a:rPr>
              <a:t>Order of operations- Parentheses, Inversion, AND, OR</a:t>
            </a:r>
          </a:p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Logic Diagrams</a:t>
            </a:r>
          </a:p>
          <a:p>
            <a:pPr algn="l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9394" name="Picture 2" descr="A B complement + C&#10;&#10;[A(C + D)] complement + B 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69532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498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 Operations and Truth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848600" cy="434339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Truth Tables:</a:t>
            </a:r>
          </a:p>
          <a:p>
            <a:pPr algn="l"/>
            <a:r>
              <a:rPr lang="en-US" dirty="0"/>
              <a:t>A truth table specifies the values of a Boolean expression for every possible combination of values of the variables in the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34A445-AE9D-47B8-9704-DA56257F0286}"/>
              </a:ext>
            </a:extLst>
          </p:cNvPr>
          <p:cNvSpPr txBox="1"/>
          <p:nvPr/>
        </p:nvSpPr>
        <p:spPr>
          <a:xfrm>
            <a:off x="762000" y="3429000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F=A’+B</a:t>
            </a:r>
          </a:p>
        </p:txBody>
      </p:sp>
    </p:spTree>
    <p:extLst>
      <p:ext uri="{BB962C8B-B14F-4D97-AF65-F5344CB8AC3E}">
        <p14:creationId xmlns:p14="http://schemas.microsoft.com/office/powerpoint/2010/main" val="239498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 Operations and Truth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7848600" cy="48768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Equal Boolean Expressions:</a:t>
            </a:r>
          </a:p>
          <a:p>
            <a:pPr algn="l"/>
            <a:r>
              <a:rPr lang="en-US" sz="2400" dirty="0"/>
              <a:t>Two </a:t>
            </a:r>
            <a:r>
              <a:rPr lang="en-US" sz="2400" dirty="0" err="1"/>
              <a:t>boolean</a:t>
            </a:r>
            <a:r>
              <a:rPr lang="en-US" sz="2400" dirty="0"/>
              <a:t> expressions are said to be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equal</a:t>
            </a:r>
            <a:r>
              <a:rPr lang="en-US" sz="2400" dirty="0"/>
              <a:t> if they have the same value for every possible combination of the variables. See Table 2-1 in the text.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An n-variable expression will have 2</a:t>
            </a:r>
            <a:r>
              <a:rPr lang="en-US" sz="2400" baseline="30000" dirty="0"/>
              <a:t>n</a:t>
            </a:r>
            <a:r>
              <a:rPr lang="en-US" sz="2400" dirty="0"/>
              <a:t> rows in its truth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88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5776</TotalTime>
  <Words>679</Words>
  <Application>Microsoft Office PowerPoint</Application>
  <PresentationFormat>On-screen Show (4:3)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Cambria</vt:lpstr>
      <vt:lpstr>Candara</vt:lpstr>
      <vt:lpstr>Symbol</vt:lpstr>
      <vt:lpstr>Times New Roman</vt:lpstr>
      <vt:lpstr>Trebuchet MS</vt:lpstr>
      <vt:lpstr>Verdana</vt:lpstr>
      <vt:lpstr>Wingdings</vt:lpstr>
      <vt:lpstr>Waveform</vt:lpstr>
      <vt:lpstr>PowerPoint Presentation</vt:lpstr>
      <vt:lpstr>Review</vt:lpstr>
      <vt:lpstr>PowerPoint Presentation</vt:lpstr>
      <vt:lpstr>PowerPoint Presentation</vt:lpstr>
      <vt:lpstr>Boolean algebra</vt:lpstr>
      <vt:lpstr>Boolean functions</vt:lpstr>
      <vt:lpstr>Boolean Operations and Truth Tables</vt:lpstr>
      <vt:lpstr>Boolean Operations and Truth Tables</vt:lpstr>
      <vt:lpstr>Boolean Operations and Truth Tables</vt:lpstr>
      <vt:lpstr>Basic Theorems </vt:lpstr>
      <vt:lpstr>Commutative, Associative, Distributive and DeMorgan’s Laws</vt:lpstr>
      <vt:lpstr>Commutative, Associative, Distributive and DeMorgan’s Laws</vt:lpstr>
      <vt:lpstr>Commutative, Associative, Distributive and DeMorgan’s Laws</vt:lpstr>
      <vt:lpstr>Commutative, Associative, Distributive and DeMorgan’s Laws</vt:lpstr>
      <vt:lpstr>Commutative, Associative, Distributive and DeMorgan’s Laws</vt:lpstr>
      <vt:lpstr>Multiplying Out and Factoring</vt:lpstr>
      <vt:lpstr>Multiplying Out and Factoring</vt:lpstr>
      <vt:lpstr>Complementing Boolean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FUNDAMENTALS</dc:title>
  <dc:creator>hammj</dc:creator>
  <cp:lastModifiedBy>Xing, Yuan</cp:lastModifiedBy>
  <cp:revision>327</cp:revision>
  <dcterms:created xsi:type="dcterms:W3CDTF">2010-06-02T16:10:54Z</dcterms:created>
  <dcterms:modified xsi:type="dcterms:W3CDTF">2023-02-09T16:11:02Z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-251355961</vt:i4>
  </property>
  <property fmtid="{D5CDD505-2E9C-101B-9397-08002B2CF9AE}" pid="3" name="_NewReviewCycle">
    <vt:lpwstr/>
  </property>
  <property fmtid="{D5CDD505-2E9C-101B-9397-08002B2CF9AE}" pid="4" name="_EmailSubject">
    <vt:lpwstr>Lecture Note PowerPoints for Cengage Learning textbooks.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248315395</vt:i4>
  </property>
</Properties>
</file>