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3811E-5BCE-4344-A8AB-214FE846E109}">
  <a:tblStyle styleId="{7A83811E-5BCE-4344-A8AB-214FE846E1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6"/>
  </p:normalViewPr>
  <p:slideViewPr>
    <p:cSldViewPr snapToGrid="0">
      <p:cViewPr varScale="1">
        <p:scale>
          <a:sx n="129" d="100"/>
          <a:sy n="129" d="100"/>
        </p:scale>
        <p:origin x="21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nsys.2013.00088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nsys.2013.0008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mir2012.ismir.net/event/papers/559_ISMIR_2012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computational cost of the SVM, how one vs all is better, number of support vectors is huge.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advantages of GMM: parametric model (unlike SVM), no need for one vs all, computationally cheaper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GMM parameters and what they mean.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important results/takeaways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Timbre is the attribute that distinguishes sounds of equal pitch, loudness and duration.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contributes to our perception and discrimination of different vowels and consonants in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speech, instruments in music and environmental sounds. Here we begin by reviewing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human timbre perception and the spectral and temporal acoustic features that give rise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timbre in speech, musical and environmental sounds. (</a:t>
            </a:r>
            <a:r>
              <a:rPr lang="en" sz="1150" u="sng">
                <a:solidFill>
                  <a:srgbClr val="02020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https://doi.org/10.3389/fnsys.2013.00088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temporal and spectral differences in instruments and introduce timbre and instrument taxonomy.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rgbClr val="D544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10.3389/fnsys.2013.00088</a:t>
            </a:r>
            <a:r>
              <a:rPr lang="en"/>
              <a:t> (left)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features used and what the spectral shape statistics actually mean.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description of the dataset and how we used it.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FFFFF"/>
              </a:solidFill>
              <a:highlight>
                <a:srgbClr val="C8102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Verdana"/>
                <a:ea typeface="Verdana"/>
                <a:cs typeface="Verdana"/>
                <a:sym typeface="Verdana"/>
              </a:rPr>
              <a:t>Universitat Pompeu Fabra, Barcelona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534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Bosch, J. J., Janer, J., Fuhrmann, F., &amp; Herrera, P. “</a:t>
            </a:r>
            <a:r>
              <a:rPr lang="en" sz="1050" u="sng">
                <a:solidFill>
                  <a:srgbClr val="C810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A Comparison of Sound Segregation Techniques for Predominant Instrument Recognition in Musical Audio Signals</a:t>
            </a:r>
            <a:r>
              <a:rPr lang="en" sz="1050">
                <a:solidFill>
                  <a:srgbClr val="3534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”, in Proc. ISMIR (pp. 559-564), 2012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classification results. Random guessing has an accuracy of 66%. Errors suggest that there’s a lot of overlap between classes and a one vs all approach would greatly help.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Agostini: SVM had highest performance; Marques: SVM one vs all no better than multiple binary class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f.edu/web/mtg/irm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Musical Instrument Taxonomy Classification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Aidan Johnson and Deniz Alpay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Classification: SVM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Support vector machine with radial basis function kernel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160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One vs all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200025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{7A83811E-5BCE-4344-A8AB-214FE846E109}</a:tableStyleId>
              </a:tblPr>
              <a:tblGrid>
                <a:gridCol w="25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Cello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Saxophone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Violin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Misclassifications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23.8%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17.8%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36.3%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 error (false positives)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11.2%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17.8%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3.36%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II error (false negatives)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33.0%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of support vectors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25,469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20,799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31,416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 (GMM)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d-dimensional random vector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M: no. mixture components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baseline="-25000"/>
              <a:t>m</a:t>
            </a:r>
            <a:r>
              <a:rPr lang="en"/>
              <a:t>: component weight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</a:t>
            </a:r>
            <a:r>
              <a:rPr lang="en" baseline="-25000"/>
              <a:t>m</a:t>
            </a:r>
            <a:r>
              <a:rPr lang="en"/>
              <a:t>(x): Gaussian density function with mean mu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34685" t="35153" r="36208" b="51588"/>
          <a:stretch/>
        </p:blipFill>
        <p:spPr>
          <a:xfrm>
            <a:off x="5419250" y="1321575"/>
            <a:ext cx="1777150" cy="6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7625" t="70910" r="18582" b="17955"/>
          <a:stretch/>
        </p:blipFill>
        <p:spPr>
          <a:xfrm>
            <a:off x="4360225" y="2307325"/>
            <a:ext cx="3895224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Classification: GMM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GMM advantages: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Parametric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Interpretable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Computationally cheaper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SVM: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Computationally expensive for complex data and more classes, but is much more effective than GMM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Classifies with reasonable and comparable—with respect to the literature—performance 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Broader implication of studying/quantifying timbre: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Human perception of sound (music, speech, etc.) using spectral and temporal acoustic features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Neural representation processing in human brain (auditory cortex)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How can we distinguish these instruments by ear?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5208" b="8984"/>
          <a:stretch/>
        </p:blipFill>
        <p:spPr>
          <a:xfrm>
            <a:off x="1084850" y="209900"/>
            <a:ext cx="6974300" cy="402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53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How can we distinguish these instruments by ear?			</a:t>
            </a: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Timbre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5208" b="8984"/>
          <a:stretch/>
        </p:blipFill>
        <p:spPr>
          <a:xfrm>
            <a:off x="1084850" y="209900"/>
            <a:ext cx="6974300" cy="402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Humans can perceive difference in the sound produced by different instruments at same pitch and loudness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In music, this distinguishing characteristic is referred to as timbre—the distinguish quality/characteristic of a sound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Measurable definition of timbre: uncertain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Timbre is multidimensional but abstract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Spectral (MFCCs)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Temporal (ADSR envelope)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is Timbre?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Goal: Classify instruments in audio of a single instrument.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825" y="1778450"/>
            <a:ext cx="3496475" cy="3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t="50000"/>
          <a:stretch/>
        </p:blipFill>
        <p:spPr>
          <a:xfrm>
            <a:off x="311700" y="2271863"/>
            <a:ext cx="4962799" cy="20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320300" y="2304075"/>
            <a:ext cx="1239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160725" y="2287300"/>
            <a:ext cx="1239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786750" y="2304075"/>
            <a:ext cx="1239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Mel-frequency cepstral coefficients (MFCCs)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Spectral shape statistics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686025" y="2373813"/>
            <a:ext cx="6587850" cy="2486025"/>
            <a:chOff x="1454050" y="2176938"/>
            <a:chExt cx="6587850" cy="2486025"/>
          </a:xfrm>
        </p:grpSpPr>
        <p:pic>
          <p:nvPicPr>
            <p:cNvPr id="92" name="Shape 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4050" y="2176938"/>
              <a:ext cx="4514850" cy="2486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 txBox="1"/>
            <p:nvPr/>
          </p:nvSpPr>
          <p:spPr>
            <a:xfrm>
              <a:off x="5968900" y="2395724"/>
              <a:ext cx="2073000" cy="20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Helvetica Neue"/>
                  <a:ea typeface="Helvetica Neue"/>
                  <a:cs typeface="Helvetica Neue"/>
                  <a:sym typeface="Helvetica Neue"/>
                </a:rPr>
                <a:t>Raw moments</a:t>
              </a: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Mean</a:t>
              </a: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Helvetica Neue"/>
                  <a:ea typeface="Helvetica Neue"/>
                  <a:cs typeface="Helvetica Neue"/>
                  <a:sym typeface="Helvetica Neue"/>
                </a:rPr>
                <a:t>Variance</a:t>
              </a: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Helvetica Neue"/>
                  <a:ea typeface="Helvetica Neue"/>
                  <a:cs typeface="Helvetica Neue"/>
                  <a:sym typeface="Helvetica Neue"/>
                </a:rPr>
                <a:t>Asymmetry </a:t>
              </a:r>
              <a:r>
                <a:rPr lang="en" i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(at mean)</a:t>
              </a: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Helvetica Neue"/>
                  <a:ea typeface="Helvetica Neue"/>
                  <a:cs typeface="Helvetica Neue"/>
                  <a:sym typeface="Helvetica Neue"/>
                </a:rPr>
                <a:t>Flatness (at mean)</a:t>
              </a:r>
              <a:endParaRPr i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l="53549" t="5021" r="20795" b="17835"/>
          <a:stretch/>
        </p:blipFill>
        <p:spPr>
          <a:xfrm>
            <a:off x="7273875" y="587950"/>
            <a:ext cx="1456850" cy="39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IRMAS: </a:t>
            </a:r>
            <a:r>
              <a:rPr lang="en" sz="2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https://www.upf.edu/web/mtg/irmas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6 instruments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Labeled by primary instrument present and genre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6705 training files, 2874 testing files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Data decisions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Only used audio with a single instrument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Manually cleaned some of the testing data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Narrowed instruments to cello, saxophone, and violin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395 training files, 75 testing files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9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(½)||</a:t>
            </a:r>
            <a:r>
              <a:rPr lang="en" b="1"/>
              <a:t>w</a:t>
            </a:r>
            <a:r>
              <a:rPr lang="en"/>
              <a:t>||</a:t>
            </a:r>
            <a:r>
              <a:rPr lang="en" baseline="30000"/>
              <a:t>2</a:t>
            </a:r>
            <a:r>
              <a:rPr lang="en"/>
              <a:t> such that: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y</a:t>
            </a:r>
            <a:r>
              <a:rPr lang="en" baseline="-25000"/>
              <a:t>i</a:t>
            </a:r>
            <a:r>
              <a:rPr lang="en"/>
              <a:t>(</a:t>
            </a:r>
            <a:r>
              <a:rPr lang="en" b="1"/>
              <a:t>w</a:t>
            </a:r>
            <a:r>
              <a:rPr lang="en" baseline="30000"/>
              <a:t>T</a:t>
            </a:r>
            <a:r>
              <a:rPr lang="en" b="1"/>
              <a:t>x</a:t>
            </a:r>
            <a:r>
              <a:rPr lang="en" baseline="-25000"/>
              <a:t>i</a:t>
            </a:r>
            <a:r>
              <a:rPr lang="en"/>
              <a:t> + b) - 1) ≥ 0 for all points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total training points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</a:t>
            </a:r>
            <a:r>
              <a:rPr lang="en" b="1"/>
              <a:t>x</a:t>
            </a:r>
            <a:r>
              <a:rPr lang="en" baseline="-25000"/>
              <a:t>i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D-dimensions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binary class </a:t>
            </a:r>
            <a:r>
              <a:rPr lang="en" b="1"/>
              <a:t>y</a:t>
            </a:r>
            <a:r>
              <a:rPr lang="en" baseline="-25000"/>
              <a:t>i</a:t>
            </a:r>
            <a:r>
              <a:rPr lang="en"/>
              <a:t> (either +1 or -1)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w: normal vector of hyperplane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b: offset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b/||</a:t>
            </a:r>
            <a:r>
              <a:rPr lang="en" b="1"/>
              <a:t>w</a:t>
            </a:r>
            <a:r>
              <a:rPr lang="en"/>
              <a:t>||: perpendicular distance hyperplane to origin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l="21162" t="3991" r="24519" b="13872"/>
          <a:stretch/>
        </p:blipFill>
        <p:spPr>
          <a:xfrm>
            <a:off x="5441975" y="1235775"/>
            <a:ext cx="3626301" cy="3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Classification: SVM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Support vector machine with radial basis function kernel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4" name="Shape 114"/>
          <p:cNvGraphicFramePr/>
          <p:nvPr/>
        </p:nvGraphicFramePr>
        <p:xfrm>
          <a:off x="952500" y="2000250"/>
          <a:ext cx="7238975" cy="1584840"/>
        </p:xfrm>
        <a:graphic>
          <a:graphicData uri="http://schemas.openxmlformats.org/drawingml/2006/table">
            <a:tbl>
              <a:tblPr>
                <a:noFill/>
                <a:tableStyleId>{7A83811E-5BCE-4344-A8AB-214FE846E109}</a:tableStyleId>
              </a:tblPr>
              <a:tblGrid>
                <a:gridCol w="25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Cello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Saxophone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Violin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Accuracy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76.2%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82.2%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63.7%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 error (false positives)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11.2%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17.8%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3.36%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Type II error (false negatives)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33.0%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Macintosh PowerPoint</Application>
  <PresentationFormat>On-screen Show (16:9)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Arial</vt:lpstr>
      <vt:lpstr>Verdana</vt:lpstr>
      <vt:lpstr>Georgia</vt:lpstr>
      <vt:lpstr>Simple Light</vt:lpstr>
      <vt:lpstr>Musical Instrument Taxonomy Classification</vt:lpstr>
      <vt:lpstr>PowerPoint Presentation</vt:lpstr>
      <vt:lpstr>PowerPoint Presentation</vt:lpstr>
      <vt:lpstr>What is Timbre?</vt:lpstr>
      <vt:lpstr>Introduction</vt:lpstr>
      <vt:lpstr>Feature Extraction</vt:lpstr>
      <vt:lpstr>Data set</vt:lpstr>
      <vt:lpstr>Support Vector Machine (SVM)</vt:lpstr>
      <vt:lpstr>Classification: SVM</vt:lpstr>
      <vt:lpstr>Classification: SVM</vt:lpstr>
      <vt:lpstr>Gaussian Mixture Model (GMM)</vt:lpstr>
      <vt:lpstr>Classification: GMM</vt:lpstr>
      <vt:lpstr>Conclusion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Instrument Taxonomy Classification</dc:title>
  <cp:lastModifiedBy>James Aidan Johnson</cp:lastModifiedBy>
  <cp:revision>1</cp:revision>
  <dcterms:modified xsi:type="dcterms:W3CDTF">2018-06-04T18:05:42Z</dcterms:modified>
</cp:coreProperties>
</file>