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Google Sans"/>
      <p:regular r:id="rId30"/>
      <p:bold r:id="rId31"/>
      <p:italic r:id="rId32"/>
      <p:boldItalic r:id="rId33"/>
    </p:embeddedFont>
    <p:embeddedFont>
      <p:font typeface="Google Sans Medium"/>
      <p:regular r:id="rId34"/>
      <p:bold r:id="rId35"/>
      <p:italic r:id="rId36"/>
      <p:boldItalic r:id="rId37"/>
    </p:embeddedFont>
    <p:embeddedFont>
      <p:font typeface="Open Sans SemiBold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Roboto Light"/>
      <p:regular r:id="rId44"/>
      <p:bold r:id="rId45"/>
      <p:italic r:id="rId46"/>
      <p:boldItalic r:id="rId47"/>
    </p:embeddedFont>
    <p:embeddedFont>
      <p:font typeface="Helvetica Neue Light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0003B6-EF4C-4068-A03B-85FC19637C09}">
  <a:tblStyle styleId="{170003B6-EF4C-4068-A03B-85FC19637C09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2CA08424-8B17-4F4B-937B-C4E067C00D4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italic.fntdata"/><Relationship Id="rId42" Type="http://schemas.openxmlformats.org/officeDocument/2006/relationships/font" Target="fonts/Quicksand-regular.fntdata"/><Relationship Id="rId41" Type="http://schemas.openxmlformats.org/officeDocument/2006/relationships/font" Target="fonts/OpenSansSemiBold-boldItalic.fntdata"/><Relationship Id="rId44" Type="http://schemas.openxmlformats.org/officeDocument/2006/relationships/font" Target="fonts/RobotoLight-regular.fntdata"/><Relationship Id="rId43" Type="http://schemas.openxmlformats.org/officeDocument/2006/relationships/font" Target="fonts/Quicksand-bold.fntdata"/><Relationship Id="rId46" Type="http://schemas.openxmlformats.org/officeDocument/2006/relationships/font" Target="fonts/RobotoLight-italic.fntdata"/><Relationship Id="rId45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Light-regular.fntdata"/><Relationship Id="rId47" Type="http://schemas.openxmlformats.org/officeDocument/2006/relationships/font" Target="fonts/RobotoLight-boldItalic.fntdata"/><Relationship Id="rId49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oogleSans-bold.fntdata"/><Relationship Id="rId30" Type="http://schemas.openxmlformats.org/officeDocument/2006/relationships/font" Target="fonts/GoogleSans-regular.fntdata"/><Relationship Id="rId33" Type="http://schemas.openxmlformats.org/officeDocument/2006/relationships/font" Target="fonts/GoogleSans-boldItalic.fntdata"/><Relationship Id="rId32" Type="http://schemas.openxmlformats.org/officeDocument/2006/relationships/font" Target="fonts/GoogleSans-italic.fntdata"/><Relationship Id="rId35" Type="http://schemas.openxmlformats.org/officeDocument/2006/relationships/font" Target="fonts/GoogleSansMedium-bold.fntdata"/><Relationship Id="rId34" Type="http://schemas.openxmlformats.org/officeDocument/2006/relationships/font" Target="fonts/GoogleSansMedium-regular.fntdata"/><Relationship Id="rId37" Type="http://schemas.openxmlformats.org/officeDocument/2006/relationships/font" Target="fonts/GoogleSansMedium-boldItalic.fntdata"/><Relationship Id="rId36" Type="http://schemas.openxmlformats.org/officeDocument/2006/relationships/font" Target="fonts/GoogleSansMedium-italic.fntdata"/><Relationship Id="rId39" Type="http://schemas.openxmlformats.org/officeDocument/2006/relationships/font" Target="fonts/OpenSansSemiBold-bold.fntdata"/><Relationship Id="rId38" Type="http://schemas.openxmlformats.org/officeDocument/2006/relationships/font" Target="fonts/OpenSansSemiBold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29" Type="http://schemas.openxmlformats.org/officeDocument/2006/relationships/font" Target="fonts/Roboto-boldItalic.fntdata"/><Relationship Id="rId51" Type="http://schemas.openxmlformats.org/officeDocument/2006/relationships/font" Target="fonts/HelveticaNeueLight-boldItalic.fntdata"/><Relationship Id="rId50" Type="http://schemas.openxmlformats.org/officeDocument/2006/relationships/font" Target="fonts/HelveticaNeueLight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6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54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40eaf783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40eaf783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Key take away: segment!!   A lot of people think that LTV is an acquisition play, but it also a retention play.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Marketing! What can you actually do when you know the LTV of customers? Here’s an example: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Let’s say you looked at your customer base, the value it drives for your business, you measured CLV of all your users, and you identified a few (4) ‘types’ of people:</a:t>
            </a: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buckets or segments</a:t>
            </a: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It could look something like this + you could adjust how you treat these users through marketing efforts or inside the game (game play / monetization).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40eaf783b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40eaf783b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call out here is FS. Bc often if LTV isn't actionable it's bc what we need is FS!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stats and machine learning are built in!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LTV isn't actionable, it's usually bc what they actually need is feature selection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Will comment that we do not own these models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640eaf783b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640eaf783b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6340c7254a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6340c7254a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6340c725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6340c725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6340c7254a_0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6340c7254a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340c7254a_0_1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340c7254a_0_1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6340c7254a_0_1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6340c7254a_0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6340c7254a_0_1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6340c7254a_0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640eaf783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640eaf783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340c725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340c725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40eaf783b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40eaf783b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40eaf78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Comment here: -looking into the future -- can say oh hey burger king your goal was 150 million? With 95% accuracy, i can see that you are going to be $50 mm short of that if you keep things the same now.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Points 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-basic output: blue box. Doing this with really high accuracy.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-segments, top 20%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-really high accuracy- about 90% accurate or higher.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-looking into the future - help with customer goal, use movies anywhere as an example</a:t>
            </a:r>
            <a:endParaRPr/>
          </a:p>
        </p:txBody>
      </p:sp>
      <p:sp>
        <p:nvSpPr>
          <p:cNvPr id="467" name="Google Shape;467;g640eaf783b_0_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40eaf78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I'm calling out that you can use LTV to figure out the chance of churn. This will leave you room to segway into reegnagement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Point here: alot of ppeople think that LTV is just an acquisition play, but its also a retention play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g640eaf783b_0_15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40eaf783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Maybe also, only focusing on the top 20% of customers.</a:t>
            </a:r>
            <a:endParaRPr/>
          </a:p>
        </p:txBody>
      </p:sp>
      <p:sp>
        <p:nvSpPr>
          <p:cNvPr id="484" name="Google Shape;484;g640eaf783b_0_2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40eaf78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will comment here: how many of you know if an app or a web user is more valuable to your client? Now you know.</a:t>
            </a:r>
            <a:endParaRPr/>
          </a:p>
        </p:txBody>
      </p:sp>
      <p:sp>
        <p:nvSpPr>
          <p:cNvPr id="492" name="Google Shape;492;g640eaf783b_0_27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40eaf783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Movies anywhere is the example here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call out here is that we could also look at just app users, in addition to just looking at top 20% of customers.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/>
              <a:buChar char="-"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see which types of movies bring in your best customers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g640eaf783b_0_36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40eaf78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Chance of churn= 1-p-alve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P-alive is their chance of coming </a:t>
            </a:r>
            <a:r>
              <a:rPr lang="en"/>
              <a:t>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call out here is that LTV can predict the chance of someone churning. Therefore we know who to retarget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/>
              <a:buChar char="-"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Chance of churn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g640eaf783b_0_43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40eaf78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Now let’s look at most often purchased</a:t>
            </a:r>
            <a:endParaRPr/>
          </a:p>
        </p:txBody>
      </p:sp>
      <p:sp>
        <p:nvSpPr>
          <p:cNvPr id="518" name="Google Shape;518;g640eaf783b_0_50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Slide">
  <p:cSld name="Blank - Title_1_1_3_1_1_1">
    <p:bg>
      <p:bgPr>
        <a:solidFill>
          <a:srgbClr val="FBBC0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THIS SLIDE IS </a:t>
            </a:r>
            <a:r>
              <a:rPr b="0" i="0" lang="en" sz="14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 b="0" i="0" sz="1400" u="none" cap="none" strike="noStrik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100" y="149286"/>
            <a:ext cx="236400" cy="2073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5075" y="1128675"/>
            <a:ext cx="77826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6" name="Google Shape;16;p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Yellow">
  <p:cSld name="TITLE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96" name="Google Shape;96;p1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97" name="Google Shape;97;p11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">
  <p:cSld name="TITLE_2_1_2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10" name="Google Shape;110;p1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11" name="Google Shape;111;p1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Green">
  <p:cSld name="CUSTOM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20" name="Google Shape;120;p1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Green">
  <p:cSld name="TITLE_2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27" name="Google Shape;127;p1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28" name="Google Shape;128;p1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Red">
  <p:cSld name="CUSTOM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37" name="Google Shape;137;p15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39" name="Google Shape;13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Red">
  <p:cSld name="TITLE_2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44" name="Google Shape;144;p1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45" name="Google Shape;145;p1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Blue">
  <p:cSld name="TITLE_2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4" name="Google Shape;154;p1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" name="Google Shape;157;p17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58" name="Google Shape;158;p1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59" name="Google Shape;159;p1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Green">
  <p:cSld name="TITLE_2_1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72" name="Google Shape;172;p1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73" name="Google Shape;173;p1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Red">
  <p:cSld name="TITLE_2_1_1_1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9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85" name="Google Shape;185;p19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86" name="Google Shape;186;p1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87" name="Google Shape;187;p1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Blue 900">
  <p:cSld name="CUSTOM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85ABC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" name="Google Shape;195;p20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96" name="Google Shape;196;p2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98" name="Google Shape;19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25" name="Google Shape;25;p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Yellow 700">
  <p:cSld name="CUSTOM_1_1_1_1_1_1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2" name="Google Shape;202;p21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04" name="Google Shape;20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Green 900">
  <p:cSld name="CUSTOM_1_1_1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8" name="Google Shape;208;p22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10" name="Google Shape;21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Red 800">
  <p:cSld name="CUSTOM_1_1_1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4" name="Google Shape;214;p2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16" name="Google Shape;21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Intro/Context Slide">
  <p:cSld name="Blank - Title_1_1_3_1_1">
    <p:bg>
      <p:bgPr>
        <a:solidFill>
          <a:srgbClr val="FBBC04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b="0" i="0" sz="1400" u="none" cap="none" strike="noStrik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2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22" name="Google Shape;222;p2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header">
  <p:cSld name="Blank - Title_1_1_3_1_1_2">
    <p:bg>
      <p:bgPr>
        <a:noFill/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b="0" i="0" sz="1400" u="none" cap="none" strike="noStrik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">
  <p:cSld name="TITLE_2_1_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48" name="Google Shape;248;p2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49" name="Google Shape;249;p2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Yellow">
  <p:cSld name="TITLE_2_3_3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27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27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61" name="Google Shape;261;p2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2" name="Google Shape;262;p2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Yellow">
  <p:cSld name="TITLE_2_3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0" name="Google Shape;270;p2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" name="Google Shape;273;p2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74" name="Google Shape;274;p2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75" name="Google Shape;275;p2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Green">
  <p:cSld name="TITLE_2_3_3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3" name="Google Shape;283;p29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29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87" name="Google Shape;287;p2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88" name="Google Shape;288;p2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Green">
  <p:cSld name="TITLE_2_3_1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idx="1" type="body"/>
          </p:nvPr>
        </p:nvSpPr>
        <p:spPr>
          <a:xfrm>
            <a:off x="364025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6" name="Google Shape;296;p30"/>
          <p:cNvSpPr txBox="1"/>
          <p:nvPr>
            <p:ph idx="2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7" name="Google Shape;297;p30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30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01" name="Google Shape;301;p3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02" name="Google Shape;302;p30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Blue">
  <p:cSld name="CUSTOM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6" name="Google Shape;36;p4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7" name="Google Shape;37;p4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Red">
  <p:cSld name="TITLE_2_3_3_2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14" name="Google Shape;314;p3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15" name="Google Shape;315;p31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Red">
  <p:cSld name="TITLE_2_3_1_1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3" name="Google Shape;323;p32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32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27" name="Google Shape;327;p3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28" name="Google Shape;328;p3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3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37" name="Google Shape;337;p3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ouTube">
  <p:cSld name="Blank_2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4"/>
          <p:cNvGrpSpPr/>
          <p:nvPr/>
        </p:nvGrpSpPr>
        <p:grpSpPr>
          <a:xfrm>
            <a:off x="7742997" y="4803993"/>
            <a:ext cx="420491" cy="137010"/>
            <a:chOff x="0" y="0"/>
            <a:chExt cx="2077525" cy="676925"/>
          </a:xfrm>
        </p:grpSpPr>
        <p:sp>
          <p:nvSpPr>
            <p:cNvPr id="345" name="Google Shape;345;p3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34"/>
          <p:cNvGrpSpPr/>
          <p:nvPr/>
        </p:nvGrpSpPr>
        <p:grpSpPr>
          <a:xfrm>
            <a:off x="8327424" y="4803984"/>
            <a:ext cx="562213" cy="125428"/>
            <a:chOff x="238125" y="2060625"/>
            <a:chExt cx="7143750" cy="1593750"/>
          </a:xfrm>
        </p:grpSpPr>
        <p:sp>
          <p:nvSpPr>
            <p:cNvPr id="352" name="Google Shape;352;p34"/>
            <p:cNvSpPr/>
            <p:nvPr/>
          </p:nvSpPr>
          <p:spPr>
            <a:xfrm>
              <a:off x="238125" y="2060625"/>
              <a:ext cx="2278125" cy="1593750"/>
            </a:xfrm>
            <a:custGeom>
              <a:rect b="b" l="l" r="r" t="t"/>
              <a:pathLst>
                <a:path extrusionOk="0" h="63750" w="91125">
                  <a:moveTo>
                    <a:pt x="36563" y="18188"/>
                  </a:moveTo>
                  <a:lnTo>
                    <a:pt x="60188" y="31875"/>
                  </a:lnTo>
                  <a:lnTo>
                    <a:pt x="36563" y="45563"/>
                  </a:lnTo>
                  <a:lnTo>
                    <a:pt x="36563" y="18188"/>
                  </a:lnTo>
                  <a:close/>
                  <a:moveTo>
                    <a:pt x="41063" y="0"/>
                  </a:moveTo>
                  <a:lnTo>
                    <a:pt x="30563" y="188"/>
                  </a:lnTo>
                  <a:lnTo>
                    <a:pt x="24375" y="375"/>
                  </a:lnTo>
                  <a:lnTo>
                    <a:pt x="18563" y="750"/>
                  </a:lnTo>
                  <a:lnTo>
                    <a:pt x="13500" y="1313"/>
                  </a:lnTo>
                  <a:lnTo>
                    <a:pt x="11625" y="1500"/>
                  </a:lnTo>
                  <a:lnTo>
                    <a:pt x="9938" y="1875"/>
                  </a:lnTo>
                  <a:lnTo>
                    <a:pt x="8625" y="2438"/>
                  </a:lnTo>
                  <a:lnTo>
                    <a:pt x="7313" y="3000"/>
                  </a:lnTo>
                  <a:lnTo>
                    <a:pt x="6000" y="3938"/>
                  </a:lnTo>
                  <a:lnTo>
                    <a:pt x="4875" y="4875"/>
                  </a:lnTo>
                  <a:lnTo>
                    <a:pt x="3938" y="6000"/>
                  </a:lnTo>
                  <a:lnTo>
                    <a:pt x="3188" y="7125"/>
                  </a:lnTo>
                  <a:lnTo>
                    <a:pt x="2438" y="8438"/>
                  </a:lnTo>
                  <a:lnTo>
                    <a:pt x="1875" y="9938"/>
                  </a:lnTo>
                  <a:lnTo>
                    <a:pt x="1313" y="12938"/>
                  </a:lnTo>
                  <a:lnTo>
                    <a:pt x="938" y="16313"/>
                  </a:lnTo>
                  <a:lnTo>
                    <a:pt x="563" y="20063"/>
                  </a:lnTo>
                  <a:lnTo>
                    <a:pt x="375" y="23625"/>
                  </a:lnTo>
                  <a:lnTo>
                    <a:pt x="0" y="29438"/>
                  </a:lnTo>
                  <a:lnTo>
                    <a:pt x="0" y="31875"/>
                  </a:lnTo>
                  <a:lnTo>
                    <a:pt x="0" y="34313"/>
                  </a:lnTo>
                  <a:lnTo>
                    <a:pt x="375" y="40125"/>
                  </a:lnTo>
                  <a:lnTo>
                    <a:pt x="563" y="43688"/>
                  </a:lnTo>
                  <a:lnTo>
                    <a:pt x="938" y="47438"/>
                  </a:lnTo>
                  <a:lnTo>
                    <a:pt x="1313" y="50813"/>
                  </a:lnTo>
                  <a:lnTo>
                    <a:pt x="1875" y="53813"/>
                  </a:lnTo>
                  <a:lnTo>
                    <a:pt x="2438" y="55125"/>
                  </a:lnTo>
                  <a:lnTo>
                    <a:pt x="3188" y="56625"/>
                  </a:lnTo>
                  <a:lnTo>
                    <a:pt x="3938" y="57750"/>
                  </a:lnTo>
                  <a:lnTo>
                    <a:pt x="4875" y="58875"/>
                  </a:lnTo>
                  <a:lnTo>
                    <a:pt x="6000" y="59813"/>
                  </a:lnTo>
                  <a:lnTo>
                    <a:pt x="7313" y="60750"/>
                  </a:lnTo>
                  <a:lnTo>
                    <a:pt x="8625" y="61313"/>
                  </a:lnTo>
                  <a:lnTo>
                    <a:pt x="9938" y="61875"/>
                  </a:lnTo>
                  <a:lnTo>
                    <a:pt x="11625" y="62250"/>
                  </a:lnTo>
                  <a:lnTo>
                    <a:pt x="13500" y="62438"/>
                  </a:lnTo>
                  <a:lnTo>
                    <a:pt x="18563" y="63000"/>
                  </a:lnTo>
                  <a:lnTo>
                    <a:pt x="24375" y="63375"/>
                  </a:lnTo>
                  <a:lnTo>
                    <a:pt x="30563" y="63563"/>
                  </a:lnTo>
                  <a:lnTo>
                    <a:pt x="41063" y="63750"/>
                  </a:lnTo>
                  <a:lnTo>
                    <a:pt x="50250" y="63750"/>
                  </a:lnTo>
                  <a:lnTo>
                    <a:pt x="60750" y="63563"/>
                  </a:lnTo>
                  <a:lnTo>
                    <a:pt x="66750" y="63375"/>
                  </a:lnTo>
                  <a:lnTo>
                    <a:pt x="72563" y="63000"/>
                  </a:lnTo>
                  <a:lnTo>
                    <a:pt x="77625" y="62438"/>
                  </a:lnTo>
                  <a:lnTo>
                    <a:pt x="79688" y="62250"/>
                  </a:lnTo>
                  <a:lnTo>
                    <a:pt x="81188" y="61875"/>
                  </a:lnTo>
                  <a:lnTo>
                    <a:pt x="82688" y="61313"/>
                  </a:lnTo>
                  <a:lnTo>
                    <a:pt x="84000" y="60750"/>
                  </a:lnTo>
                  <a:lnTo>
                    <a:pt x="85125" y="59813"/>
                  </a:lnTo>
                  <a:lnTo>
                    <a:pt x="86250" y="58875"/>
                  </a:lnTo>
                  <a:lnTo>
                    <a:pt x="87375" y="57750"/>
                  </a:lnTo>
                  <a:lnTo>
                    <a:pt x="88125" y="56625"/>
                  </a:lnTo>
                  <a:lnTo>
                    <a:pt x="88875" y="55125"/>
                  </a:lnTo>
                  <a:lnTo>
                    <a:pt x="89250" y="53813"/>
                  </a:lnTo>
                  <a:lnTo>
                    <a:pt x="89813" y="50813"/>
                  </a:lnTo>
                  <a:lnTo>
                    <a:pt x="90375" y="47438"/>
                  </a:lnTo>
                  <a:lnTo>
                    <a:pt x="90750" y="43688"/>
                  </a:lnTo>
                  <a:lnTo>
                    <a:pt x="90938" y="40125"/>
                  </a:lnTo>
                  <a:lnTo>
                    <a:pt x="91125" y="34313"/>
                  </a:lnTo>
                  <a:lnTo>
                    <a:pt x="91125" y="31875"/>
                  </a:lnTo>
                  <a:lnTo>
                    <a:pt x="91125" y="29438"/>
                  </a:lnTo>
                  <a:lnTo>
                    <a:pt x="90938" y="23625"/>
                  </a:lnTo>
                  <a:lnTo>
                    <a:pt x="90750" y="20063"/>
                  </a:lnTo>
                  <a:lnTo>
                    <a:pt x="90375" y="16313"/>
                  </a:lnTo>
                  <a:lnTo>
                    <a:pt x="89813" y="12938"/>
                  </a:lnTo>
                  <a:lnTo>
                    <a:pt x="89250" y="9938"/>
                  </a:lnTo>
                  <a:lnTo>
                    <a:pt x="88875" y="8438"/>
                  </a:lnTo>
                  <a:lnTo>
                    <a:pt x="88125" y="7125"/>
                  </a:lnTo>
                  <a:lnTo>
                    <a:pt x="87375" y="6000"/>
                  </a:lnTo>
                  <a:lnTo>
                    <a:pt x="86250" y="4875"/>
                  </a:lnTo>
                  <a:lnTo>
                    <a:pt x="85125" y="3938"/>
                  </a:lnTo>
                  <a:lnTo>
                    <a:pt x="84000" y="3000"/>
                  </a:lnTo>
                  <a:lnTo>
                    <a:pt x="82688" y="2438"/>
                  </a:lnTo>
                  <a:lnTo>
                    <a:pt x="81188" y="1875"/>
                  </a:lnTo>
                  <a:lnTo>
                    <a:pt x="79688" y="1500"/>
                  </a:lnTo>
                  <a:lnTo>
                    <a:pt x="77625" y="1313"/>
                  </a:lnTo>
                  <a:lnTo>
                    <a:pt x="72563" y="750"/>
                  </a:lnTo>
                  <a:lnTo>
                    <a:pt x="66750" y="375"/>
                  </a:lnTo>
                  <a:lnTo>
                    <a:pt x="60750" y="188"/>
                  </a:lnTo>
                  <a:lnTo>
                    <a:pt x="5025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3420925" y="2520000"/>
              <a:ext cx="623450" cy="1035950"/>
            </a:xfrm>
            <a:custGeom>
              <a:rect b="b" l="l" r="r" t="t"/>
              <a:pathLst>
                <a:path extrusionOk="0" h="41438" w="24938">
                  <a:moveTo>
                    <a:pt x="12376" y="6188"/>
                  </a:moveTo>
                  <a:lnTo>
                    <a:pt x="13313" y="6375"/>
                  </a:lnTo>
                  <a:lnTo>
                    <a:pt x="14063" y="6750"/>
                  </a:lnTo>
                  <a:lnTo>
                    <a:pt x="14626" y="7313"/>
                  </a:lnTo>
                  <a:lnTo>
                    <a:pt x="15188" y="8250"/>
                  </a:lnTo>
                  <a:lnTo>
                    <a:pt x="15376" y="9375"/>
                  </a:lnTo>
                  <a:lnTo>
                    <a:pt x="15751" y="10875"/>
                  </a:lnTo>
                  <a:lnTo>
                    <a:pt x="15938" y="14438"/>
                  </a:lnTo>
                  <a:lnTo>
                    <a:pt x="15938" y="27000"/>
                  </a:lnTo>
                  <a:lnTo>
                    <a:pt x="15751" y="30750"/>
                  </a:lnTo>
                  <a:lnTo>
                    <a:pt x="15376" y="32250"/>
                  </a:lnTo>
                  <a:lnTo>
                    <a:pt x="15188" y="33375"/>
                  </a:lnTo>
                  <a:lnTo>
                    <a:pt x="14626" y="34125"/>
                  </a:lnTo>
                  <a:lnTo>
                    <a:pt x="14063" y="34875"/>
                  </a:lnTo>
                  <a:lnTo>
                    <a:pt x="13313" y="35250"/>
                  </a:lnTo>
                  <a:lnTo>
                    <a:pt x="11626" y="35250"/>
                  </a:lnTo>
                  <a:lnTo>
                    <a:pt x="10876" y="34875"/>
                  </a:lnTo>
                  <a:lnTo>
                    <a:pt x="10313" y="34125"/>
                  </a:lnTo>
                  <a:lnTo>
                    <a:pt x="9938" y="33375"/>
                  </a:lnTo>
                  <a:lnTo>
                    <a:pt x="9563" y="32250"/>
                  </a:lnTo>
                  <a:lnTo>
                    <a:pt x="9376" y="30750"/>
                  </a:lnTo>
                  <a:lnTo>
                    <a:pt x="9188" y="27000"/>
                  </a:lnTo>
                  <a:lnTo>
                    <a:pt x="9188" y="14438"/>
                  </a:lnTo>
                  <a:lnTo>
                    <a:pt x="9376" y="10875"/>
                  </a:lnTo>
                  <a:lnTo>
                    <a:pt x="9563" y="9375"/>
                  </a:lnTo>
                  <a:lnTo>
                    <a:pt x="9938" y="8250"/>
                  </a:lnTo>
                  <a:lnTo>
                    <a:pt x="10313" y="7313"/>
                  </a:lnTo>
                  <a:lnTo>
                    <a:pt x="10876" y="6750"/>
                  </a:lnTo>
                  <a:lnTo>
                    <a:pt x="11626" y="6375"/>
                  </a:lnTo>
                  <a:lnTo>
                    <a:pt x="12376" y="6188"/>
                  </a:lnTo>
                  <a:close/>
                  <a:moveTo>
                    <a:pt x="12751" y="0"/>
                  </a:moveTo>
                  <a:lnTo>
                    <a:pt x="10501" y="188"/>
                  </a:lnTo>
                  <a:lnTo>
                    <a:pt x="8626" y="563"/>
                  </a:lnTo>
                  <a:lnTo>
                    <a:pt x="6938" y="1125"/>
                  </a:lnTo>
                  <a:lnTo>
                    <a:pt x="5438" y="1875"/>
                  </a:lnTo>
                  <a:lnTo>
                    <a:pt x="4126" y="2813"/>
                  </a:lnTo>
                  <a:lnTo>
                    <a:pt x="3001" y="4125"/>
                  </a:lnTo>
                  <a:lnTo>
                    <a:pt x="2063" y="5813"/>
                  </a:lnTo>
                  <a:lnTo>
                    <a:pt x="1313" y="7500"/>
                  </a:lnTo>
                  <a:lnTo>
                    <a:pt x="751" y="9750"/>
                  </a:lnTo>
                  <a:lnTo>
                    <a:pt x="376" y="12188"/>
                  </a:lnTo>
                  <a:lnTo>
                    <a:pt x="188" y="14813"/>
                  </a:lnTo>
                  <a:lnTo>
                    <a:pt x="1" y="18000"/>
                  </a:lnTo>
                  <a:lnTo>
                    <a:pt x="1" y="23625"/>
                  </a:lnTo>
                  <a:lnTo>
                    <a:pt x="1" y="26813"/>
                  </a:lnTo>
                  <a:lnTo>
                    <a:pt x="376" y="29438"/>
                  </a:lnTo>
                  <a:lnTo>
                    <a:pt x="751" y="31875"/>
                  </a:lnTo>
                  <a:lnTo>
                    <a:pt x="1126" y="33938"/>
                  </a:lnTo>
                  <a:lnTo>
                    <a:pt x="1876" y="35813"/>
                  </a:lnTo>
                  <a:lnTo>
                    <a:pt x="2626" y="37313"/>
                  </a:lnTo>
                  <a:lnTo>
                    <a:pt x="3751" y="38625"/>
                  </a:lnTo>
                  <a:lnTo>
                    <a:pt x="5063" y="39563"/>
                  </a:lnTo>
                  <a:lnTo>
                    <a:pt x="6563" y="40500"/>
                  </a:lnTo>
                  <a:lnTo>
                    <a:pt x="8251" y="41063"/>
                  </a:lnTo>
                  <a:lnTo>
                    <a:pt x="10126" y="41250"/>
                  </a:lnTo>
                  <a:lnTo>
                    <a:pt x="12376" y="41438"/>
                  </a:lnTo>
                  <a:lnTo>
                    <a:pt x="14626" y="41250"/>
                  </a:lnTo>
                  <a:lnTo>
                    <a:pt x="16688" y="41063"/>
                  </a:lnTo>
                  <a:lnTo>
                    <a:pt x="18376" y="40500"/>
                  </a:lnTo>
                  <a:lnTo>
                    <a:pt x="19876" y="39563"/>
                  </a:lnTo>
                  <a:lnTo>
                    <a:pt x="21001" y="38625"/>
                  </a:lnTo>
                  <a:lnTo>
                    <a:pt x="22126" y="37313"/>
                  </a:lnTo>
                  <a:lnTo>
                    <a:pt x="23063" y="35813"/>
                  </a:lnTo>
                  <a:lnTo>
                    <a:pt x="23626" y="33938"/>
                  </a:lnTo>
                  <a:lnTo>
                    <a:pt x="24188" y="31875"/>
                  </a:lnTo>
                  <a:lnTo>
                    <a:pt x="24563" y="29438"/>
                  </a:lnTo>
                  <a:lnTo>
                    <a:pt x="24751" y="26813"/>
                  </a:lnTo>
                  <a:lnTo>
                    <a:pt x="24938" y="23625"/>
                  </a:lnTo>
                  <a:lnTo>
                    <a:pt x="24938" y="18000"/>
                  </a:lnTo>
                  <a:lnTo>
                    <a:pt x="24751" y="14813"/>
                  </a:lnTo>
                  <a:lnTo>
                    <a:pt x="24563" y="12188"/>
                  </a:lnTo>
                  <a:lnTo>
                    <a:pt x="24188" y="9750"/>
                  </a:lnTo>
                  <a:lnTo>
                    <a:pt x="23626" y="7500"/>
                  </a:lnTo>
                  <a:lnTo>
                    <a:pt x="22876" y="5813"/>
                  </a:lnTo>
                  <a:lnTo>
                    <a:pt x="22126" y="4313"/>
                  </a:lnTo>
                  <a:lnTo>
                    <a:pt x="21001" y="3000"/>
                  </a:lnTo>
                  <a:lnTo>
                    <a:pt x="19688" y="1875"/>
                  </a:lnTo>
                  <a:lnTo>
                    <a:pt x="18376" y="1125"/>
                  </a:lnTo>
                  <a:lnTo>
                    <a:pt x="16688" y="563"/>
                  </a:lnTo>
                  <a:lnTo>
                    <a:pt x="14813" y="188"/>
                  </a:lnTo>
                  <a:lnTo>
                    <a:pt x="12751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786550" y="2524675"/>
              <a:ext cx="595325" cy="1031275"/>
            </a:xfrm>
            <a:custGeom>
              <a:rect b="b" l="l" r="r" t="t"/>
              <a:pathLst>
                <a:path extrusionOk="0" h="41251" w="23813">
                  <a:moveTo>
                    <a:pt x="12751" y="6001"/>
                  </a:moveTo>
                  <a:lnTo>
                    <a:pt x="13313" y="6188"/>
                  </a:lnTo>
                  <a:lnTo>
                    <a:pt x="13688" y="6376"/>
                  </a:lnTo>
                  <a:lnTo>
                    <a:pt x="14063" y="6751"/>
                  </a:lnTo>
                  <a:lnTo>
                    <a:pt x="14438" y="7313"/>
                  </a:lnTo>
                  <a:lnTo>
                    <a:pt x="14813" y="7876"/>
                  </a:lnTo>
                  <a:lnTo>
                    <a:pt x="15001" y="9563"/>
                  </a:lnTo>
                  <a:lnTo>
                    <a:pt x="15376" y="12001"/>
                  </a:lnTo>
                  <a:lnTo>
                    <a:pt x="15376" y="15376"/>
                  </a:lnTo>
                  <a:lnTo>
                    <a:pt x="15376" y="18376"/>
                  </a:lnTo>
                  <a:lnTo>
                    <a:pt x="8813" y="18376"/>
                  </a:lnTo>
                  <a:lnTo>
                    <a:pt x="8813" y="15376"/>
                  </a:lnTo>
                  <a:lnTo>
                    <a:pt x="8813" y="12001"/>
                  </a:lnTo>
                  <a:lnTo>
                    <a:pt x="9001" y="9563"/>
                  </a:lnTo>
                  <a:lnTo>
                    <a:pt x="9376" y="7876"/>
                  </a:lnTo>
                  <a:lnTo>
                    <a:pt x="9938" y="6751"/>
                  </a:lnTo>
                  <a:lnTo>
                    <a:pt x="10313" y="6376"/>
                  </a:lnTo>
                  <a:lnTo>
                    <a:pt x="10688" y="6188"/>
                  </a:lnTo>
                  <a:lnTo>
                    <a:pt x="11438" y="6001"/>
                  </a:lnTo>
                  <a:close/>
                  <a:moveTo>
                    <a:pt x="10688" y="1"/>
                  </a:moveTo>
                  <a:lnTo>
                    <a:pt x="9188" y="188"/>
                  </a:lnTo>
                  <a:lnTo>
                    <a:pt x="7688" y="563"/>
                  </a:lnTo>
                  <a:lnTo>
                    <a:pt x="6563" y="938"/>
                  </a:lnTo>
                  <a:lnTo>
                    <a:pt x="5438" y="1501"/>
                  </a:lnTo>
                  <a:lnTo>
                    <a:pt x="4313" y="2251"/>
                  </a:lnTo>
                  <a:lnTo>
                    <a:pt x="3563" y="3001"/>
                  </a:lnTo>
                  <a:lnTo>
                    <a:pt x="2813" y="4126"/>
                  </a:lnTo>
                  <a:lnTo>
                    <a:pt x="2063" y="5063"/>
                  </a:lnTo>
                  <a:lnTo>
                    <a:pt x="1501" y="6376"/>
                  </a:lnTo>
                  <a:lnTo>
                    <a:pt x="1126" y="7876"/>
                  </a:lnTo>
                  <a:lnTo>
                    <a:pt x="751" y="9376"/>
                  </a:lnTo>
                  <a:lnTo>
                    <a:pt x="188" y="12938"/>
                  </a:lnTo>
                  <a:lnTo>
                    <a:pt x="1" y="17251"/>
                  </a:lnTo>
                  <a:lnTo>
                    <a:pt x="1" y="24188"/>
                  </a:lnTo>
                  <a:lnTo>
                    <a:pt x="188" y="28313"/>
                  </a:lnTo>
                  <a:lnTo>
                    <a:pt x="563" y="31688"/>
                  </a:lnTo>
                  <a:lnTo>
                    <a:pt x="938" y="33188"/>
                  </a:lnTo>
                  <a:lnTo>
                    <a:pt x="1501" y="34688"/>
                  </a:lnTo>
                  <a:lnTo>
                    <a:pt x="2063" y="36001"/>
                  </a:lnTo>
                  <a:lnTo>
                    <a:pt x="2626" y="37126"/>
                  </a:lnTo>
                  <a:lnTo>
                    <a:pt x="3376" y="38063"/>
                  </a:lnTo>
                  <a:lnTo>
                    <a:pt x="4313" y="38813"/>
                  </a:lnTo>
                  <a:lnTo>
                    <a:pt x="5251" y="39563"/>
                  </a:lnTo>
                  <a:lnTo>
                    <a:pt x="6376" y="40126"/>
                  </a:lnTo>
                  <a:lnTo>
                    <a:pt x="7501" y="40688"/>
                  </a:lnTo>
                  <a:lnTo>
                    <a:pt x="8813" y="40876"/>
                  </a:lnTo>
                  <a:lnTo>
                    <a:pt x="10313" y="41063"/>
                  </a:lnTo>
                  <a:lnTo>
                    <a:pt x="12001" y="41251"/>
                  </a:lnTo>
                  <a:lnTo>
                    <a:pt x="14626" y="41063"/>
                  </a:lnTo>
                  <a:lnTo>
                    <a:pt x="16876" y="40501"/>
                  </a:lnTo>
                  <a:lnTo>
                    <a:pt x="18938" y="39751"/>
                  </a:lnTo>
                  <a:lnTo>
                    <a:pt x="19688" y="39188"/>
                  </a:lnTo>
                  <a:lnTo>
                    <a:pt x="20438" y="38438"/>
                  </a:lnTo>
                  <a:lnTo>
                    <a:pt x="21188" y="37688"/>
                  </a:lnTo>
                  <a:lnTo>
                    <a:pt x="21938" y="36938"/>
                  </a:lnTo>
                  <a:lnTo>
                    <a:pt x="22313" y="36001"/>
                  </a:lnTo>
                  <a:lnTo>
                    <a:pt x="22876" y="35063"/>
                  </a:lnTo>
                  <a:lnTo>
                    <a:pt x="23063" y="33938"/>
                  </a:lnTo>
                  <a:lnTo>
                    <a:pt x="23438" y="32813"/>
                  </a:lnTo>
                  <a:lnTo>
                    <a:pt x="23626" y="30188"/>
                  </a:lnTo>
                  <a:lnTo>
                    <a:pt x="23438" y="28688"/>
                  </a:lnTo>
                  <a:lnTo>
                    <a:pt x="15751" y="28313"/>
                  </a:lnTo>
                  <a:lnTo>
                    <a:pt x="15563" y="31501"/>
                  </a:lnTo>
                  <a:lnTo>
                    <a:pt x="15188" y="32626"/>
                  </a:lnTo>
                  <a:lnTo>
                    <a:pt x="15001" y="33563"/>
                  </a:lnTo>
                  <a:lnTo>
                    <a:pt x="14438" y="34126"/>
                  </a:lnTo>
                  <a:lnTo>
                    <a:pt x="13876" y="34688"/>
                  </a:lnTo>
                  <a:lnTo>
                    <a:pt x="13126" y="35063"/>
                  </a:lnTo>
                  <a:lnTo>
                    <a:pt x="11438" y="35063"/>
                  </a:lnTo>
                  <a:lnTo>
                    <a:pt x="10876" y="34876"/>
                  </a:lnTo>
                  <a:lnTo>
                    <a:pt x="10313" y="34688"/>
                  </a:lnTo>
                  <a:lnTo>
                    <a:pt x="9938" y="34126"/>
                  </a:lnTo>
                  <a:lnTo>
                    <a:pt x="9563" y="33751"/>
                  </a:lnTo>
                  <a:lnTo>
                    <a:pt x="9376" y="33001"/>
                  </a:lnTo>
                  <a:lnTo>
                    <a:pt x="9001" y="31501"/>
                  </a:lnTo>
                  <a:lnTo>
                    <a:pt x="8813" y="29063"/>
                  </a:lnTo>
                  <a:lnTo>
                    <a:pt x="8813" y="25688"/>
                  </a:lnTo>
                  <a:lnTo>
                    <a:pt x="8813" y="23626"/>
                  </a:lnTo>
                  <a:lnTo>
                    <a:pt x="23813" y="23626"/>
                  </a:lnTo>
                  <a:lnTo>
                    <a:pt x="23813" y="16876"/>
                  </a:lnTo>
                  <a:lnTo>
                    <a:pt x="23813" y="13876"/>
                  </a:lnTo>
                  <a:lnTo>
                    <a:pt x="23626" y="11063"/>
                  </a:lnTo>
                  <a:lnTo>
                    <a:pt x="23251" y="8813"/>
                  </a:lnTo>
                  <a:lnTo>
                    <a:pt x="22876" y="6938"/>
                  </a:lnTo>
                  <a:lnTo>
                    <a:pt x="22126" y="5251"/>
                  </a:lnTo>
                  <a:lnTo>
                    <a:pt x="21376" y="3751"/>
                  </a:lnTo>
                  <a:lnTo>
                    <a:pt x="20438" y="2626"/>
                  </a:lnTo>
                  <a:lnTo>
                    <a:pt x="19313" y="1688"/>
                  </a:lnTo>
                  <a:lnTo>
                    <a:pt x="18001" y="938"/>
                  </a:lnTo>
                  <a:lnTo>
                    <a:pt x="16313" y="376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741250" y="2173125"/>
              <a:ext cx="735950" cy="1368750"/>
            </a:xfrm>
            <a:custGeom>
              <a:rect b="b" l="l" r="r" t="t"/>
              <a:pathLst>
                <a:path extrusionOk="0" h="54750" w="29438">
                  <a:moveTo>
                    <a:pt x="0" y="0"/>
                  </a:moveTo>
                  <a:lnTo>
                    <a:pt x="10313" y="36938"/>
                  </a:lnTo>
                  <a:lnTo>
                    <a:pt x="10313" y="54750"/>
                  </a:lnTo>
                  <a:lnTo>
                    <a:pt x="19125" y="54750"/>
                  </a:lnTo>
                  <a:lnTo>
                    <a:pt x="19125" y="36938"/>
                  </a:lnTo>
                  <a:lnTo>
                    <a:pt x="29438" y="0"/>
                  </a:lnTo>
                  <a:lnTo>
                    <a:pt x="20625" y="0"/>
                  </a:lnTo>
                  <a:lnTo>
                    <a:pt x="16875" y="16875"/>
                  </a:lnTo>
                  <a:lnTo>
                    <a:pt x="15563" y="23063"/>
                  </a:lnTo>
                  <a:lnTo>
                    <a:pt x="14813" y="27375"/>
                  </a:lnTo>
                  <a:lnTo>
                    <a:pt x="14625" y="27375"/>
                  </a:lnTo>
                  <a:lnTo>
                    <a:pt x="13688" y="22500"/>
                  </a:lnTo>
                  <a:lnTo>
                    <a:pt x="12563" y="16688"/>
                  </a:lnTo>
                  <a:lnTo>
                    <a:pt x="900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161550" y="2543425"/>
              <a:ext cx="609400" cy="1012525"/>
            </a:xfrm>
            <a:custGeom>
              <a:rect b="b" l="l" r="r" t="t"/>
              <a:pathLst>
                <a:path extrusionOk="0" h="40501" w="24376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3001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314675" y="2543425"/>
              <a:ext cx="609400" cy="1012525"/>
            </a:xfrm>
            <a:custGeom>
              <a:rect b="b" l="l" r="r" t="t"/>
              <a:pathLst>
                <a:path extrusionOk="0" h="40501" w="24376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2813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4714675" y="2173125"/>
              <a:ext cx="665650" cy="1368750"/>
            </a:xfrm>
            <a:custGeom>
              <a:rect b="b" l="l" r="r" t="t"/>
              <a:pathLst>
                <a:path extrusionOk="0" h="54750" w="26626">
                  <a:moveTo>
                    <a:pt x="1" y="0"/>
                  </a:moveTo>
                  <a:lnTo>
                    <a:pt x="1" y="7313"/>
                  </a:lnTo>
                  <a:lnTo>
                    <a:pt x="8813" y="7313"/>
                  </a:lnTo>
                  <a:lnTo>
                    <a:pt x="8813" y="54750"/>
                  </a:lnTo>
                  <a:lnTo>
                    <a:pt x="17626" y="54750"/>
                  </a:lnTo>
                  <a:lnTo>
                    <a:pt x="17626" y="7313"/>
                  </a:lnTo>
                  <a:lnTo>
                    <a:pt x="26626" y="7313"/>
                  </a:lnTo>
                  <a:lnTo>
                    <a:pt x="26626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6060000" y="2121550"/>
              <a:ext cx="628125" cy="1434400"/>
            </a:xfrm>
            <a:custGeom>
              <a:rect b="b" l="l" r="r" t="t"/>
              <a:pathLst>
                <a:path extrusionOk="0" h="57376" w="25125">
                  <a:moveTo>
                    <a:pt x="12563" y="22313"/>
                  </a:moveTo>
                  <a:lnTo>
                    <a:pt x="13125" y="22501"/>
                  </a:lnTo>
                  <a:lnTo>
                    <a:pt x="13688" y="22688"/>
                  </a:lnTo>
                  <a:lnTo>
                    <a:pt x="14250" y="23063"/>
                  </a:lnTo>
                  <a:lnTo>
                    <a:pt x="14625" y="23438"/>
                  </a:lnTo>
                  <a:lnTo>
                    <a:pt x="15000" y="24188"/>
                  </a:lnTo>
                  <a:lnTo>
                    <a:pt x="15375" y="24938"/>
                  </a:lnTo>
                  <a:lnTo>
                    <a:pt x="15750" y="27001"/>
                  </a:lnTo>
                  <a:lnTo>
                    <a:pt x="15938" y="30188"/>
                  </a:lnTo>
                  <a:lnTo>
                    <a:pt x="15938" y="34313"/>
                  </a:lnTo>
                  <a:lnTo>
                    <a:pt x="15938" y="39376"/>
                  </a:lnTo>
                  <a:lnTo>
                    <a:pt x="15938" y="43313"/>
                  </a:lnTo>
                  <a:lnTo>
                    <a:pt x="15750" y="46313"/>
                  </a:lnTo>
                  <a:lnTo>
                    <a:pt x="15188" y="48376"/>
                  </a:lnTo>
                  <a:lnTo>
                    <a:pt x="14813" y="49126"/>
                  </a:lnTo>
                  <a:lnTo>
                    <a:pt x="14438" y="49876"/>
                  </a:lnTo>
                  <a:lnTo>
                    <a:pt x="14063" y="50251"/>
                  </a:lnTo>
                  <a:lnTo>
                    <a:pt x="13500" y="50626"/>
                  </a:lnTo>
                  <a:lnTo>
                    <a:pt x="12938" y="50813"/>
                  </a:lnTo>
                  <a:lnTo>
                    <a:pt x="11063" y="50813"/>
                  </a:lnTo>
                  <a:lnTo>
                    <a:pt x="10125" y="50251"/>
                  </a:lnTo>
                  <a:lnTo>
                    <a:pt x="9188" y="49688"/>
                  </a:lnTo>
                  <a:lnTo>
                    <a:pt x="8625" y="48751"/>
                  </a:lnTo>
                  <a:lnTo>
                    <a:pt x="8625" y="26063"/>
                  </a:lnTo>
                  <a:lnTo>
                    <a:pt x="9188" y="24563"/>
                  </a:lnTo>
                  <a:lnTo>
                    <a:pt x="10125" y="23438"/>
                  </a:lnTo>
                  <a:lnTo>
                    <a:pt x="10688" y="23063"/>
                  </a:lnTo>
                  <a:lnTo>
                    <a:pt x="11250" y="22688"/>
                  </a:lnTo>
                  <a:lnTo>
                    <a:pt x="12000" y="22501"/>
                  </a:lnTo>
                  <a:lnTo>
                    <a:pt x="12563" y="22313"/>
                  </a:lnTo>
                  <a:close/>
                  <a:moveTo>
                    <a:pt x="0" y="1"/>
                  </a:moveTo>
                  <a:lnTo>
                    <a:pt x="0" y="56813"/>
                  </a:lnTo>
                  <a:lnTo>
                    <a:pt x="7313" y="56813"/>
                  </a:lnTo>
                  <a:lnTo>
                    <a:pt x="8250" y="52876"/>
                  </a:lnTo>
                  <a:lnTo>
                    <a:pt x="8438" y="52876"/>
                  </a:lnTo>
                  <a:lnTo>
                    <a:pt x="9000" y="53813"/>
                  </a:lnTo>
                  <a:lnTo>
                    <a:pt x="9750" y="54751"/>
                  </a:lnTo>
                  <a:lnTo>
                    <a:pt x="10688" y="55501"/>
                  </a:lnTo>
                  <a:lnTo>
                    <a:pt x="11625" y="56063"/>
                  </a:lnTo>
                  <a:lnTo>
                    <a:pt x="12563" y="56626"/>
                  </a:lnTo>
                  <a:lnTo>
                    <a:pt x="13875" y="57001"/>
                  </a:lnTo>
                  <a:lnTo>
                    <a:pt x="15000" y="57188"/>
                  </a:lnTo>
                  <a:lnTo>
                    <a:pt x="16125" y="57376"/>
                  </a:lnTo>
                  <a:lnTo>
                    <a:pt x="17250" y="57188"/>
                  </a:lnTo>
                  <a:lnTo>
                    <a:pt x="18375" y="57001"/>
                  </a:lnTo>
                  <a:lnTo>
                    <a:pt x="19313" y="56813"/>
                  </a:lnTo>
                  <a:lnTo>
                    <a:pt x="20250" y="56251"/>
                  </a:lnTo>
                  <a:lnTo>
                    <a:pt x="21000" y="55688"/>
                  </a:lnTo>
                  <a:lnTo>
                    <a:pt x="21750" y="54938"/>
                  </a:lnTo>
                  <a:lnTo>
                    <a:pt x="22313" y="54188"/>
                  </a:lnTo>
                  <a:lnTo>
                    <a:pt x="22875" y="53063"/>
                  </a:lnTo>
                  <a:lnTo>
                    <a:pt x="23438" y="51938"/>
                  </a:lnTo>
                  <a:lnTo>
                    <a:pt x="23813" y="50626"/>
                  </a:lnTo>
                  <a:lnTo>
                    <a:pt x="24563" y="47813"/>
                  </a:lnTo>
                  <a:lnTo>
                    <a:pt x="24938" y="44063"/>
                  </a:lnTo>
                  <a:lnTo>
                    <a:pt x="25125" y="39938"/>
                  </a:lnTo>
                  <a:lnTo>
                    <a:pt x="25125" y="33751"/>
                  </a:lnTo>
                  <a:lnTo>
                    <a:pt x="24938" y="30563"/>
                  </a:lnTo>
                  <a:lnTo>
                    <a:pt x="24938" y="27751"/>
                  </a:lnTo>
                  <a:lnTo>
                    <a:pt x="24563" y="25313"/>
                  </a:lnTo>
                  <a:lnTo>
                    <a:pt x="24188" y="23251"/>
                  </a:lnTo>
                  <a:lnTo>
                    <a:pt x="23813" y="21376"/>
                  </a:lnTo>
                  <a:lnTo>
                    <a:pt x="23250" y="19876"/>
                  </a:lnTo>
                  <a:lnTo>
                    <a:pt x="22500" y="18751"/>
                  </a:lnTo>
                  <a:lnTo>
                    <a:pt x="21563" y="17626"/>
                  </a:lnTo>
                  <a:lnTo>
                    <a:pt x="20625" y="16876"/>
                  </a:lnTo>
                  <a:lnTo>
                    <a:pt x="19500" y="16501"/>
                  </a:lnTo>
                  <a:lnTo>
                    <a:pt x="18188" y="16126"/>
                  </a:lnTo>
                  <a:lnTo>
                    <a:pt x="16688" y="15938"/>
                  </a:lnTo>
                  <a:lnTo>
                    <a:pt x="15375" y="16126"/>
                  </a:lnTo>
                  <a:lnTo>
                    <a:pt x="14250" y="16313"/>
                  </a:lnTo>
                  <a:lnTo>
                    <a:pt x="13125" y="16876"/>
                  </a:lnTo>
                  <a:lnTo>
                    <a:pt x="12000" y="17438"/>
                  </a:lnTo>
                  <a:lnTo>
                    <a:pt x="10875" y="18188"/>
                  </a:lnTo>
                  <a:lnTo>
                    <a:pt x="10125" y="18938"/>
                  </a:lnTo>
                  <a:lnTo>
                    <a:pt x="9375" y="20063"/>
                  </a:lnTo>
                  <a:lnTo>
                    <a:pt x="8625" y="21001"/>
                  </a:lnTo>
                  <a:lnTo>
                    <a:pt x="8625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0" name="Google Shape;360;p34"/>
          <p:cNvCxnSpPr/>
          <p:nvPr/>
        </p:nvCxnSpPr>
        <p:spPr>
          <a:xfrm>
            <a:off x="8239300" y="4803550"/>
            <a:ext cx="0" cy="126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Slide 1">
  <p:cSld name="Blank - Title_1_1_3_1_1_1_1">
    <p:bg>
      <p:bgPr>
        <a:solidFill>
          <a:srgbClr val="FBBC04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6" name="Google Shape;366;p35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67" name="Google Shape;367;p3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68" name="Google Shape;368;p3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Cover Slide 1">
  <p:cSld name="CUSTOM_2_1_1">
    <p:bg>
      <p:bgPr>
        <a:solidFill>
          <a:srgbClr val="FFFFFF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6"/>
          <p:cNvPicPr preferRelativeResize="0"/>
          <p:nvPr/>
        </p:nvPicPr>
        <p:blipFill rotWithShape="1">
          <a:blip r:embed="rId2">
            <a:alphaModFix/>
          </a:blip>
          <a:srcRect b="0" l="0" r="-4482" t="0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6"/>
          <p:cNvSpPr txBox="1"/>
          <p:nvPr>
            <p:ph idx="1" type="subTitle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7" name="Google Shape;377;p36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 1">
  <p:cSld name="TITLE_2_1_2_1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85" name="Google Shape;385;p37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6" name="Google Shape;386;p37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387" name="Google Shape;387;p3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88" name="Google Shape;388;p3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Blue 1">
  <p:cSld name="TITLE_2_2_1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96" name="Google Shape;396;p38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01" name="Google Shape;401;p3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02" name="Google Shape;402;p3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Green 1">
  <p:cSld name="TITLE_2_1_1_2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13" name="Google Shape;413;p39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4" name="Google Shape;414;p39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15" name="Google Shape;415;p3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16" name="Google Shape;416;p3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Red 1">
  <p:cSld name="TITLE_2_1_1_1_1_1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27" name="Google Shape;427;p40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8" name="Google Shape;428;p40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29" name="Google Shape;429;p4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30" name="Google Shape;430;p40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Cover Slide">
  <p:cSld name="CUSTOM_2_1"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-4482" t="0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Ads Cover Slide">
  <p:cSld name="CUSTOM_3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575" y="319550"/>
            <a:ext cx="11720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Marketing Platform Cover Slide">
  <p:cSld name="CUSTOM_2_2">
    <p:bg>
      <p:bgPr>
        <a:solidFill>
          <a:srgbClr val="FFFFFF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575" y="319550"/>
            <a:ext cx="26566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Ad Manager Cover Slide">
  <p:cSld name="CUSTOM_2_2_1">
    <p:bg>
      <p:bgPr>
        <a:solidFill>
          <a:srgbClr val="FFFFFF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0361" y="245475"/>
            <a:ext cx="2041351" cy="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IF" type="obj">
  <p:cSld name="OBJECT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46" name="Google Shape;44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1pPr>
            <a:lvl2pPr indent="-285750" lvl="1" marL="9144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2pPr>
            <a:lvl3pPr indent="-285750" lvl="2" marL="13716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3pPr>
            <a:lvl4pPr indent="-285750" lvl="3" marL="18288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447" name="Google Shape;44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lue">
  <p:cSld name="TITLE_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45" name="Google Shape;45;p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6" name="Google Shape;46;p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Blue">
  <p:cSld name="TITLE_2_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57" name="Google Shape;57;p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58" name="Google Shape;58;p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7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Blue">
  <p:cSld name="TITLE_2_3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71" name="Google Shape;71;p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72" name="Google Shape;72;p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80" name="Google Shape;80;p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Yellow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9" name="Google Shape;89;p1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91" name="Google Shape;9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CamDavidsonPilon/lifetimes" TargetMode="External"/><Relationship Id="rId4" Type="http://schemas.openxmlformats.org/officeDocument/2006/relationships/hyperlink" Target="https://github.com/CamDavidsonPilon/lifelines" TargetMode="External"/><Relationship Id="rId5" Type="http://schemas.openxmlformats.org/officeDocument/2006/relationships/hyperlink" Target="https://github.com/scikit-learn/scikit-lear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679630"/>
            <a:ext cx="8310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Sarah N </a:t>
            </a: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/ November 5</a:t>
            </a:r>
            <a:endParaRPr sz="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85175" y="2017750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Demystifying value</a:t>
            </a:r>
            <a:endParaRPr sz="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47"/>
          <p:cNvSpPr/>
          <p:nvPr/>
        </p:nvSpPr>
        <p:spPr>
          <a:xfrm>
            <a:off x="485175" y="2888769"/>
            <a:ext cx="8310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 importance of lifetime value</a:t>
            </a:r>
            <a:endParaRPr sz="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6"/>
          <p:cNvSpPr txBox="1"/>
          <p:nvPr>
            <p:ph idx="4294967295" type="title"/>
          </p:nvPr>
        </p:nvSpPr>
        <p:spPr>
          <a:xfrm>
            <a:off x="454225" y="445025"/>
            <a:ext cx="8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2"/>
                </a:solidFill>
              </a:rPr>
              <a:t>Understanding</a:t>
            </a:r>
            <a:r>
              <a:rPr lang="en" sz="2600">
                <a:solidFill>
                  <a:schemeClr val="dk2"/>
                </a:solidFill>
              </a:rPr>
              <a:t> LTV allows you to segment your customer base, and tailor your approach.</a:t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3534675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56"/>
          <p:cNvSpPr/>
          <p:nvPr/>
        </p:nvSpPr>
        <p:spPr>
          <a:xfrm>
            <a:off x="3749655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56"/>
          <p:cNvSpPr/>
          <p:nvPr/>
        </p:nvSpPr>
        <p:spPr>
          <a:xfrm>
            <a:off x="3964636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56"/>
          <p:cNvSpPr/>
          <p:nvPr/>
        </p:nvSpPr>
        <p:spPr>
          <a:xfrm>
            <a:off x="4179616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56"/>
          <p:cNvSpPr/>
          <p:nvPr/>
        </p:nvSpPr>
        <p:spPr>
          <a:xfrm>
            <a:off x="4394597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56"/>
          <p:cNvSpPr/>
          <p:nvPr/>
        </p:nvSpPr>
        <p:spPr>
          <a:xfrm>
            <a:off x="4609578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56"/>
          <p:cNvSpPr/>
          <p:nvPr/>
        </p:nvSpPr>
        <p:spPr>
          <a:xfrm>
            <a:off x="4824558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56"/>
          <p:cNvSpPr/>
          <p:nvPr/>
        </p:nvSpPr>
        <p:spPr>
          <a:xfrm>
            <a:off x="5039539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56"/>
          <p:cNvSpPr/>
          <p:nvPr/>
        </p:nvSpPr>
        <p:spPr>
          <a:xfrm>
            <a:off x="5254519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56"/>
          <p:cNvSpPr/>
          <p:nvPr/>
        </p:nvSpPr>
        <p:spPr>
          <a:xfrm>
            <a:off x="5469500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56"/>
          <p:cNvSpPr/>
          <p:nvPr/>
        </p:nvSpPr>
        <p:spPr>
          <a:xfrm>
            <a:off x="3534675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56"/>
          <p:cNvSpPr/>
          <p:nvPr/>
        </p:nvSpPr>
        <p:spPr>
          <a:xfrm>
            <a:off x="3749655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56"/>
          <p:cNvSpPr/>
          <p:nvPr/>
        </p:nvSpPr>
        <p:spPr>
          <a:xfrm>
            <a:off x="3964636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56"/>
          <p:cNvSpPr/>
          <p:nvPr/>
        </p:nvSpPr>
        <p:spPr>
          <a:xfrm>
            <a:off x="4179616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56"/>
          <p:cNvSpPr/>
          <p:nvPr/>
        </p:nvSpPr>
        <p:spPr>
          <a:xfrm>
            <a:off x="4394597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56"/>
          <p:cNvSpPr/>
          <p:nvPr/>
        </p:nvSpPr>
        <p:spPr>
          <a:xfrm>
            <a:off x="4609578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56"/>
          <p:cNvSpPr/>
          <p:nvPr/>
        </p:nvSpPr>
        <p:spPr>
          <a:xfrm>
            <a:off x="4824558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56"/>
          <p:cNvSpPr/>
          <p:nvPr/>
        </p:nvSpPr>
        <p:spPr>
          <a:xfrm>
            <a:off x="5039539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56"/>
          <p:cNvSpPr/>
          <p:nvPr/>
        </p:nvSpPr>
        <p:spPr>
          <a:xfrm>
            <a:off x="5254519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56"/>
          <p:cNvSpPr/>
          <p:nvPr/>
        </p:nvSpPr>
        <p:spPr>
          <a:xfrm>
            <a:off x="5469500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56"/>
          <p:cNvSpPr/>
          <p:nvPr/>
        </p:nvSpPr>
        <p:spPr>
          <a:xfrm>
            <a:off x="3534675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56"/>
          <p:cNvSpPr/>
          <p:nvPr/>
        </p:nvSpPr>
        <p:spPr>
          <a:xfrm>
            <a:off x="3749655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56"/>
          <p:cNvSpPr/>
          <p:nvPr/>
        </p:nvSpPr>
        <p:spPr>
          <a:xfrm>
            <a:off x="3964636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56"/>
          <p:cNvSpPr/>
          <p:nvPr/>
        </p:nvSpPr>
        <p:spPr>
          <a:xfrm>
            <a:off x="4179616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56"/>
          <p:cNvSpPr/>
          <p:nvPr/>
        </p:nvSpPr>
        <p:spPr>
          <a:xfrm>
            <a:off x="4394597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56"/>
          <p:cNvSpPr/>
          <p:nvPr/>
        </p:nvSpPr>
        <p:spPr>
          <a:xfrm>
            <a:off x="4609578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56"/>
          <p:cNvSpPr/>
          <p:nvPr/>
        </p:nvSpPr>
        <p:spPr>
          <a:xfrm>
            <a:off x="4824558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56"/>
          <p:cNvSpPr/>
          <p:nvPr/>
        </p:nvSpPr>
        <p:spPr>
          <a:xfrm>
            <a:off x="5039539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56"/>
          <p:cNvSpPr/>
          <p:nvPr/>
        </p:nvSpPr>
        <p:spPr>
          <a:xfrm>
            <a:off x="5254519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56"/>
          <p:cNvSpPr/>
          <p:nvPr/>
        </p:nvSpPr>
        <p:spPr>
          <a:xfrm>
            <a:off x="5469500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56"/>
          <p:cNvSpPr/>
          <p:nvPr/>
        </p:nvSpPr>
        <p:spPr>
          <a:xfrm>
            <a:off x="3534675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56"/>
          <p:cNvSpPr/>
          <p:nvPr/>
        </p:nvSpPr>
        <p:spPr>
          <a:xfrm>
            <a:off x="3749655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56"/>
          <p:cNvSpPr/>
          <p:nvPr/>
        </p:nvSpPr>
        <p:spPr>
          <a:xfrm>
            <a:off x="3964636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56"/>
          <p:cNvSpPr/>
          <p:nvPr/>
        </p:nvSpPr>
        <p:spPr>
          <a:xfrm>
            <a:off x="4179616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56"/>
          <p:cNvSpPr/>
          <p:nvPr/>
        </p:nvSpPr>
        <p:spPr>
          <a:xfrm>
            <a:off x="4394597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56"/>
          <p:cNvSpPr/>
          <p:nvPr/>
        </p:nvSpPr>
        <p:spPr>
          <a:xfrm>
            <a:off x="4609578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56"/>
          <p:cNvSpPr/>
          <p:nvPr/>
        </p:nvSpPr>
        <p:spPr>
          <a:xfrm>
            <a:off x="4824558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56"/>
          <p:cNvSpPr/>
          <p:nvPr/>
        </p:nvSpPr>
        <p:spPr>
          <a:xfrm>
            <a:off x="5039539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56"/>
          <p:cNvSpPr/>
          <p:nvPr/>
        </p:nvSpPr>
        <p:spPr>
          <a:xfrm>
            <a:off x="5254519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56"/>
          <p:cNvSpPr/>
          <p:nvPr/>
        </p:nvSpPr>
        <p:spPr>
          <a:xfrm>
            <a:off x="5469500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56"/>
          <p:cNvSpPr/>
          <p:nvPr/>
        </p:nvSpPr>
        <p:spPr>
          <a:xfrm>
            <a:off x="3534675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56"/>
          <p:cNvSpPr/>
          <p:nvPr/>
        </p:nvSpPr>
        <p:spPr>
          <a:xfrm>
            <a:off x="3749655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56"/>
          <p:cNvSpPr/>
          <p:nvPr/>
        </p:nvSpPr>
        <p:spPr>
          <a:xfrm>
            <a:off x="3964636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56"/>
          <p:cNvSpPr/>
          <p:nvPr/>
        </p:nvSpPr>
        <p:spPr>
          <a:xfrm>
            <a:off x="4179616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6"/>
          <p:cNvSpPr/>
          <p:nvPr/>
        </p:nvSpPr>
        <p:spPr>
          <a:xfrm>
            <a:off x="4394597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56"/>
          <p:cNvSpPr/>
          <p:nvPr/>
        </p:nvSpPr>
        <p:spPr>
          <a:xfrm>
            <a:off x="4609578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56"/>
          <p:cNvSpPr/>
          <p:nvPr/>
        </p:nvSpPr>
        <p:spPr>
          <a:xfrm>
            <a:off x="4824558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56"/>
          <p:cNvSpPr/>
          <p:nvPr/>
        </p:nvSpPr>
        <p:spPr>
          <a:xfrm>
            <a:off x="5039539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56"/>
          <p:cNvSpPr/>
          <p:nvPr/>
        </p:nvSpPr>
        <p:spPr>
          <a:xfrm>
            <a:off x="5254519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56"/>
          <p:cNvSpPr/>
          <p:nvPr/>
        </p:nvSpPr>
        <p:spPr>
          <a:xfrm>
            <a:off x="5469500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56"/>
          <p:cNvSpPr/>
          <p:nvPr/>
        </p:nvSpPr>
        <p:spPr>
          <a:xfrm>
            <a:off x="3534675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56"/>
          <p:cNvSpPr/>
          <p:nvPr/>
        </p:nvSpPr>
        <p:spPr>
          <a:xfrm>
            <a:off x="3749655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56"/>
          <p:cNvSpPr/>
          <p:nvPr/>
        </p:nvSpPr>
        <p:spPr>
          <a:xfrm>
            <a:off x="3964636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56"/>
          <p:cNvSpPr/>
          <p:nvPr/>
        </p:nvSpPr>
        <p:spPr>
          <a:xfrm>
            <a:off x="4179616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56"/>
          <p:cNvSpPr/>
          <p:nvPr/>
        </p:nvSpPr>
        <p:spPr>
          <a:xfrm>
            <a:off x="4394597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56"/>
          <p:cNvSpPr/>
          <p:nvPr/>
        </p:nvSpPr>
        <p:spPr>
          <a:xfrm>
            <a:off x="4609578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56"/>
          <p:cNvSpPr/>
          <p:nvPr/>
        </p:nvSpPr>
        <p:spPr>
          <a:xfrm>
            <a:off x="4824558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56"/>
          <p:cNvSpPr/>
          <p:nvPr/>
        </p:nvSpPr>
        <p:spPr>
          <a:xfrm>
            <a:off x="5039539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56"/>
          <p:cNvSpPr/>
          <p:nvPr/>
        </p:nvSpPr>
        <p:spPr>
          <a:xfrm>
            <a:off x="5254519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56"/>
          <p:cNvSpPr/>
          <p:nvPr/>
        </p:nvSpPr>
        <p:spPr>
          <a:xfrm>
            <a:off x="5469500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56"/>
          <p:cNvSpPr/>
          <p:nvPr/>
        </p:nvSpPr>
        <p:spPr>
          <a:xfrm>
            <a:off x="3534675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56"/>
          <p:cNvSpPr/>
          <p:nvPr/>
        </p:nvSpPr>
        <p:spPr>
          <a:xfrm>
            <a:off x="3749655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56"/>
          <p:cNvSpPr/>
          <p:nvPr/>
        </p:nvSpPr>
        <p:spPr>
          <a:xfrm>
            <a:off x="3964636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56"/>
          <p:cNvSpPr/>
          <p:nvPr/>
        </p:nvSpPr>
        <p:spPr>
          <a:xfrm>
            <a:off x="4179616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56"/>
          <p:cNvSpPr/>
          <p:nvPr/>
        </p:nvSpPr>
        <p:spPr>
          <a:xfrm>
            <a:off x="4394597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56"/>
          <p:cNvSpPr/>
          <p:nvPr/>
        </p:nvSpPr>
        <p:spPr>
          <a:xfrm>
            <a:off x="4609578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56"/>
          <p:cNvSpPr/>
          <p:nvPr/>
        </p:nvSpPr>
        <p:spPr>
          <a:xfrm>
            <a:off x="4824558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56"/>
          <p:cNvSpPr/>
          <p:nvPr/>
        </p:nvSpPr>
        <p:spPr>
          <a:xfrm>
            <a:off x="5039539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6"/>
          <p:cNvSpPr/>
          <p:nvPr/>
        </p:nvSpPr>
        <p:spPr>
          <a:xfrm>
            <a:off x="5254519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6"/>
          <p:cNvSpPr/>
          <p:nvPr/>
        </p:nvSpPr>
        <p:spPr>
          <a:xfrm>
            <a:off x="5469500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56"/>
          <p:cNvSpPr/>
          <p:nvPr/>
        </p:nvSpPr>
        <p:spPr>
          <a:xfrm>
            <a:off x="3534675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56"/>
          <p:cNvSpPr/>
          <p:nvPr/>
        </p:nvSpPr>
        <p:spPr>
          <a:xfrm>
            <a:off x="3749655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56"/>
          <p:cNvSpPr/>
          <p:nvPr/>
        </p:nvSpPr>
        <p:spPr>
          <a:xfrm>
            <a:off x="3964636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56"/>
          <p:cNvSpPr/>
          <p:nvPr/>
        </p:nvSpPr>
        <p:spPr>
          <a:xfrm>
            <a:off x="4179616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56"/>
          <p:cNvSpPr/>
          <p:nvPr/>
        </p:nvSpPr>
        <p:spPr>
          <a:xfrm>
            <a:off x="4394597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56"/>
          <p:cNvSpPr/>
          <p:nvPr/>
        </p:nvSpPr>
        <p:spPr>
          <a:xfrm>
            <a:off x="4609578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6"/>
          <p:cNvSpPr/>
          <p:nvPr/>
        </p:nvSpPr>
        <p:spPr>
          <a:xfrm>
            <a:off x="4824558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6"/>
          <p:cNvSpPr/>
          <p:nvPr/>
        </p:nvSpPr>
        <p:spPr>
          <a:xfrm>
            <a:off x="5039539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56"/>
          <p:cNvSpPr/>
          <p:nvPr/>
        </p:nvSpPr>
        <p:spPr>
          <a:xfrm>
            <a:off x="5254519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56"/>
          <p:cNvSpPr/>
          <p:nvPr/>
        </p:nvSpPr>
        <p:spPr>
          <a:xfrm>
            <a:off x="5469500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48A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56"/>
          <p:cNvSpPr/>
          <p:nvPr/>
        </p:nvSpPr>
        <p:spPr>
          <a:xfrm>
            <a:off x="3534675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56"/>
          <p:cNvSpPr/>
          <p:nvPr/>
        </p:nvSpPr>
        <p:spPr>
          <a:xfrm>
            <a:off x="3749655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56"/>
          <p:cNvSpPr/>
          <p:nvPr/>
        </p:nvSpPr>
        <p:spPr>
          <a:xfrm>
            <a:off x="3964636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56"/>
          <p:cNvSpPr/>
          <p:nvPr/>
        </p:nvSpPr>
        <p:spPr>
          <a:xfrm>
            <a:off x="4179616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56"/>
          <p:cNvSpPr/>
          <p:nvPr/>
        </p:nvSpPr>
        <p:spPr>
          <a:xfrm>
            <a:off x="4394597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56"/>
          <p:cNvSpPr/>
          <p:nvPr/>
        </p:nvSpPr>
        <p:spPr>
          <a:xfrm>
            <a:off x="4609578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56"/>
          <p:cNvSpPr/>
          <p:nvPr/>
        </p:nvSpPr>
        <p:spPr>
          <a:xfrm>
            <a:off x="4824558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56"/>
          <p:cNvSpPr/>
          <p:nvPr/>
        </p:nvSpPr>
        <p:spPr>
          <a:xfrm>
            <a:off x="5039539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56"/>
          <p:cNvSpPr/>
          <p:nvPr/>
        </p:nvSpPr>
        <p:spPr>
          <a:xfrm>
            <a:off x="5254519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6"/>
          <p:cNvSpPr/>
          <p:nvPr/>
        </p:nvSpPr>
        <p:spPr>
          <a:xfrm>
            <a:off x="5469500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9" name="Google Shape;619;p56"/>
          <p:cNvGrpSpPr/>
          <p:nvPr/>
        </p:nvGrpSpPr>
        <p:grpSpPr>
          <a:xfrm>
            <a:off x="6457200" y="1939900"/>
            <a:ext cx="2493225" cy="1779350"/>
            <a:chOff x="6457200" y="1330300"/>
            <a:chExt cx="2493225" cy="1779350"/>
          </a:xfrm>
        </p:grpSpPr>
        <p:sp>
          <p:nvSpPr>
            <p:cNvPr id="620" name="Google Shape;620;p56"/>
            <p:cNvSpPr txBox="1"/>
            <p:nvPr/>
          </p:nvSpPr>
          <p:spPr>
            <a:xfrm>
              <a:off x="6900525" y="2373450"/>
              <a:ext cx="2049900" cy="7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66666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Likely to churn,</a:t>
              </a:r>
              <a:r>
                <a:rPr lang="en" sz="180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" sz="1800">
                  <a:solidFill>
                    <a:srgbClr val="EA433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incentivise</a:t>
              </a:r>
              <a:endParaRPr sz="1800">
                <a:solidFill>
                  <a:srgbClr val="EA433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1" name="Google Shape;621;p56"/>
            <p:cNvSpPr txBox="1"/>
            <p:nvPr/>
          </p:nvSpPr>
          <p:spPr>
            <a:xfrm>
              <a:off x="6457200" y="1330300"/>
              <a:ext cx="2340900" cy="9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66666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Good traction,</a:t>
              </a:r>
              <a:r>
                <a:rPr lang="en" sz="180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" sz="1800">
                  <a:solidFill>
                    <a:srgbClr val="34A853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engage</a:t>
              </a:r>
              <a:r>
                <a:rPr lang="en" sz="180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" sz="1800">
                  <a:solidFill>
                    <a:srgbClr val="666666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&amp; </a:t>
              </a:r>
              <a:r>
                <a:rPr lang="en" sz="1800">
                  <a:solidFill>
                    <a:srgbClr val="34A853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upsell</a:t>
              </a:r>
              <a:endParaRPr sz="1800">
                <a:solidFill>
                  <a:srgbClr val="34A853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2" name="Google Shape;622;p56"/>
          <p:cNvSpPr txBox="1"/>
          <p:nvPr/>
        </p:nvSpPr>
        <p:spPr>
          <a:xfrm>
            <a:off x="785375" y="3695575"/>
            <a:ext cx="2404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800"/>
                </a:solidFill>
                <a:latin typeface="Roboto Light"/>
                <a:ea typeface="Roboto Light"/>
                <a:cs typeface="Roboto Light"/>
                <a:sym typeface="Roboto Light"/>
              </a:rPr>
              <a:t>Activate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inactive customers</a:t>
            </a:r>
            <a:endParaRPr sz="18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3" name="Google Shape;623;p56"/>
          <p:cNvSpPr txBox="1"/>
          <p:nvPr/>
        </p:nvSpPr>
        <p:spPr>
          <a:xfrm>
            <a:off x="579100" y="1965225"/>
            <a:ext cx="2165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latin typeface="Roboto Light"/>
                <a:ea typeface="Roboto Light"/>
                <a:cs typeface="Roboto Light"/>
                <a:sym typeface="Roboto Light"/>
              </a:rPr>
              <a:t>Acquire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more </a:t>
            </a:r>
            <a:endParaRPr sz="18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who </a:t>
            </a:r>
            <a:r>
              <a:rPr i="1"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act</a:t>
            </a: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like them</a:t>
            </a:r>
            <a:endParaRPr sz="18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24" name="Google Shape;62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3501541">
            <a:off x="5994909" y="3653475"/>
            <a:ext cx="739999" cy="63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8373366">
            <a:off x="2511089" y="1755309"/>
            <a:ext cx="734388" cy="65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7002501">
            <a:off x="2418272" y="3331223"/>
            <a:ext cx="590055" cy="654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3682038">
            <a:off x="5842481" y="2579795"/>
            <a:ext cx="739994" cy="635301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7"/>
          <p:cNvSpPr/>
          <p:nvPr/>
        </p:nvSpPr>
        <p:spPr>
          <a:xfrm>
            <a:off x="431114" y="494972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Tools for </a:t>
            </a: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LTV</a:t>
            </a: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Modeling</a:t>
            </a:r>
            <a:endParaRPr sz="2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634" name="Google Shape;634;p57"/>
          <p:cNvGraphicFramePr/>
          <p:nvPr/>
        </p:nvGraphicFramePr>
        <p:xfrm>
          <a:off x="371250" y="178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{2CA08424-8B17-4F4B-937B-C4E067C00D4B}</a:tableStyleId>
              </a:tblPr>
              <a:tblGrid>
                <a:gridCol w="2800500"/>
                <a:gridCol w="2800500"/>
                <a:gridCol w="2800500"/>
              </a:tblGrid>
              <a:tr h="51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285F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BTYD</a:t>
                      </a:r>
                      <a:endParaRPr b="1">
                        <a:solidFill>
                          <a:srgbClr val="4285F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285F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Survival Analysis</a:t>
                      </a:r>
                      <a:endParaRPr b="1">
                        <a:solidFill>
                          <a:srgbClr val="4285F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285F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Feature Selection</a:t>
                      </a:r>
                      <a:endParaRPr b="1">
                        <a:solidFill>
                          <a:srgbClr val="4285F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recency/frequency/value models to extrapolate lifetime value in non-contractual setting. 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lifetimes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predictors to determine probability at time </a:t>
                      </a:r>
                      <a:r>
                        <a:rPr i="1"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 </a:t>
                      </a:r>
                      <a:r>
                        <a:rPr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of user’s subscription being “alive”. 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lifelines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Determine the most important in-app actions that correlate with lifetime value. 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scikit-learn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5" name="Google Shape;635;p57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8"/>
          <p:cNvSpPr txBox="1"/>
          <p:nvPr/>
        </p:nvSpPr>
        <p:spPr>
          <a:xfrm>
            <a:off x="5045275" y="1017975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8"/>
          <p:cNvSpPr txBox="1"/>
          <p:nvPr/>
        </p:nvSpPr>
        <p:spPr>
          <a:xfrm>
            <a:off x="514501" y="199325"/>
            <a:ext cx="86295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AB63"/>
                </a:solidFill>
                <a:latin typeface="Roboto"/>
                <a:ea typeface="Roboto"/>
                <a:cs typeface="Roboto"/>
                <a:sym typeface="Roboto"/>
              </a:rPr>
              <a:t>What data is needed for pLTV</a:t>
            </a:r>
            <a:endParaRPr sz="2800">
              <a:solidFill>
                <a:srgbClr val="00AB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AB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74" y="1430275"/>
            <a:ext cx="1535225" cy="16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400" y="1385301"/>
            <a:ext cx="1535226" cy="153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7950" y="1298388"/>
            <a:ext cx="1752100" cy="17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58"/>
          <p:cNvSpPr txBox="1"/>
          <p:nvPr/>
        </p:nvSpPr>
        <p:spPr>
          <a:xfrm>
            <a:off x="304038" y="3346350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Unique identifier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58"/>
          <p:cNvSpPr txBox="1"/>
          <p:nvPr/>
        </p:nvSpPr>
        <p:spPr>
          <a:xfrm>
            <a:off x="7079395" y="3291538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Transaction value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58"/>
          <p:cNvSpPr txBox="1"/>
          <p:nvPr/>
        </p:nvSpPr>
        <p:spPr>
          <a:xfrm>
            <a:off x="4659710" y="3334312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Date of transaction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8" name="Google Shape;648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4350" y="1430275"/>
            <a:ext cx="1566425" cy="15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58"/>
          <p:cNvSpPr txBox="1"/>
          <p:nvPr/>
        </p:nvSpPr>
        <p:spPr>
          <a:xfrm>
            <a:off x="2461950" y="3334312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Install Date 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58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9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 work worth it? </a:t>
            </a:r>
            <a:endParaRPr/>
          </a:p>
        </p:txBody>
      </p:sp>
      <p:sp>
        <p:nvSpPr>
          <p:cNvPr id="656" name="Google Shape;656;p59"/>
          <p:cNvSpPr/>
          <p:nvPr/>
        </p:nvSpPr>
        <p:spPr>
          <a:xfrm>
            <a:off x="4448250" y="2111400"/>
            <a:ext cx="8571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 sz="6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59"/>
          <p:cNvSpPr/>
          <p:nvPr/>
        </p:nvSpPr>
        <p:spPr>
          <a:xfrm>
            <a:off x="5602800" y="1402950"/>
            <a:ext cx="2810700" cy="23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latin typeface="Roboto"/>
                <a:ea typeface="Roboto"/>
                <a:cs typeface="Roboto"/>
                <a:sym typeface="Roboto"/>
              </a:rPr>
              <a:t>it’s not as hard as it used to be</a:t>
            </a:r>
            <a:endParaRPr i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59"/>
          <p:cNvSpPr/>
          <p:nvPr/>
        </p:nvSpPr>
        <p:spPr>
          <a:xfrm>
            <a:off x="314525" y="1378625"/>
            <a:ext cx="36603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Better decide who to target and who to exclude from targeting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Refine product/service offering to highest value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Determine most 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efficient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 way to drive customer loyalty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Waste fewer marketing dollars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59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0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inputs to a good CLV model</a:t>
            </a:r>
            <a:endParaRPr/>
          </a:p>
        </p:txBody>
      </p:sp>
      <p:sp>
        <p:nvSpPr>
          <p:cNvPr id="665" name="Google Shape;665;p60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60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Repeat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Paid Action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Upgrade Subscription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Closed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Approval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60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Long term spend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8" name="Google Shape;668;p60"/>
          <p:cNvCxnSpPr/>
          <p:nvPr/>
        </p:nvCxnSpPr>
        <p:spPr>
          <a:xfrm flipH="1" rot="10800000">
            <a:off x="1630399" y="1516377"/>
            <a:ext cx="64974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9" name="Google Shape;669;p60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High Value Customer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0" name="Google Shape;670;p60"/>
          <p:cNvSpPr/>
          <p:nvPr/>
        </p:nvSpPr>
        <p:spPr>
          <a:xfrm>
            <a:off x="2253185" y="119007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60"/>
          <p:cNvSpPr/>
          <p:nvPr/>
        </p:nvSpPr>
        <p:spPr>
          <a:xfrm>
            <a:off x="2371904" y="119007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60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60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0"/>
          <p:cNvSpPr/>
          <p:nvPr/>
        </p:nvSpPr>
        <p:spPr>
          <a:xfrm>
            <a:off x="2164902" y="131160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0"/>
          <p:cNvSpPr/>
          <p:nvPr/>
        </p:nvSpPr>
        <p:spPr>
          <a:xfrm>
            <a:off x="2581065" y="176124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60"/>
          <p:cNvSpPr/>
          <p:nvPr/>
        </p:nvSpPr>
        <p:spPr>
          <a:xfrm>
            <a:off x="2381186" y="137025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60"/>
          <p:cNvSpPr/>
          <p:nvPr/>
        </p:nvSpPr>
        <p:spPr>
          <a:xfrm>
            <a:off x="2164902" y="131160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60"/>
          <p:cNvSpPr/>
          <p:nvPr/>
        </p:nvSpPr>
        <p:spPr>
          <a:xfrm>
            <a:off x="2164902" y="175459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60"/>
          <p:cNvSpPr/>
          <p:nvPr/>
        </p:nvSpPr>
        <p:spPr>
          <a:xfrm>
            <a:off x="4603748" y="1199850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60"/>
          <p:cNvSpPr/>
          <p:nvPr/>
        </p:nvSpPr>
        <p:spPr>
          <a:xfrm>
            <a:off x="4722467" y="1199850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60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60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60"/>
          <p:cNvSpPr/>
          <p:nvPr/>
        </p:nvSpPr>
        <p:spPr>
          <a:xfrm>
            <a:off x="4515464" y="1321380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60"/>
          <p:cNvSpPr/>
          <p:nvPr/>
        </p:nvSpPr>
        <p:spPr>
          <a:xfrm>
            <a:off x="4931627" y="1771019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60"/>
          <p:cNvSpPr/>
          <p:nvPr/>
        </p:nvSpPr>
        <p:spPr>
          <a:xfrm>
            <a:off x="4731748" y="1380028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60"/>
          <p:cNvSpPr/>
          <p:nvPr/>
        </p:nvSpPr>
        <p:spPr>
          <a:xfrm>
            <a:off x="4515464" y="1321380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60"/>
          <p:cNvSpPr/>
          <p:nvPr/>
        </p:nvSpPr>
        <p:spPr>
          <a:xfrm>
            <a:off x="4515464" y="1764368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60"/>
          <p:cNvSpPr/>
          <p:nvPr/>
        </p:nvSpPr>
        <p:spPr>
          <a:xfrm>
            <a:off x="6267285" y="119662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60"/>
          <p:cNvSpPr/>
          <p:nvPr/>
        </p:nvSpPr>
        <p:spPr>
          <a:xfrm>
            <a:off x="6386004" y="119662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60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60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0"/>
          <p:cNvSpPr/>
          <p:nvPr/>
        </p:nvSpPr>
        <p:spPr>
          <a:xfrm>
            <a:off x="6179002" y="131815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60"/>
          <p:cNvSpPr/>
          <p:nvPr/>
        </p:nvSpPr>
        <p:spPr>
          <a:xfrm>
            <a:off x="6595165" y="176779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60"/>
          <p:cNvSpPr/>
          <p:nvPr/>
        </p:nvSpPr>
        <p:spPr>
          <a:xfrm>
            <a:off x="6395286" y="137680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60"/>
          <p:cNvSpPr/>
          <p:nvPr/>
        </p:nvSpPr>
        <p:spPr>
          <a:xfrm>
            <a:off x="6179002" y="131815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60"/>
          <p:cNvSpPr/>
          <p:nvPr/>
        </p:nvSpPr>
        <p:spPr>
          <a:xfrm>
            <a:off x="6179002" y="176114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7" name="Google Shape;69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0"/>
          <p:cNvSpPr/>
          <p:nvPr/>
        </p:nvSpPr>
        <p:spPr>
          <a:xfrm>
            <a:off x="8070252" y="1307544"/>
            <a:ext cx="264664" cy="423677"/>
          </a:xfrm>
          <a:custGeom>
            <a:rect b="b" l="l" r="r" t="t"/>
            <a:pathLst>
              <a:path extrusionOk="0" h="863" w="539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60"/>
          <p:cNvSpPr/>
          <p:nvPr/>
        </p:nvSpPr>
        <p:spPr>
          <a:xfrm>
            <a:off x="8144945" y="1388900"/>
            <a:ext cx="132577" cy="127643"/>
          </a:xfrm>
          <a:custGeom>
            <a:rect b="b" l="l" r="r" t="t"/>
            <a:pathLst>
              <a:path extrusionOk="0" h="260" w="27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0" name="Google Shape;700;p60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60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60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Acquisition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3" name="Google Shape;703;p60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Development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4" name="Google Shape;704;p60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5" name="Google Shape;705;p60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1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inputs to a good CLV model</a:t>
            </a:r>
            <a:endParaRPr/>
          </a:p>
        </p:txBody>
      </p:sp>
      <p:sp>
        <p:nvSpPr>
          <p:cNvPr id="711" name="Google Shape;711;p61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61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Repeat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Paid Action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Upgrade Subscription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Closed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Approval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61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Long term spend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4" name="Google Shape;714;p61"/>
          <p:cNvCxnSpPr/>
          <p:nvPr/>
        </p:nvCxnSpPr>
        <p:spPr>
          <a:xfrm flipH="1" rot="10800000">
            <a:off x="1630399" y="1516377"/>
            <a:ext cx="64974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15" name="Google Shape;715;p61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High Value Customer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6" name="Google Shape;716;p61"/>
          <p:cNvSpPr/>
          <p:nvPr/>
        </p:nvSpPr>
        <p:spPr>
          <a:xfrm>
            <a:off x="2253185" y="119007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61"/>
          <p:cNvSpPr/>
          <p:nvPr/>
        </p:nvSpPr>
        <p:spPr>
          <a:xfrm>
            <a:off x="2371904" y="119007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61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61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61"/>
          <p:cNvSpPr/>
          <p:nvPr/>
        </p:nvSpPr>
        <p:spPr>
          <a:xfrm>
            <a:off x="2164902" y="131160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61"/>
          <p:cNvSpPr/>
          <p:nvPr/>
        </p:nvSpPr>
        <p:spPr>
          <a:xfrm>
            <a:off x="2581065" y="176124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61"/>
          <p:cNvSpPr/>
          <p:nvPr/>
        </p:nvSpPr>
        <p:spPr>
          <a:xfrm>
            <a:off x="2381186" y="137025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61"/>
          <p:cNvSpPr/>
          <p:nvPr/>
        </p:nvSpPr>
        <p:spPr>
          <a:xfrm>
            <a:off x="2164902" y="131160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61"/>
          <p:cNvSpPr/>
          <p:nvPr/>
        </p:nvSpPr>
        <p:spPr>
          <a:xfrm>
            <a:off x="2164902" y="175459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61"/>
          <p:cNvSpPr/>
          <p:nvPr/>
        </p:nvSpPr>
        <p:spPr>
          <a:xfrm>
            <a:off x="4603748" y="1199850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61"/>
          <p:cNvSpPr/>
          <p:nvPr/>
        </p:nvSpPr>
        <p:spPr>
          <a:xfrm>
            <a:off x="4722467" y="1199850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1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61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61"/>
          <p:cNvSpPr/>
          <p:nvPr/>
        </p:nvSpPr>
        <p:spPr>
          <a:xfrm>
            <a:off x="4515464" y="1321380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1"/>
          <p:cNvSpPr/>
          <p:nvPr/>
        </p:nvSpPr>
        <p:spPr>
          <a:xfrm>
            <a:off x="4931627" y="1771019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1"/>
          <p:cNvSpPr/>
          <p:nvPr/>
        </p:nvSpPr>
        <p:spPr>
          <a:xfrm>
            <a:off x="4731748" y="1380028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1"/>
          <p:cNvSpPr/>
          <p:nvPr/>
        </p:nvSpPr>
        <p:spPr>
          <a:xfrm>
            <a:off x="4515464" y="1321380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61"/>
          <p:cNvSpPr/>
          <p:nvPr/>
        </p:nvSpPr>
        <p:spPr>
          <a:xfrm>
            <a:off x="4515464" y="1764368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61"/>
          <p:cNvSpPr/>
          <p:nvPr/>
        </p:nvSpPr>
        <p:spPr>
          <a:xfrm>
            <a:off x="6267285" y="119662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61"/>
          <p:cNvSpPr/>
          <p:nvPr/>
        </p:nvSpPr>
        <p:spPr>
          <a:xfrm>
            <a:off x="6386004" y="119662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61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61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61"/>
          <p:cNvSpPr/>
          <p:nvPr/>
        </p:nvSpPr>
        <p:spPr>
          <a:xfrm>
            <a:off x="6179002" y="131815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61"/>
          <p:cNvSpPr/>
          <p:nvPr/>
        </p:nvSpPr>
        <p:spPr>
          <a:xfrm>
            <a:off x="6595165" y="176779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61"/>
          <p:cNvSpPr/>
          <p:nvPr/>
        </p:nvSpPr>
        <p:spPr>
          <a:xfrm>
            <a:off x="6395286" y="137680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61"/>
          <p:cNvSpPr/>
          <p:nvPr/>
        </p:nvSpPr>
        <p:spPr>
          <a:xfrm>
            <a:off x="6179002" y="131815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61"/>
          <p:cNvSpPr/>
          <p:nvPr/>
        </p:nvSpPr>
        <p:spPr>
          <a:xfrm>
            <a:off x="6179002" y="176114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3" name="Google Shape;74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1"/>
          <p:cNvSpPr/>
          <p:nvPr/>
        </p:nvSpPr>
        <p:spPr>
          <a:xfrm>
            <a:off x="8070252" y="1307544"/>
            <a:ext cx="264664" cy="423677"/>
          </a:xfrm>
          <a:custGeom>
            <a:rect b="b" l="l" r="r" t="t"/>
            <a:pathLst>
              <a:path extrusionOk="0" h="863" w="539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61"/>
          <p:cNvSpPr/>
          <p:nvPr/>
        </p:nvSpPr>
        <p:spPr>
          <a:xfrm>
            <a:off x="8144945" y="1388900"/>
            <a:ext cx="132577" cy="127643"/>
          </a:xfrm>
          <a:custGeom>
            <a:rect b="b" l="l" r="r" t="t"/>
            <a:pathLst>
              <a:path extrusionOk="0" h="260" w="27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6" name="Google Shape;746;p61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61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8" name="Google Shape;748;p61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Acquisition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9" name="Google Shape;749;p61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Development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0" name="Google Shape;750;p61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1" name="Google Shape;751;p61"/>
          <p:cNvSpPr/>
          <p:nvPr/>
        </p:nvSpPr>
        <p:spPr>
          <a:xfrm>
            <a:off x="1188150" y="2859200"/>
            <a:ext cx="2009700" cy="18816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 solutions predict these inputs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61"/>
          <p:cNvSpPr/>
          <p:nvPr/>
        </p:nvSpPr>
        <p:spPr>
          <a:xfrm>
            <a:off x="3762175" y="28125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61"/>
          <p:cNvSpPr/>
          <p:nvPr/>
        </p:nvSpPr>
        <p:spPr>
          <a:xfrm>
            <a:off x="6469925" y="2723325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1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2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inputs to a good CLV model</a:t>
            </a:r>
            <a:endParaRPr/>
          </a:p>
        </p:txBody>
      </p:sp>
      <p:sp>
        <p:nvSpPr>
          <p:cNvPr id="760" name="Google Shape;760;p62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62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Repeat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Paid Action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Upgrade Subscription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Closed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Approval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62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Long term spend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3" name="Google Shape;763;p62"/>
          <p:cNvCxnSpPr/>
          <p:nvPr/>
        </p:nvCxnSpPr>
        <p:spPr>
          <a:xfrm flipH="1" rot="10800000">
            <a:off x="1630399" y="1516377"/>
            <a:ext cx="64974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4" name="Google Shape;764;p62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High Value Customer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5" name="Google Shape;765;p62"/>
          <p:cNvSpPr/>
          <p:nvPr/>
        </p:nvSpPr>
        <p:spPr>
          <a:xfrm>
            <a:off x="2253185" y="119007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62"/>
          <p:cNvSpPr/>
          <p:nvPr/>
        </p:nvSpPr>
        <p:spPr>
          <a:xfrm>
            <a:off x="2371904" y="119007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62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62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62"/>
          <p:cNvSpPr/>
          <p:nvPr/>
        </p:nvSpPr>
        <p:spPr>
          <a:xfrm>
            <a:off x="2164902" y="131160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62"/>
          <p:cNvSpPr/>
          <p:nvPr/>
        </p:nvSpPr>
        <p:spPr>
          <a:xfrm>
            <a:off x="2581065" y="176124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62"/>
          <p:cNvSpPr/>
          <p:nvPr/>
        </p:nvSpPr>
        <p:spPr>
          <a:xfrm>
            <a:off x="2381186" y="137025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62"/>
          <p:cNvSpPr/>
          <p:nvPr/>
        </p:nvSpPr>
        <p:spPr>
          <a:xfrm>
            <a:off x="2164902" y="131160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2"/>
          <p:cNvSpPr/>
          <p:nvPr/>
        </p:nvSpPr>
        <p:spPr>
          <a:xfrm>
            <a:off x="2164902" y="175459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2"/>
          <p:cNvSpPr/>
          <p:nvPr/>
        </p:nvSpPr>
        <p:spPr>
          <a:xfrm>
            <a:off x="4603748" y="1199850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62"/>
          <p:cNvSpPr/>
          <p:nvPr/>
        </p:nvSpPr>
        <p:spPr>
          <a:xfrm>
            <a:off x="4722467" y="1199850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62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62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62"/>
          <p:cNvSpPr/>
          <p:nvPr/>
        </p:nvSpPr>
        <p:spPr>
          <a:xfrm>
            <a:off x="4515464" y="1321380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62"/>
          <p:cNvSpPr/>
          <p:nvPr/>
        </p:nvSpPr>
        <p:spPr>
          <a:xfrm>
            <a:off x="4931627" y="1771019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62"/>
          <p:cNvSpPr/>
          <p:nvPr/>
        </p:nvSpPr>
        <p:spPr>
          <a:xfrm>
            <a:off x="4731748" y="1380028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62"/>
          <p:cNvSpPr/>
          <p:nvPr/>
        </p:nvSpPr>
        <p:spPr>
          <a:xfrm>
            <a:off x="4515464" y="1321380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62"/>
          <p:cNvSpPr/>
          <p:nvPr/>
        </p:nvSpPr>
        <p:spPr>
          <a:xfrm>
            <a:off x="4515464" y="1764368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62"/>
          <p:cNvSpPr/>
          <p:nvPr/>
        </p:nvSpPr>
        <p:spPr>
          <a:xfrm>
            <a:off x="6267285" y="119662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62"/>
          <p:cNvSpPr/>
          <p:nvPr/>
        </p:nvSpPr>
        <p:spPr>
          <a:xfrm>
            <a:off x="6386004" y="119662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62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62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62"/>
          <p:cNvSpPr/>
          <p:nvPr/>
        </p:nvSpPr>
        <p:spPr>
          <a:xfrm>
            <a:off x="6179002" y="131815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62"/>
          <p:cNvSpPr/>
          <p:nvPr/>
        </p:nvSpPr>
        <p:spPr>
          <a:xfrm>
            <a:off x="6595165" y="176779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62"/>
          <p:cNvSpPr/>
          <p:nvPr/>
        </p:nvSpPr>
        <p:spPr>
          <a:xfrm>
            <a:off x="6395286" y="137680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62"/>
          <p:cNvSpPr/>
          <p:nvPr/>
        </p:nvSpPr>
        <p:spPr>
          <a:xfrm>
            <a:off x="6179002" y="131815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62"/>
          <p:cNvSpPr/>
          <p:nvPr/>
        </p:nvSpPr>
        <p:spPr>
          <a:xfrm>
            <a:off x="6179002" y="176114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2" name="Google Shape;79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62"/>
          <p:cNvSpPr/>
          <p:nvPr/>
        </p:nvSpPr>
        <p:spPr>
          <a:xfrm>
            <a:off x="8070252" y="1307544"/>
            <a:ext cx="264664" cy="423677"/>
          </a:xfrm>
          <a:custGeom>
            <a:rect b="b" l="l" r="r" t="t"/>
            <a:pathLst>
              <a:path extrusionOk="0" h="863" w="539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62"/>
          <p:cNvSpPr/>
          <p:nvPr/>
        </p:nvSpPr>
        <p:spPr>
          <a:xfrm>
            <a:off x="8144945" y="1388900"/>
            <a:ext cx="132577" cy="127643"/>
          </a:xfrm>
          <a:custGeom>
            <a:rect b="b" l="l" r="r" t="t"/>
            <a:pathLst>
              <a:path extrusionOk="0" h="260" w="27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5" name="Google Shape;795;p62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62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7" name="Google Shape;797;p62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Acquisition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8" name="Google Shape;798;p62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Development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9" name="Google Shape;799;p62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0" name="Google Shape;800;p62"/>
          <p:cNvSpPr/>
          <p:nvPr/>
        </p:nvSpPr>
        <p:spPr>
          <a:xfrm>
            <a:off x="3914675" y="2866550"/>
            <a:ext cx="2009700" cy="18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 behavior &amp; pre-fab ML analysis helps predict this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62"/>
          <p:cNvSpPr/>
          <p:nvPr/>
        </p:nvSpPr>
        <p:spPr>
          <a:xfrm>
            <a:off x="6610175" y="2866550"/>
            <a:ext cx="2009700" cy="18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ransactional behavior helps predict this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62"/>
          <p:cNvSpPr/>
          <p:nvPr/>
        </p:nvSpPr>
        <p:spPr>
          <a:xfrm>
            <a:off x="999525" y="27917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inputs to a good CLV model</a:t>
            </a:r>
            <a:endParaRPr/>
          </a:p>
        </p:txBody>
      </p:sp>
      <p:sp>
        <p:nvSpPr>
          <p:cNvPr id="809" name="Google Shape;809;p63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0" name="Google Shape;810;p63"/>
          <p:cNvCxnSpPr/>
          <p:nvPr/>
        </p:nvCxnSpPr>
        <p:spPr>
          <a:xfrm flipH="1" rot="10800000">
            <a:off x="1630399" y="1516377"/>
            <a:ext cx="64974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11" name="Google Shape;811;p63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High Value Customer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2" name="Google Shape;812;p63"/>
          <p:cNvSpPr/>
          <p:nvPr/>
        </p:nvSpPr>
        <p:spPr>
          <a:xfrm>
            <a:off x="2253185" y="119007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63"/>
          <p:cNvSpPr/>
          <p:nvPr/>
        </p:nvSpPr>
        <p:spPr>
          <a:xfrm>
            <a:off x="2371904" y="119007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63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63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63"/>
          <p:cNvSpPr/>
          <p:nvPr/>
        </p:nvSpPr>
        <p:spPr>
          <a:xfrm>
            <a:off x="2164902" y="131160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63"/>
          <p:cNvSpPr/>
          <p:nvPr/>
        </p:nvSpPr>
        <p:spPr>
          <a:xfrm>
            <a:off x="2581065" y="176124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63"/>
          <p:cNvSpPr/>
          <p:nvPr/>
        </p:nvSpPr>
        <p:spPr>
          <a:xfrm>
            <a:off x="2381186" y="137025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3"/>
          <p:cNvSpPr/>
          <p:nvPr/>
        </p:nvSpPr>
        <p:spPr>
          <a:xfrm>
            <a:off x="2164902" y="131160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63"/>
          <p:cNvSpPr/>
          <p:nvPr/>
        </p:nvSpPr>
        <p:spPr>
          <a:xfrm>
            <a:off x="2164902" y="175459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63"/>
          <p:cNvSpPr/>
          <p:nvPr/>
        </p:nvSpPr>
        <p:spPr>
          <a:xfrm>
            <a:off x="4603748" y="1199850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63"/>
          <p:cNvSpPr/>
          <p:nvPr/>
        </p:nvSpPr>
        <p:spPr>
          <a:xfrm>
            <a:off x="4722467" y="1199850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3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63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63"/>
          <p:cNvSpPr/>
          <p:nvPr/>
        </p:nvSpPr>
        <p:spPr>
          <a:xfrm>
            <a:off x="4515464" y="1321380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63"/>
          <p:cNvSpPr/>
          <p:nvPr/>
        </p:nvSpPr>
        <p:spPr>
          <a:xfrm>
            <a:off x="4931627" y="1771019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63"/>
          <p:cNvSpPr/>
          <p:nvPr/>
        </p:nvSpPr>
        <p:spPr>
          <a:xfrm>
            <a:off x="4731748" y="1380028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63"/>
          <p:cNvSpPr/>
          <p:nvPr/>
        </p:nvSpPr>
        <p:spPr>
          <a:xfrm>
            <a:off x="4515464" y="1321380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63"/>
          <p:cNvSpPr/>
          <p:nvPr/>
        </p:nvSpPr>
        <p:spPr>
          <a:xfrm>
            <a:off x="4515464" y="1764368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63"/>
          <p:cNvSpPr/>
          <p:nvPr/>
        </p:nvSpPr>
        <p:spPr>
          <a:xfrm>
            <a:off x="6267285" y="119662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63"/>
          <p:cNvSpPr/>
          <p:nvPr/>
        </p:nvSpPr>
        <p:spPr>
          <a:xfrm>
            <a:off x="6386004" y="119662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63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63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63"/>
          <p:cNvSpPr/>
          <p:nvPr/>
        </p:nvSpPr>
        <p:spPr>
          <a:xfrm>
            <a:off x="6179002" y="131815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63"/>
          <p:cNvSpPr/>
          <p:nvPr/>
        </p:nvSpPr>
        <p:spPr>
          <a:xfrm>
            <a:off x="6595165" y="176779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63"/>
          <p:cNvSpPr/>
          <p:nvPr/>
        </p:nvSpPr>
        <p:spPr>
          <a:xfrm>
            <a:off x="6395286" y="137680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63"/>
          <p:cNvSpPr/>
          <p:nvPr/>
        </p:nvSpPr>
        <p:spPr>
          <a:xfrm>
            <a:off x="6179002" y="131815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63"/>
          <p:cNvSpPr/>
          <p:nvPr/>
        </p:nvSpPr>
        <p:spPr>
          <a:xfrm>
            <a:off x="6179002" y="176114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9" name="Google Shape;83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63"/>
          <p:cNvSpPr/>
          <p:nvPr/>
        </p:nvSpPr>
        <p:spPr>
          <a:xfrm>
            <a:off x="8070252" y="1307544"/>
            <a:ext cx="264664" cy="423677"/>
          </a:xfrm>
          <a:custGeom>
            <a:rect b="b" l="l" r="r" t="t"/>
            <a:pathLst>
              <a:path extrusionOk="0" h="863" w="539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63"/>
          <p:cNvSpPr/>
          <p:nvPr/>
        </p:nvSpPr>
        <p:spPr>
          <a:xfrm>
            <a:off x="8144945" y="1388900"/>
            <a:ext cx="132577" cy="127643"/>
          </a:xfrm>
          <a:custGeom>
            <a:rect b="b" l="l" r="r" t="t"/>
            <a:pathLst>
              <a:path extrusionOk="0" h="260" w="27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2" name="Google Shape;842;p63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63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4" name="Google Shape;844;p63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Acquisition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5" name="Google Shape;845;p63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Development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6" name="Google Shape;846;p63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7" name="Google Shape;847;p63"/>
          <p:cNvSpPr/>
          <p:nvPr/>
        </p:nvSpPr>
        <p:spPr>
          <a:xfrm>
            <a:off x="999525" y="27917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63"/>
          <p:cNvSpPr/>
          <p:nvPr/>
        </p:nvSpPr>
        <p:spPr>
          <a:xfrm>
            <a:off x="3717875" y="3072925"/>
            <a:ext cx="2385000" cy="14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Machine Learning Solutions</a:t>
            </a: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Deep Neural Net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63"/>
          <p:cNvSpPr/>
          <p:nvPr/>
        </p:nvSpPr>
        <p:spPr>
          <a:xfrm>
            <a:off x="6351900" y="3072925"/>
            <a:ext cx="2504400" cy="14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Probabilistic Models:</a:t>
            </a:r>
            <a:endParaRPr b="1"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Pareto/NBD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BG/NBD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BG/BB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Survival Curves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63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4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you go from here?</a:t>
            </a:r>
            <a:endParaRPr/>
          </a:p>
        </p:txBody>
      </p:sp>
      <p:sp>
        <p:nvSpPr>
          <p:cNvPr id="856" name="Google Shape;856;p64"/>
          <p:cNvSpPr/>
          <p:nvPr/>
        </p:nvSpPr>
        <p:spPr>
          <a:xfrm>
            <a:off x="437600" y="1258100"/>
            <a:ext cx="2292900" cy="62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Today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64"/>
          <p:cNvSpPr/>
          <p:nvPr/>
        </p:nvSpPr>
        <p:spPr>
          <a:xfrm>
            <a:off x="3425550" y="1258100"/>
            <a:ext cx="2292900" cy="62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Tomorrow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64"/>
          <p:cNvSpPr/>
          <p:nvPr/>
        </p:nvSpPr>
        <p:spPr>
          <a:xfrm>
            <a:off x="6413500" y="1258100"/>
            <a:ext cx="2292900" cy="62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Year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64"/>
          <p:cNvSpPr/>
          <p:nvPr/>
        </p:nvSpPr>
        <p:spPr>
          <a:xfrm>
            <a:off x="43760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Identify your objectives, aligned to business strategy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Investigate how customer data is stored, labeled, and formatted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64"/>
          <p:cNvSpPr/>
          <p:nvPr/>
        </p:nvSpPr>
        <p:spPr>
          <a:xfrm>
            <a:off x="342555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Begin exploring predictions to customer behavior using pre-fab models (building from scratch only if needed)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64"/>
          <p:cNvSpPr/>
          <p:nvPr/>
        </p:nvSpPr>
        <p:spPr>
          <a:xfrm>
            <a:off x="641350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Utilize tools and partnerships to push toward automation and new insights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Evaluate customer response to strategy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64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5"/>
          <p:cNvSpPr txBox="1"/>
          <p:nvPr/>
        </p:nvSpPr>
        <p:spPr>
          <a:xfrm>
            <a:off x="179300" y="470625"/>
            <a:ext cx="8370900" cy="28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Top ways to </a:t>
            </a:r>
            <a:r>
              <a:rPr b="1" lang="en" sz="3600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r>
              <a:rPr b="1" lang="en" sz="3600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 off of LTV</a:t>
            </a:r>
            <a:endParaRPr b="1" sz="3600"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Bidding (UAC for Value)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Re-engagement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Feature </a:t>
            </a: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Selection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Acquire customers similar to your best customers, raising the average LTV of your whole entire customer base!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8" name="Google Shape;868;p65"/>
          <p:cNvSpPr txBox="1"/>
          <p:nvPr/>
        </p:nvSpPr>
        <p:spPr>
          <a:xfrm>
            <a:off x="7856125" y="743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Customer Lifetime Value?</a:t>
            </a:r>
            <a:endParaRPr/>
          </a:p>
        </p:txBody>
      </p:sp>
      <p:sp>
        <p:nvSpPr>
          <p:cNvPr id="462" name="Google Shape;462;p48"/>
          <p:cNvSpPr/>
          <p:nvPr/>
        </p:nvSpPr>
        <p:spPr>
          <a:xfrm>
            <a:off x="0" y="1084875"/>
            <a:ext cx="8581800" cy="43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A long-term prediction of the future value of your customers’ interactions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984675" y="1811400"/>
            <a:ext cx="8159400" cy="28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not a historical average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a long-term oriented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prediction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valued at the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individual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level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impactful across the entire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value chain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48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6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874" name="Google Shape;874;p6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" name="Google Shape;469;p49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{170003B6-EF4C-4068-A03B-85FC19637C09}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 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$80,000,000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18.00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$14.75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81.86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470" name="Google Shape;470;p49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LTV</a:t>
            </a: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 Level 1: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This is the most basic output of LTV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The most basic output is a prediction of the future revenue you will get from your current customers.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471" name="Google Shape;4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9"/>
          <p:cNvSpPr/>
          <p:nvPr/>
        </p:nvSpPr>
        <p:spPr>
          <a:xfrm>
            <a:off x="4551300" y="3681075"/>
            <a:ext cx="1859700" cy="4548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00" lIns="34300" spcFirstLastPara="1" rIns="34300" wrap="square" tIns="3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9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" name="Google Shape;478;p50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{170003B6-EF4C-4068-A03B-85FC19637C09}</a:tableStyleId>
              </a:tblPr>
              <a:tblGrid>
                <a:gridCol w="1471300"/>
                <a:gridCol w="1471300"/>
                <a:gridCol w="1471300"/>
                <a:gridCol w="1471300"/>
                <a:gridCol w="1471300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 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Chance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of Churn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$80,000,000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18.00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$14.75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81.86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479" name="Google Shape;479;p50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LTV</a:t>
            </a: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 Level 1: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This is the most basic output of LTV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The most basic output is a prediction of the future revenue you will get from your current customers.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480" name="Google Shape;4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0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6" name="Google Shape;486;p51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{170003B6-EF4C-4068-A03B-85FC19637C09}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Acquisition Channel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 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UAC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$80,000,000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Social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Organic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18.00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Channel 4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$24.75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Channel 5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$12.00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81.86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487" name="Google Shape;487;p51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LTV Level 2: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Looking at LTV by Acquisition Channel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Most people stop here, but you can go a lot further.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488" name="Google Shape;4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1"/>
          <p:cNvSpPr txBox="1"/>
          <p:nvPr/>
        </p:nvSpPr>
        <p:spPr>
          <a:xfrm>
            <a:off x="7933800" y="0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4" name="Google Shape;494;p52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{170003B6-EF4C-4068-A03B-85FC19637C09}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Device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 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App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Mobile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Desktop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81.86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495" name="Google Shape;495;p52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LTV Level 2: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Looking at LTV by Acquisition Channel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Learn your most valuable devices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496" name="Google Shape;4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2"/>
          <p:cNvSpPr txBox="1"/>
          <p:nvPr/>
        </p:nvSpPr>
        <p:spPr>
          <a:xfrm>
            <a:off x="7887400" y="0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" name="Google Shape;502;p53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{170003B6-EF4C-4068-A03B-85FC19637C09}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First Product Category Purchased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Romantic Comedy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64%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Horror Film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$77.99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$18,000,000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22.5%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Action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52.10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$6,000,000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7.5%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Drama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$19.72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Other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$12.00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000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140.00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503" name="Google Shape;503;p53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LTV Level 3: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Segmenting customers differently, looking for additional insights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This chart below looks at what brought in the top 20% of customers. </a:t>
            </a:r>
            <a:endParaRPr sz="12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504" name="Google Shape;5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3"/>
          <p:cNvSpPr txBox="1"/>
          <p:nvPr/>
        </p:nvSpPr>
        <p:spPr>
          <a:xfrm>
            <a:off x="2741725" y="694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3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" name="Google Shape;511;p54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{170003B6-EF4C-4068-A03B-85FC19637C09}</a:tableStyleId>
              </a:tblPr>
              <a:tblGrid>
                <a:gridCol w="1471300"/>
                <a:gridCol w="1471300"/>
                <a:gridCol w="1471300"/>
                <a:gridCol w="1471300"/>
                <a:gridCol w="1471300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First Product Category Purchased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Chance of Churn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Romantic Comedy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64%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Horror Film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$77.99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$18,000,000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22.5%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Action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52.10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$6,000,000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7.5%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Drama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$19.72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Other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$12.00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140.00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512" name="Google Shape;512;p54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LTV Level 3: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Segmenting customers differently, looking for additional insights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This chart below looks at what brought in the top 20% of customers. </a:t>
            </a:r>
            <a:endParaRPr sz="12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513" name="Google Shape;5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4"/>
          <p:cNvSpPr txBox="1"/>
          <p:nvPr/>
        </p:nvSpPr>
        <p:spPr>
          <a:xfrm>
            <a:off x="2741725" y="694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4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" name="Google Shape;520;p55"/>
          <p:cNvGraphicFramePr/>
          <p:nvPr/>
        </p:nvGraphicFramePr>
        <p:xfrm>
          <a:off x="817555" y="15872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{170003B6-EF4C-4068-A03B-85FC19637C09}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Most often category purchased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Romantic Comedy Lovers</a:t>
                      </a:r>
                      <a:endParaRPr b="0" sz="110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39%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Action Lovers</a:t>
                      </a:r>
                      <a:endParaRPr b="0" sz="110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$65.73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$29,000,000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36%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Drama Lovers</a:t>
                      </a:r>
                      <a:endParaRPr b="0" sz="110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51.10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14%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Other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$18.40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6%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Horror Film Lovers</a:t>
                      </a:r>
                      <a:endParaRPr b="0" sz="110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140.00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521" name="Google Shape;521;p55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LTV Level 3: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Segmenting customers differently, looking for additional insights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This answers what product types brought your best customers coming back.</a:t>
            </a:r>
            <a:endParaRPr sz="12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522" name="Google Shape;52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5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