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81" r:id="rId3"/>
    <p:sldId id="282" r:id="rId4"/>
    <p:sldId id="283" r:id="rId5"/>
    <p:sldId id="258" r:id="rId6"/>
    <p:sldId id="259" r:id="rId7"/>
    <p:sldId id="270" r:id="rId8"/>
    <p:sldId id="272" r:id="rId9"/>
    <p:sldId id="260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9" r:id="rId19"/>
    <p:sldId id="280" r:id="rId20"/>
    <p:sldId id="290" r:id="rId21"/>
    <p:sldId id="273" r:id="rId22"/>
    <p:sldId id="289" r:id="rId23"/>
    <p:sldId id="274" r:id="rId24"/>
    <p:sldId id="285" r:id="rId25"/>
    <p:sldId id="287" r:id="rId26"/>
    <p:sldId id="275" r:id="rId27"/>
    <p:sldId id="277" r:id="rId28"/>
    <p:sldId id="291" r:id="rId29"/>
    <p:sldId id="278" r:id="rId30"/>
    <p:sldId id="288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76112" autoAdjust="0"/>
  </p:normalViewPr>
  <p:slideViewPr>
    <p:cSldViewPr snapToGrid="0">
      <p:cViewPr varScale="1">
        <p:scale>
          <a:sx n="87" d="100"/>
          <a:sy n="87" d="100"/>
        </p:scale>
        <p:origin x="139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12063D-0071-4615-8D19-28E73C9AD708}" type="datetimeFigureOut">
              <a:rPr lang="en-AU" smtClean="0"/>
              <a:t>29/07/2017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963970-F77D-4550-9FC6-19F442B9E04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23117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Wait for input from user – pushing a continuation onto the stack to be executed.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963970-F77D-4550-9FC6-19F442B9E04B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064798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963970-F77D-4550-9FC6-19F442B9E04B}" type="slidenum">
              <a:rPr lang="en-AU" smtClean="0"/>
              <a:t>24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649564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Add “where conference”:</a:t>
            </a:r>
          </a:p>
          <a:p>
            <a:r>
              <a:rPr lang="en-AU" dirty="0"/>
              <a:t>	“Where is the conference this year?” – The Perth Convention and Exhibition Centre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/>
              <a:t>	“Where is the conference?” – The Perth Convention and Exhibition Centre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/>
              <a:t>	“Where?” - The Perth Convention and Exhibition Centre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/>
              <a:t>Add “when” questions: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/>
              <a:t>	When – 16</a:t>
            </a:r>
            <a:r>
              <a:rPr lang="en-AU" baseline="30000" dirty="0"/>
              <a:t>th</a:t>
            </a:r>
            <a:r>
              <a:rPr lang="en-AU" dirty="0"/>
              <a:t> September 2017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963970-F77D-4550-9FC6-19F442B9E04B}" type="slidenum">
              <a:rPr lang="en-AU" smtClean="0"/>
              <a:t>25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183040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Don’t go all NLP, it’s best as “glue” between “on rails” conversations.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963970-F77D-4550-9FC6-19F442B9E04B}" type="slidenum">
              <a:rPr lang="en-AU" smtClean="0"/>
              <a:t>26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653906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Add a weather example – weather for different cities with entities.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963970-F77D-4550-9FC6-19F442B9E04B}" type="slidenum">
              <a:rPr lang="en-AU" smtClean="0"/>
              <a:t>27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759542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/>
              <a:t>POS Tagging – disambiguate meanings (nouns vs. verbs) e.g. charge  -  (Bag of Words, LDA, word2vec) </a:t>
            </a:r>
          </a:p>
          <a:p>
            <a:r>
              <a:rPr lang="en-AU" dirty="0"/>
              <a:t>Lemmatization – canonical form of the word, lemmatization uses vocabulary and morphological analysis, stemming is a crude heuristic process</a:t>
            </a:r>
          </a:p>
          <a:p>
            <a:r>
              <a:rPr lang="en-AU" dirty="0"/>
              <a:t>Concept Recognition – domain specific vocabulary, e.g. breed of dog</a:t>
            </a:r>
          </a:p>
          <a:p>
            <a:r>
              <a:rPr lang="en-AU" dirty="0"/>
              <a:t>Pattern Engine – DSL for structures, e.g. </a:t>
            </a:r>
            <a:r>
              <a:rPr lang="en-AU" dirty="0" err="1"/>
              <a:t>ChatScript</a:t>
            </a:r>
            <a:endParaRPr lang="en-AU" dirty="0"/>
          </a:p>
          <a:p>
            <a:endParaRPr lang="en-AU" dirty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963970-F77D-4550-9FC6-19F442B9E04B}" type="slidenum">
              <a:rPr lang="en-AU" smtClean="0"/>
              <a:t>28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329647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4107A-C21E-4A0B-AC0D-94E41E7FAE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5665BB-EA5A-41D3-9EEC-C3A8D2F8D3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AEF4BE-0C83-4871-B904-C0AA08B12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92D0A-4D95-4418-930C-F8366C52D94A}" type="datetimeFigureOut">
              <a:rPr lang="en-AU" smtClean="0"/>
              <a:t>29/07/2017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861B15-C6C5-4BB1-8939-8F82C6871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DE2DCD-13F4-479D-8814-DD0BCA8B4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C13B1-E9CA-409C-AC2D-CFF2ABB0196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71089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19159-2E4E-4ABB-9F37-A2783A397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A0297B-FA00-40AB-9F9D-AA29445E29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465EB5-C2B2-4624-80F4-39B34E87F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92D0A-4D95-4418-930C-F8366C52D94A}" type="datetimeFigureOut">
              <a:rPr lang="en-AU" smtClean="0"/>
              <a:t>29/07/2017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5A5E73-71CA-4E4B-811F-9D45CBB7E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82ECB5-0E3D-4404-A3A0-DBA7C041C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C13B1-E9CA-409C-AC2D-CFF2ABB0196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32670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F445FB-5111-4990-AD4C-36CFCC2547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B8B85E-11A5-4CD1-91B4-D3FA125027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8D2BE-9604-424C-A854-830CDD9AF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92D0A-4D95-4418-930C-F8366C52D94A}" type="datetimeFigureOut">
              <a:rPr lang="en-AU" smtClean="0"/>
              <a:t>29/07/2017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A222F4-51CB-405D-9DB3-584E34514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3B9517-AC42-43E4-B1A5-AB225A32B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C13B1-E9CA-409C-AC2D-CFF2ABB0196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05936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7DC21-F8CC-4BD0-8945-536AEC943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78D3B2-8814-40AA-9D69-76FA4CD1B8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DB1EAF-4F6B-4794-A500-3F7AEA631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92D0A-4D95-4418-930C-F8366C52D94A}" type="datetimeFigureOut">
              <a:rPr lang="en-AU" smtClean="0"/>
              <a:t>29/07/2017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5CB594-B1F7-4373-834D-4DBACBCDE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6FAA1-023A-412A-8194-66F086717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C13B1-E9CA-409C-AC2D-CFF2ABB0196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82065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9450C-5356-4CCB-B262-C55B756DD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AA2BC3-BBF3-4C7F-8293-E693FE5CF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69C16E-0749-4267-BD19-F76BA87A2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92D0A-4D95-4418-930C-F8366C52D94A}" type="datetimeFigureOut">
              <a:rPr lang="en-AU" smtClean="0"/>
              <a:t>29/07/2017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663BD6-6EEE-45CF-B9AB-FA4345B99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D28C68-3A1D-4E00-ADA5-A7F9D1E7E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C13B1-E9CA-409C-AC2D-CFF2ABB0196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37765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CFD87-D022-4180-956E-83F8E58C6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58BDB-2337-4320-9889-255E1A2EDA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E0FBF3-E5B6-4E05-9748-8650B6C4D3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EE8436-4CB4-4CB3-8583-BC3B6C129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92D0A-4D95-4418-930C-F8366C52D94A}" type="datetimeFigureOut">
              <a:rPr lang="en-AU" smtClean="0"/>
              <a:t>29/07/2017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BA02C6-1F1A-4BA8-AA59-789D8229E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4CEC59-54CE-4388-A19F-56E22021B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C13B1-E9CA-409C-AC2D-CFF2ABB0196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58791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74DE2-AB07-4E19-80BC-5F4602196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A258F0-7F03-494B-8B25-2F86C04588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AA826F-6789-46E4-9E86-2D19FE2196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DD6D25-52C9-420C-A408-A37CA3B3C9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0CFAA8-B95D-4D5D-8D2A-868989803C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B2BA66-0A53-41E1-A899-32AE378CF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92D0A-4D95-4418-930C-F8366C52D94A}" type="datetimeFigureOut">
              <a:rPr lang="en-AU" smtClean="0"/>
              <a:t>29/07/2017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79DA27-B496-489C-AF0E-2012D0A60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445D16-A6AA-4AF5-B168-55207BEFB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C13B1-E9CA-409C-AC2D-CFF2ABB0196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32983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04216-B174-4825-B30A-4F6BEBF79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FBB63C-262D-4670-BF1B-8084409DE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92D0A-4D95-4418-930C-F8366C52D94A}" type="datetimeFigureOut">
              <a:rPr lang="en-AU" smtClean="0"/>
              <a:t>29/07/2017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4764C3-EA7E-49F9-8527-1713A15DD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898940-0E93-477E-8466-46E1A39F1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C13B1-E9CA-409C-AC2D-CFF2ABB0196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61490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56E9C3-AAA9-475D-B49A-922BBED7D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92D0A-4D95-4418-930C-F8366C52D94A}" type="datetimeFigureOut">
              <a:rPr lang="en-AU" smtClean="0"/>
              <a:t>29/07/2017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B22EC5-C44C-4DB3-8DA8-85D2342D7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E32A1F-75F4-4583-BA08-4F743DAF7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C13B1-E9CA-409C-AC2D-CFF2ABB0196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18029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1B735-EFC1-4939-8C09-F647C0779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974305-892B-41D6-BD91-A369C7ED33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3A8512-CDA0-40AA-ADA8-3E76FA48C8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9A8DCD-3D4F-4EEE-A951-EC26C4B43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92D0A-4D95-4418-930C-F8366C52D94A}" type="datetimeFigureOut">
              <a:rPr lang="en-AU" smtClean="0"/>
              <a:t>29/07/2017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C58270-425B-4EC2-BD3D-B964D827F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08FA0D-087B-48D1-B9CA-BD2B730C6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C13B1-E9CA-409C-AC2D-CFF2ABB0196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47304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6C2DF-9CC3-4E81-A341-F82B63EF3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C1B812-D8BF-4D8F-A564-A018A56127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C5536D-425B-4984-80A7-044AEBADDF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7853E3-D9BA-415A-B6E0-0829DA796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92D0A-4D95-4418-930C-F8366C52D94A}" type="datetimeFigureOut">
              <a:rPr lang="en-AU" smtClean="0"/>
              <a:t>29/07/2017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F66CB0-3287-41BB-BBF1-65D060683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2F4B8E-5DD5-4C1E-8F61-2FFAF578D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C13B1-E9CA-409C-AC2D-CFF2ABB0196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14704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A87EE9-557F-4CBD-A6AE-046272197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0CED33-B54F-4CBF-ABAE-48C38DDAFD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FA42E1-F94D-44A0-834F-827C5993A9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192D0A-4D95-4418-930C-F8366C52D94A}" type="datetimeFigureOut">
              <a:rPr lang="en-AU" smtClean="0"/>
              <a:t>29/07/2017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AD65A9-07C9-42C9-A876-48314CB6EA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3D1857-4E7F-4F6B-BE99-9B4A94940C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CC13B1-E9CA-409C-AC2D-CFF2ABB0196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34911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luis.ai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uis.ai/" TargetMode="External"/><Relationship Id="rId2" Type="http://schemas.openxmlformats.org/officeDocument/2006/relationships/hyperlink" Target="http://www.dddperth.com/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qnamaker.ai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idanmorgan/chatbot-workshop" TargetMode="Externa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6EA2F-53F1-4250-98F2-5192B43D57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Microsoft Bot Framework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18061D-D35F-4BAE-8AF8-1886D3CC04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696471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53CEBB1-7C68-4DC2-BAF0-454231FE9A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6643" y="5013116"/>
            <a:ext cx="4278713" cy="132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7436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7AB0425-B24A-4EC0-9541-0334F6EC16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7151" y="2415233"/>
            <a:ext cx="6125007" cy="390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9499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69A200A-712B-46A2-B445-7FA7F97215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7198" y="2415233"/>
            <a:ext cx="6818588" cy="390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336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1DA1A2-3BDF-45D2-88F6-3C6B0A813C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1877" y="2423622"/>
            <a:ext cx="6847894" cy="390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7570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F1381F7-F23C-4ECE-9CFF-2B0C6A7C1F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9613" y="2432011"/>
            <a:ext cx="5929632" cy="390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430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10636E0-A05C-4C10-AA62-E5B99A2F93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6512" y="2398455"/>
            <a:ext cx="5831944" cy="390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2140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1C7E35B-1C39-426D-8588-416D4C1F30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4901" y="2423622"/>
            <a:ext cx="5831944" cy="390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0554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571C8-DEF8-42C1-8183-8F8D4F7354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169" y="478172"/>
            <a:ext cx="11744587" cy="6233021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AU" kern="0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630431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F8B6C-026D-4DAD-BCB5-73DD0BB12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Message Types (Cards)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47D2A-4E91-48A8-8D83-7EE2E627870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AU" dirty="0"/>
              <a:t>Can be rendered as a list or a carousel</a:t>
            </a:r>
          </a:p>
          <a:p>
            <a:endParaRPr lang="en-AU" dirty="0"/>
          </a:p>
          <a:p>
            <a:r>
              <a:rPr lang="en-AU" dirty="0"/>
              <a:t>Rich cards:</a:t>
            </a:r>
          </a:p>
          <a:p>
            <a:pPr lvl="1"/>
            <a:r>
              <a:rPr lang="en-AU" dirty="0" err="1"/>
              <a:t>AnimationCard</a:t>
            </a:r>
            <a:endParaRPr lang="en-AU" dirty="0"/>
          </a:p>
          <a:p>
            <a:pPr lvl="1"/>
            <a:r>
              <a:rPr lang="en-AU" dirty="0" err="1"/>
              <a:t>AudioCard</a:t>
            </a:r>
            <a:endParaRPr lang="en-AU" dirty="0"/>
          </a:p>
          <a:p>
            <a:pPr lvl="1"/>
            <a:r>
              <a:rPr lang="en-AU" dirty="0" err="1"/>
              <a:t>HeroCard</a:t>
            </a:r>
            <a:endParaRPr lang="en-AU" dirty="0"/>
          </a:p>
          <a:p>
            <a:pPr lvl="1"/>
            <a:r>
              <a:rPr lang="en-AU" dirty="0" err="1"/>
              <a:t>ThumbnailCard</a:t>
            </a:r>
            <a:endParaRPr lang="en-AU" dirty="0"/>
          </a:p>
          <a:p>
            <a:pPr lvl="1"/>
            <a:r>
              <a:rPr lang="en-AU" dirty="0" err="1"/>
              <a:t>SignInCard</a:t>
            </a:r>
            <a:endParaRPr lang="en-AU" dirty="0"/>
          </a:p>
          <a:p>
            <a:pPr lvl="1"/>
            <a:r>
              <a:rPr lang="en-AU" dirty="0" err="1"/>
              <a:t>VideoCard</a:t>
            </a:r>
            <a:endParaRPr lang="en-A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2118C7-7CC6-427D-AA71-55BEC303BE7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AU" dirty="0"/>
              <a:t>May contain buttons</a:t>
            </a:r>
          </a:p>
          <a:p>
            <a:pPr lvl="1"/>
            <a:r>
              <a:rPr lang="en-AU" dirty="0"/>
              <a:t>Good for simplifying user input</a:t>
            </a:r>
          </a:p>
          <a:p>
            <a:pPr lvl="1"/>
            <a:endParaRPr lang="en-AU" dirty="0"/>
          </a:p>
          <a:p>
            <a:r>
              <a:rPr lang="en-AU" dirty="0"/>
              <a:t>Can contain input hints</a:t>
            </a:r>
          </a:p>
          <a:p>
            <a:pPr lvl="1"/>
            <a:r>
              <a:rPr lang="en-AU" dirty="0"/>
              <a:t>Show/hide keyboard</a:t>
            </a:r>
          </a:p>
          <a:p>
            <a:pPr lvl="1"/>
            <a:endParaRPr lang="en-AU" dirty="0"/>
          </a:p>
          <a:p>
            <a:pPr lvl="1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57076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16EC1D6-8D7B-4A1F-AE55-0BCB5FB1B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Advanced Features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1AB654-72DF-40B6-A52D-AD90428E01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Integration with multiple channels</a:t>
            </a:r>
          </a:p>
          <a:p>
            <a:endParaRPr lang="en-AU" dirty="0"/>
          </a:p>
          <a:p>
            <a:r>
              <a:rPr lang="en-AU" dirty="0"/>
              <a:t>Send “proactive messages”</a:t>
            </a:r>
          </a:p>
          <a:p>
            <a:endParaRPr lang="en-AU" dirty="0"/>
          </a:p>
          <a:p>
            <a:r>
              <a:rPr lang="en-AU" dirty="0"/>
              <a:t>Building complex forms from simple DTO’s</a:t>
            </a:r>
          </a:p>
          <a:p>
            <a:endParaRPr lang="en-AU" dirty="0"/>
          </a:p>
          <a:p>
            <a:r>
              <a:rPr lang="en-AU" dirty="0"/>
              <a:t>Dialog Chains</a:t>
            </a:r>
          </a:p>
        </p:txBody>
      </p:sp>
    </p:spTree>
    <p:extLst>
      <p:ext uri="{BB962C8B-B14F-4D97-AF65-F5344CB8AC3E}">
        <p14:creationId xmlns:p14="http://schemas.microsoft.com/office/powerpoint/2010/main" val="3887964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F6F0B-3345-4A78-B021-46AD1181E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26D515-9510-4036-9131-FB02E227E5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  <a:p>
            <a:r>
              <a:rPr lang="en-AU" dirty="0"/>
              <a:t>Introduce Core Concepts</a:t>
            </a:r>
          </a:p>
          <a:p>
            <a:endParaRPr lang="en-AU" dirty="0"/>
          </a:p>
          <a:p>
            <a:r>
              <a:rPr lang="en-AU" dirty="0"/>
              <a:t>Build a simple bot</a:t>
            </a:r>
          </a:p>
          <a:p>
            <a:endParaRPr lang="en-AU" dirty="0"/>
          </a:p>
          <a:p>
            <a:r>
              <a:rPr lang="en-AU" dirty="0"/>
              <a:t>Introduce LUIS</a:t>
            </a:r>
          </a:p>
          <a:p>
            <a:endParaRPr lang="en-AU" dirty="0"/>
          </a:p>
          <a:p>
            <a:r>
              <a:rPr lang="en-AU" dirty="0"/>
              <a:t>Build a “smarter” bot</a:t>
            </a:r>
          </a:p>
        </p:txBody>
      </p:sp>
    </p:spTree>
    <p:extLst>
      <p:ext uri="{BB962C8B-B14F-4D97-AF65-F5344CB8AC3E}">
        <p14:creationId xmlns:p14="http://schemas.microsoft.com/office/powerpoint/2010/main" val="13598650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B8A7C-BA67-4B76-B574-0E06B0601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7B2F4-7870-4D2E-8F7F-1CD128C4B8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241688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55766-1D93-4A27-AF77-B19504134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Natural Language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CDE1D-EF7C-42A6-ABBE-14085C65FF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  <a:p>
            <a:r>
              <a:rPr lang="en-AU" dirty="0"/>
              <a:t>Combination of Computer Science, Machine Learning and Computational Linguistics</a:t>
            </a:r>
          </a:p>
          <a:p>
            <a:endParaRPr lang="en-AU" dirty="0"/>
          </a:p>
          <a:p>
            <a:r>
              <a:rPr lang="en-AU" dirty="0"/>
              <a:t>Concerned with:</a:t>
            </a:r>
          </a:p>
          <a:p>
            <a:pPr lvl="1"/>
            <a:r>
              <a:rPr lang="en-AU" dirty="0"/>
              <a:t>Understanding Language</a:t>
            </a:r>
          </a:p>
          <a:p>
            <a:pPr lvl="1"/>
            <a:r>
              <a:rPr lang="en-AU" dirty="0"/>
              <a:t>Synthesising Language</a:t>
            </a:r>
          </a:p>
          <a:p>
            <a:pPr lvl="1"/>
            <a:endParaRPr lang="en-AU" dirty="0"/>
          </a:p>
          <a:p>
            <a:r>
              <a:rPr lang="en-AU" dirty="0"/>
              <a:t>Ideally want to discover the user’s “intent”</a:t>
            </a:r>
          </a:p>
          <a:p>
            <a:pPr lvl="1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74722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s://cdn-images-1.medium.com/max/800/1*r8rR34sfjX4zdM0tXOsvaQ.png">
            <a:extLst>
              <a:ext uri="{FF2B5EF4-FFF2-40B4-BE49-F238E27FC236}">
                <a16:creationId xmlns:a16="http://schemas.microsoft.com/office/drawing/2014/main" id="{0FB016E8-1540-4541-A4EA-AA034552EA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8880" y="305435"/>
            <a:ext cx="6106160" cy="5707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26387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FB29A-1B10-4037-A8B1-F7D388331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Understanding Language -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5F43B4-2D69-4B39-98BE-3F7D6851D1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  <a:p>
            <a:r>
              <a:rPr lang="en-AU" dirty="0"/>
              <a:t>“Boy paralysed after tumour fights back to gain black belt”</a:t>
            </a:r>
          </a:p>
          <a:p>
            <a:endParaRPr lang="en-AU" dirty="0"/>
          </a:p>
          <a:p>
            <a:r>
              <a:rPr lang="en-AU" dirty="0"/>
              <a:t>“Scientists study whales from space”</a:t>
            </a:r>
          </a:p>
          <a:p>
            <a:endParaRPr lang="en-AU" dirty="0"/>
          </a:p>
          <a:p>
            <a:r>
              <a:rPr lang="en-AU" dirty="0"/>
              <a:t>“Juvenile Court to Try Shooting Defendant”</a:t>
            </a:r>
          </a:p>
        </p:txBody>
      </p:sp>
    </p:spTree>
    <p:extLst>
      <p:ext uri="{BB962C8B-B14F-4D97-AF65-F5344CB8AC3E}">
        <p14:creationId xmlns:p14="http://schemas.microsoft.com/office/powerpoint/2010/main" val="14034970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BC62C-D152-40B1-ACBD-2888A9981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Microsoft </a:t>
            </a:r>
            <a:r>
              <a:rPr lang="en-AU" dirty="0" err="1"/>
              <a:t>QnA</a:t>
            </a:r>
            <a:r>
              <a:rPr lang="en-AU" dirty="0"/>
              <a:t> Maker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0C1000-F45F-45DE-A24D-71DDA6410E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Build a Q&amp;A bot based on FAQ’s</a:t>
            </a:r>
          </a:p>
          <a:p>
            <a:pPr lvl="1"/>
            <a:r>
              <a:rPr lang="en-AU" dirty="0"/>
              <a:t>Structured documents</a:t>
            </a:r>
          </a:p>
          <a:p>
            <a:pPr lvl="1"/>
            <a:r>
              <a:rPr lang="en-AU" dirty="0"/>
              <a:t>Manually entered pairs</a:t>
            </a:r>
          </a:p>
          <a:p>
            <a:pPr lvl="1"/>
            <a:endParaRPr lang="en-AU" dirty="0"/>
          </a:p>
          <a:p>
            <a:r>
              <a:rPr lang="en-AU" dirty="0"/>
              <a:t>Simple REST endpoint for integration</a:t>
            </a:r>
          </a:p>
          <a:p>
            <a:endParaRPr lang="en-AU" dirty="0"/>
          </a:p>
          <a:p>
            <a:r>
              <a:rPr lang="en-AU" dirty="0"/>
              <a:t>Fast to create/deploy and easy to retrain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084085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571C8-DEF8-42C1-8183-8F8D4F7354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169" y="478172"/>
            <a:ext cx="11744587" cy="6233021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AU" kern="0" dirty="0"/>
              <a:t>DEMO TIME!</a:t>
            </a:r>
          </a:p>
        </p:txBody>
      </p:sp>
    </p:spTree>
    <p:extLst>
      <p:ext uri="{BB962C8B-B14F-4D97-AF65-F5344CB8AC3E}">
        <p14:creationId xmlns:p14="http://schemas.microsoft.com/office/powerpoint/2010/main" val="32233182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37A44-3922-4FEE-9AE9-C0213241E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Microsoft LUIS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2984A-0FDC-4B25-B421-F8E970506E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U" dirty="0"/>
              <a:t>LUIS “Language Understanding Intelligent Service”</a:t>
            </a:r>
          </a:p>
          <a:p>
            <a:endParaRPr lang="en-AU" dirty="0"/>
          </a:p>
          <a:p>
            <a:r>
              <a:rPr lang="en-AU" dirty="0"/>
              <a:t>Discovering user’s “intent”</a:t>
            </a:r>
          </a:p>
          <a:p>
            <a:pPr lvl="1"/>
            <a:r>
              <a:rPr lang="en-AU" dirty="0"/>
              <a:t>Named Entity Recognition</a:t>
            </a:r>
          </a:p>
          <a:p>
            <a:pPr lvl="1"/>
            <a:endParaRPr lang="en-AU" dirty="0"/>
          </a:p>
          <a:p>
            <a:endParaRPr lang="en-AU" dirty="0"/>
          </a:p>
          <a:p>
            <a:r>
              <a:rPr lang="en-AU" dirty="0"/>
              <a:t>Provided as a Service</a:t>
            </a:r>
          </a:p>
          <a:p>
            <a:pPr lvl="1"/>
            <a:endParaRPr lang="en-AU" dirty="0"/>
          </a:p>
          <a:p>
            <a:pPr lvl="1"/>
            <a:endParaRPr lang="en-AU" dirty="0"/>
          </a:p>
          <a:p>
            <a:r>
              <a:rPr lang="en-AU" dirty="0">
                <a:hlinkClick r:id="rId3"/>
              </a:rPr>
              <a:t>http://luis.ai</a:t>
            </a:r>
            <a:endParaRPr lang="en-AU" dirty="0"/>
          </a:p>
          <a:p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848967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571C8-DEF8-42C1-8183-8F8D4F7354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169" y="478172"/>
            <a:ext cx="11744587" cy="6233021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AU" kern="0" dirty="0"/>
              <a:t>DEMO TIME!</a:t>
            </a:r>
          </a:p>
        </p:txBody>
      </p:sp>
    </p:spTree>
    <p:extLst>
      <p:ext uri="{BB962C8B-B14F-4D97-AF65-F5344CB8AC3E}">
        <p14:creationId xmlns:p14="http://schemas.microsoft.com/office/powerpoint/2010/main" val="12258805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C3EC8-2D88-4C5F-957F-471D41346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Traditional NLP “pipeline”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D478C-6310-42E1-AD0F-8309EF40B0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AU" dirty="0"/>
              <a:t>Spellcheck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Split into sentences &amp; words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Parts of Speech Tagging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Lemmatization (or stemming)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Entity Recognition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Concept Recognition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Pattern Engine</a:t>
            </a:r>
          </a:p>
        </p:txBody>
      </p:sp>
    </p:spTree>
    <p:extLst>
      <p:ext uri="{BB962C8B-B14F-4D97-AF65-F5344CB8AC3E}">
        <p14:creationId xmlns:p14="http://schemas.microsoft.com/office/powerpoint/2010/main" val="6538303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58C56-5DBB-4010-976D-4A230BC01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Programming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571C8-DEF8-42C1-8183-8F8D4F7354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513031"/>
          </a:xfrm>
        </p:spPr>
        <p:txBody>
          <a:bodyPr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AU" kern="0" dirty="0"/>
              <a:t>Expand the </a:t>
            </a:r>
            <a:r>
              <a:rPr lang="en-AU" kern="0" dirty="0" err="1"/>
              <a:t>DDDPerth</a:t>
            </a:r>
            <a:r>
              <a:rPr lang="en-AU" kern="0" dirty="0"/>
              <a:t> bot to have the following features:</a:t>
            </a:r>
          </a:p>
          <a:p>
            <a:endParaRPr lang="en-AU" kern="0" dirty="0"/>
          </a:p>
          <a:p>
            <a:pPr marL="0" indent="0">
              <a:buNone/>
            </a:pPr>
            <a:r>
              <a:rPr lang="en-AU" kern="0" dirty="0"/>
              <a:t>1. Give details about the venue (e.g. where are the toilets)</a:t>
            </a:r>
          </a:p>
          <a:p>
            <a:pPr marL="0" indent="0">
              <a:buNone/>
            </a:pPr>
            <a:endParaRPr lang="en-AU" kern="0" dirty="0"/>
          </a:p>
          <a:p>
            <a:pPr marL="0" indent="0">
              <a:buNone/>
            </a:pPr>
            <a:r>
              <a:rPr lang="en-AU" kern="0" dirty="0"/>
              <a:t>2. Give details about how to get to the venue </a:t>
            </a:r>
          </a:p>
          <a:p>
            <a:pPr marL="0" indent="0">
              <a:buNone/>
            </a:pPr>
            <a:endParaRPr lang="en-AU" kern="0" dirty="0"/>
          </a:p>
          <a:p>
            <a:pPr marL="0" indent="0">
              <a:buNone/>
            </a:pPr>
            <a:r>
              <a:rPr lang="en-AU" kern="0" dirty="0"/>
              <a:t>3. Tell a simple Q/A joke (use a Dialog)</a:t>
            </a:r>
          </a:p>
          <a:p>
            <a:pPr marL="0" indent="0">
              <a:buNone/>
            </a:pPr>
            <a:endParaRPr lang="en-AU" kern="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823097E-F95C-4106-B857-5FD454A6E899}"/>
              </a:ext>
            </a:extLst>
          </p:cNvPr>
          <p:cNvSpPr txBox="1">
            <a:spLocks/>
          </p:cNvSpPr>
          <p:nvPr/>
        </p:nvSpPr>
        <p:spPr>
          <a:xfrm>
            <a:off x="6185483" y="1825625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AU" kern="0" dirty="0">
              <a:hlinkClick r:id="rId2"/>
            </a:endParaRPr>
          </a:p>
          <a:p>
            <a:r>
              <a:rPr lang="en-AU" kern="0" dirty="0">
                <a:hlinkClick r:id="rId2"/>
              </a:rPr>
              <a:t>www.dddperth.com</a:t>
            </a:r>
            <a:r>
              <a:rPr lang="en-AU" kern="0" dirty="0"/>
              <a:t> for info</a:t>
            </a:r>
          </a:p>
          <a:p>
            <a:r>
              <a:rPr lang="en-AU" kern="0" dirty="0">
                <a:hlinkClick r:id="rId3"/>
              </a:rPr>
              <a:t>www.luis.ai</a:t>
            </a:r>
            <a:r>
              <a:rPr lang="en-AU" kern="0" dirty="0"/>
              <a:t> to create your own intents</a:t>
            </a:r>
          </a:p>
          <a:p>
            <a:r>
              <a:rPr lang="en-AU" kern="0" dirty="0">
                <a:hlinkClick r:id="rId4"/>
              </a:rPr>
              <a:t>www.qnamaker.ai </a:t>
            </a:r>
            <a:r>
              <a:rPr lang="en-AU" kern="0" dirty="0"/>
              <a:t>to create a simple data set</a:t>
            </a:r>
          </a:p>
          <a:p>
            <a:endParaRPr lang="en-AU" kern="0" dirty="0"/>
          </a:p>
          <a:p>
            <a:r>
              <a:rPr lang="en-AU" kern="0" dirty="0"/>
              <a:t>Update the keys specified by the #warning directives</a:t>
            </a:r>
          </a:p>
          <a:p>
            <a:endParaRPr lang="en-AU" kern="0" dirty="0"/>
          </a:p>
          <a:p>
            <a:endParaRPr lang="en-AU" kern="0" dirty="0"/>
          </a:p>
          <a:p>
            <a:pPr marL="0" indent="0">
              <a:buNone/>
            </a:pPr>
            <a:endParaRPr lang="en-AU" kern="0" dirty="0"/>
          </a:p>
          <a:p>
            <a:r>
              <a:rPr lang="en-AU" sz="1600" kern="0" dirty="0"/>
              <a:t>Use </a:t>
            </a:r>
            <a:r>
              <a:rPr lang="en-AU" sz="1600" kern="0" dirty="0" err="1"/>
              <a:t>QnA</a:t>
            </a:r>
            <a:r>
              <a:rPr lang="en-AU" sz="1600" kern="0" dirty="0"/>
              <a:t> Maker for 1 &amp; 2</a:t>
            </a:r>
          </a:p>
          <a:p>
            <a:r>
              <a:rPr lang="en-AU" sz="1600" kern="0" dirty="0"/>
              <a:t>Use LUIS for 3</a:t>
            </a:r>
          </a:p>
          <a:p>
            <a:pPr marL="514350" indent="-514350">
              <a:buAutoNum type="arabicPeriod"/>
            </a:pPr>
            <a:endParaRPr lang="en-AU" kern="0" dirty="0"/>
          </a:p>
          <a:p>
            <a:endParaRPr lang="en-AU" kern="0" dirty="0"/>
          </a:p>
        </p:txBody>
      </p:sp>
    </p:spTree>
    <p:extLst>
      <p:ext uri="{BB962C8B-B14F-4D97-AF65-F5344CB8AC3E}">
        <p14:creationId xmlns:p14="http://schemas.microsoft.com/office/powerpoint/2010/main" val="3240403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CEAB8-0B15-436C-B40A-5F6C21916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Bot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A22F0B-8E7D-44ED-8221-23C632C189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Bot Framework is a platform for building, connecting, testing, and deploying powerful and intelligent bots</a:t>
            </a:r>
          </a:p>
          <a:p>
            <a:endParaRPr lang="en-AU" dirty="0"/>
          </a:p>
          <a:p>
            <a:r>
              <a:rPr lang="en-AU" dirty="0"/>
              <a:t>.NET, Node.js, and REST</a:t>
            </a:r>
          </a:p>
          <a:p>
            <a:endParaRPr lang="en-AU" dirty="0"/>
          </a:p>
          <a:p>
            <a:r>
              <a:rPr lang="en-AU" dirty="0"/>
              <a:t>Provided as a SDK</a:t>
            </a:r>
          </a:p>
        </p:txBody>
      </p:sp>
    </p:spTree>
    <p:extLst>
      <p:ext uri="{BB962C8B-B14F-4D97-AF65-F5344CB8AC3E}">
        <p14:creationId xmlns:p14="http://schemas.microsoft.com/office/powerpoint/2010/main" val="35742795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34140FD-B6C8-4C68-8F26-7DB96D033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3. Tell a Q/A Joke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F6B9B1-7ACF-475E-91B0-FF2EB8CAE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Create LUIS Intent and publish model</a:t>
            </a:r>
          </a:p>
          <a:p>
            <a:endParaRPr lang="en-AU" dirty="0"/>
          </a:p>
          <a:p>
            <a:r>
              <a:rPr lang="en-AU" dirty="0"/>
              <a:t>Update </a:t>
            </a:r>
            <a:r>
              <a:rPr lang="en-AU" dirty="0" err="1"/>
              <a:t>ConferenceRootDialog</a:t>
            </a:r>
            <a:r>
              <a:rPr lang="en-AU" dirty="0"/>
              <a:t> with your LUIS keys</a:t>
            </a:r>
          </a:p>
          <a:p>
            <a:endParaRPr lang="en-AU" dirty="0"/>
          </a:p>
          <a:p>
            <a:r>
              <a:rPr lang="en-AU" dirty="0"/>
              <a:t>Create Joke Dialog</a:t>
            </a:r>
          </a:p>
          <a:p>
            <a:endParaRPr lang="en-AU" dirty="0"/>
          </a:p>
          <a:p>
            <a:r>
              <a:rPr lang="en-AU" dirty="0" err="1"/>
              <a:t>Context.Call</a:t>
            </a:r>
            <a:r>
              <a:rPr lang="en-AU" dirty="0"/>
              <a:t> your Dialog</a:t>
            </a:r>
          </a:p>
        </p:txBody>
      </p:sp>
    </p:spTree>
    <p:extLst>
      <p:ext uri="{BB962C8B-B14F-4D97-AF65-F5344CB8AC3E}">
        <p14:creationId xmlns:p14="http://schemas.microsoft.com/office/powerpoint/2010/main" val="3886039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Architecture overview diagram">
            <a:extLst>
              <a:ext uri="{FF2B5EF4-FFF2-40B4-BE49-F238E27FC236}">
                <a16:creationId xmlns:a16="http://schemas.microsoft.com/office/drawing/2014/main" id="{5ED9FE15-168F-4A19-8528-2D709150D6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65138"/>
            <a:ext cx="12192000" cy="592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0228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55D65-E0CA-403A-BB57-9F07929AC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Core Concepts - Channels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D95D1-AADE-49C4-89D0-149AB7B42D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Connection between bot framework and communication apps</a:t>
            </a:r>
          </a:p>
          <a:p>
            <a:pPr lvl="1"/>
            <a:endParaRPr lang="en-AU" dirty="0"/>
          </a:p>
          <a:p>
            <a:pPr lvl="1"/>
            <a:r>
              <a:rPr lang="en-AU" dirty="0"/>
              <a:t>Slack</a:t>
            </a:r>
          </a:p>
          <a:p>
            <a:pPr lvl="1"/>
            <a:r>
              <a:rPr lang="en-AU" dirty="0" err="1"/>
              <a:t>Kik</a:t>
            </a:r>
            <a:endParaRPr lang="en-AU" dirty="0"/>
          </a:p>
          <a:p>
            <a:pPr lvl="1"/>
            <a:r>
              <a:rPr lang="en-AU" dirty="0"/>
              <a:t>Facebook Messenger</a:t>
            </a:r>
          </a:p>
          <a:p>
            <a:pPr lvl="1"/>
            <a:r>
              <a:rPr lang="en-AU" dirty="0"/>
              <a:t>Skype</a:t>
            </a:r>
          </a:p>
          <a:p>
            <a:pPr lvl="1"/>
            <a:endParaRPr lang="en-AU" dirty="0"/>
          </a:p>
          <a:p>
            <a:pPr lvl="1"/>
            <a:r>
              <a:rPr lang="en-AU" dirty="0"/>
              <a:t>etc.</a:t>
            </a:r>
          </a:p>
          <a:p>
            <a:pPr lvl="1"/>
            <a:endParaRPr lang="en-AU" dirty="0"/>
          </a:p>
        </p:txBody>
      </p:sp>
      <p:pic>
        <p:nvPicPr>
          <p:cNvPr id="1026" name="Picture 2" descr="List of channels on the portal">
            <a:extLst>
              <a:ext uri="{FF2B5EF4-FFF2-40B4-BE49-F238E27FC236}">
                <a16:creationId xmlns:a16="http://schemas.microsoft.com/office/drawing/2014/main" id="{08F2B3A4-0E1A-4C77-AD72-E73A710858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4917" y="4483100"/>
            <a:ext cx="76200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4749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31227-9264-4B3A-91C6-2016B1409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Core Concepts - Dialogs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E4AAFC-A6E3-4589-9E0A-0BB82C69FB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07055" cy="4351338"/>
          </a:xfrm>
        </p:spPr>
        <p:txBody>
          <a:bodyPr>
            <a:normAutofit/>
          </a:bodyPr>
          <a:lstStyle/>
          <a:p>
            <a:r>
              <a:rPr lang="en-AU" dirty="0"/>
              <a:t>Used to model a flow of a conversation</a:t>
            </a:r>
          </a:p>
          <a:p>
            <a:pPr lvl="1"/>
            <a:r>
              <a:rPr lang="en-AU" dirty="0"/>
              <a:t>Reusable</a:t>
            </a:r>
          </a:p>
          <a:p>
            <a:pPr lvl="1"/>
            <a:r>
              <a:rPr lang="en-AU" dirty="0"/>
              <a:t>Persisted state</a:t>
            </a:r>
          </a:p>
          <a:p>
            <a:pPr lvl="1"/>
            <a:endParaRPr lang="en-AU" dirty="0"/>
          </a:p>
          <a:p>
            <a:r>
              <a:rPr lang="en-AU" dirty="0"/>
              <a:t>Types:</a:t>
            </a:r>
          </a:p>
          <a:p>
            <a:pPr lvl="1"/>
            <a:r>
              <a:rPr lang="en-AU" dirty="0"/>
              <a:t>Prompts</a:t>
            </a:r>
          </a:p>
          <a:p>
            <a:pPr lvl="1"/>
            <a:r>
              <a:rPr lang="en-AU" dirty="0"/>
              <a:t>Natural Language Understanding</a:t>
            </a:r>
          </a:p>
          <a:p>
            <a:pPr lvl="1"/>
            <a:r>
              <a:rPr lang="en-AU" dirty="0"/>
              <a:t>Form Filling</a:t>
            </a:r>
          </a:p>
          <a:p>
            <a:pPr lvl="1"/>
            <a:r>
              <a:rPr lang="en-AU" dirty="0"/>
              <a:t>Profile</a:t>
            </a:r>
          </a:p>
        </p:txBody>
      </p:sp>
    </p:spTree>
    <p:extLst>
      <p:ext uri="{BB962C8B-B14F-4D97-AF65-F5344CB8AC3E}">
        <p14:creationId xmlns:p14="http://schemas.microsoft.com/office/powerpoint/2010/main" val="9899548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72517-E886-4C5C-92C1-D6750BD8C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Core Concepts - 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886E1-57C2-42BE-8174-7744C36FA4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Gives access to conversation state</a:t>
            </a:r>
          </a:p>
          <a:p>
            <a:endParaRPr lang="en-AU" dirty="0"/>
          </a:p>
          <a:p>
            <a:pPr lvl="1"/>
            <a:r>
              <a:rPr lang="en-AU" dirty="0"/>
              <a:t>Send data to a user</a:t>
            </a:r>
          </a:p>
          <a:p>
            <a:pPr lvl="1"/>
            <a:r>
              <a:rPr lang="en-AU" dirty="0"/>
              <a:t>Wait for input from the user</a:t>
            </a:r>
          </a:p>
          <a:p>
            <a:pPr lvl="1"/>
            <a:endParaRPr lang="en-AU" dirty="0"/>
          </a:p>
          <a:p>
            <a:pPr lvl="1"/>
            <a:r>
              <a:rPr lang="en-AU" dirty="0"/>
              <a:t>Push a new dialog on to the stack</a:t>
            </a:r>
          </a:p>
          <a:p>
            <a:pPr lvl="1"/>
            <a:r>
              <a:rPr lang="en-AU" dirty="0"/>
              <a:t>Pop current dialog from the stack</a:t>
            </a:r>
          </a:p>
        </p:txBody>
      </p:sp>
    </p:spTree>
    <p:extLst>
      <p:ext uri="{BB962C8B-B14F-4D97-AF65-F5344CB8AC3E}">
        <p14:creationId xmlns:p14="http://schemas.microsoft.com/office/powerpoint/2010/main" val="21231526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58C56-5DBB-4010-976D-4A230BC01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Programming Time!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571C8-DEF8-42C1-8183-8F8D4F7354E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t">
            <a:normAutofit/>
          </a:bodyPr>
          <a:lstStyle/>
          <a:p>
            <a:pPr marL="514350" indent="-514350">
              <a:buFont typeface="+mj-lt"/>
              <a:buAutoNum type="arabicPeriod"/>
            </a:pPr>
            <a:endParaRPr lang="en-AU" kern="0" dirty="0"/>
          </a:p>
          <a:p>
            <a:pPr marL="514350" indent="-514350">
              <a:buAutoNum type="arabicPeriod"/>
            </a:pPr>
            <a:r>
              <a:rPr lang="en-AU" kern="0" dirty="0"/>
              <a:t>Ask the user their name</a:t>
            </a:r>
          </a:p>
          <a:p>
            <a:pPr marL="514350" indent="-514350">
              <a:buAutoNum type="arabicPeriod"/>
            </a:pPr>
            <a:endParaRPr lang="en-AU" kern="0" dirty="0"/>
          </a:p>
          <a:p>
            <a:pPr marL="514350" indent="-514350">
              <a:buAutoNum type="arabicPeriod"/>
            </a:pPr>
            <a:r>
              <a:rPr lang="en-AU" kern="0" dirty="0"/>
              <a:t>Ask the user their email address</a:t>
            </a:r>
          </a:p>
          <a:p>
            <a:pPr marL="0" indent="0">
              <a:buNone/>
            </a:pPr>
            <a:endParaRPr lang="en-AU" kern="0" dirty="0"/>
          </a:p>
          <a:p>
            <a:pPr marL="0" indent="0">
              <a:buNone/>
            </a:pPr>
            <a:r>
              <a:rPr lang="en-AU" kern="0" dirty="0"/>
              <a:t>3. Welcome the user to your bot.</a:t>
            </a:r>
          </a:p>
          <a:p>
            <a:pPr marL="0" indent="0">
              <a:buNone/>
            </a:pPr>
            <a:endParaRPr lang="en-AU" kern="0" dirty="0"/>
          </a:p>
          <a:p>
            <a:pPr marL="0" indent="0">
              <a:buNone/>
            </a:pPr>
            <a:endParaRPr lang="en-AU" kern="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409F1CF-6A0C-4265-8502-4504A195D5D4}"/>
              </a:ext>
            </a:extLst>
          </p:cNvPr>
          <p:cNvSpPr txBox="1">
            <a:spLocks/>
          </p:cNvSpPr>
          <p:nvPr/>
        </p:nvSpPr>
        <p:spPr>
          <a:xfrm>
            <a:off x="6443444" y="1825625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AU" kern="0" dirty="0"/>
          </a:p>
          <a:p>
            <a:pPr marL="0" indent="0">
              <a:buNone/>
            </a:pPr>
            <a:endParaRPr lang="en-AU" kern="0" dirty="0"/>
          </a:p>
          <a:p>
            <a:pPr marL="0" indent="0">
              <a:buNone/>
            </a:pPr>
            <a:r>
              <a:rPr lang="en-AU" kern="0" dirty="0">
                <a:hlinkClick r:id="rId2"/>
              </a:rPr>
              <a:t>https://github.com/aidanmorgan/chatbot-workshop</a:t>
            </a:r>
            <a:endParaRPr lang="en-AU" kern="0" dirty="0"/>
          </a:p>
          <a:p>
            <a:pPr marL="0" indent="0">
              <a:buNone/>
            </a:pPr>
            <a:endParaRPr lang="en-AU" kern="0" dirty="0"/>
          </a:p>
          <a:p>
            <a:pPr marL="0" indent="0">
              <a:buNone/>
            </a:pPr>
            <a:r>
              <a:rPr lang="en-AU" dirty="0" err="1"/>
              <a:t>RootDialog.cs</a:t>
            </a:r>
            <a:endParaRPr lang="en-AU" dirty="0"/>
          </a:p>
          <a:p>
            <a:pPr marL="0" indent="0">
              <a:buNone/>
            </a:pPr>
            <a:endParaRPr lang="en-AU" kern="0" dirty="0"/>
          </a:p>
          <a:p>
            <a:pPr marL="0" indent="0">
              <a:buNone/>
            </a:pPr>
            <a:endParaRPr lang="en-AU" kern="0" dirty="0"/>
          </a:p>
        </p:txBody>
      </p:sp>
    </p:spTree>
    <p:extLst>
      <p:ext uri="{BB962C8B-B14F-4D97-AF65-F5344CB8AC3E}">
        <p14:creationId xmlns:p14="http://schemas.microsoft.com/office/powerpoint/2010/main" val="2607373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3980C-A22E-4B70-BB0A-81253A30E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Core Concepts – Dialog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AEFD5-3D70-41AD-846A-F869F431DC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737986"/>
          </a:xfrm>
        </p:spPr>
        <p:txBody>
          <a:bodyPr>
            <a:normAutofit fontScale="85000" lnSpcReduction="20000"/>
          </a:bodyPr>
          <a:lstStyle/>
          <a:p>
            <a:r>
              <a:rPr lang="en-AU" dirty="0"/>
              <a:t>Dialogs can be pushed onto and popped off the stack</a:t>
            </a:r>
          </a:p>
          <a:p>
            <a:endParaRPr lang="en-AU" dirty="0"/>
          </a:p>
          <a:p>
            <a:r>
              <a:rPr lang="en-AU" dirty="0"/>
              <a:t>Top dialog in the stack processes all incoming messages</a:t>
            </a:r>
          </a:p>
          <a:p>
            <a:endParaRPr lang="en-AU" dirty="0"/>
          </a:p>
          <a:p>
            <a:r>
              <a:rPr lang="en-AU" dirty="0"/>
              <a:t>Data can be pushed from one dialog to it’s child</a:t>
            </a:r>
          </a:p>
          <a:p>
            <a:endParaRPr lang="en-AU" dirty="0"/>
          </a:p>
          <a:p>
            <a:r>
              <a:rPr lang="en-AU" dirty="0"/>
              <a:t>Data can be returned from a child dialog to it’s parent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80978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11650</TotalTime>
  <Words>676</Words>
  <Application>Microsoft Office PowerPoint</Application>
  <PresentationFormat>Widescreen</PresentationFormat>
  <Paragraphs>179</Paragraphs>
  <Slides>30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Office Theme</vt:lpstr>
      <vt:lpstr>Microsoft Bot Framework</vt:lpstr>
      <vt:lpstr>Overview</vt:lpstr>
      <vt:lpstr>Bot Framework</vt:lpstr>
      <vt:lpstr>PowerPoint Presentation</vt:lpstr>
      <vt:lpstr>Core Concepts - Channels</vt:lpstr>
      <vt:lpstr>Core Concepts - Dialogs</vt:lpstr>
      <vt:lpstr>Core Concepts - Context</vt:lpstr>
      <vt:lpstr>Programming Time!</vt:lpstr>
      <vt:lpstr>Core Concepts – Dialog Stack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Message Types (Cards)</vt:lpstr>
      <vt:lpstr>Advanced Features</vt:lpstr>
      <vt:lpstr>PowerPoint Presentation</vt:lpstr>
      <vt:lpstr>Natural Language Processing</vt:lpstr>
      <vt:lpstr>PowerPoint Presentation</vt:lpstr>
      <vt:lpstr>Understanding Language - Challenges</vt:lpstr>
      <vt:lpstr>Microsoft QnA Maker</vt:lpstr>
      <vt:lpstr>PowerPoint Presentation</vt:lpstr>
      <vt:lpstr>Microsoft LUIS</vt:lpstr>
      <vt:lpstr>PowerPoint Presentation</vt:lpstr>
      <vt:lpstr>Traditional NLP “pipeline”</vt:lpstr>
      <vt:lpstr>Programming Time</vt:lpstr>
      <vt:lpstr>3. Tell a Q/A Joke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the Microsoft Bot Framework</dc:title>
  <dc:creator>Aidan Morgan</dc:creator>
  <cp:lastModifiedBy>Aidan Morgan</cp:lastModifiedBy>
  <cp:revision>49</cp:revision>
  <dcterms:created xsi:type="dcterms:W3CDTF">2017-07-23T05:39:10Z</dcterms:created>
  <dcterms:modified xsi:type="dcterms:W3CDTF">2017-08-03T14:54:21Z</dcterms:modified>
</cp:coreProperties>
</file>