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9" r:id="rId3"/>
    <p:sldId id="260" r:id="rId4"/>
    <p:sldId id="293" r:id="rId5"/>
    <p:sldId id="261" r:id="rId6"/>
    <p:sldId id="285" r:id="rId7"/>
    <p:sldId id="262" r:id="rId8"/>
    <p:sldId id="263" r:id="rId9"/>
    <p:sldId id="264" r:id="rId10"/>
    <p:sldId id="265" r:id="rId11"/>
    <p:sldId id="271" r:id="rId12"/>
    <p:sldId id="270" r:id="rId13"/>
    <p:sldId id="266" r:id="rId14"/>
    <p:sldId id="267" r:id="rId15"/>
    <p:sldId id="268" r:id="rId16"/>
    <p:sldId id="273" r:id="rId17"/>
    <p:sldId id="287" r:id="rId18"/>
    <p:sldId id="276" r:id="rId19"/>
    <p:sldId id="275" r:id="rId20"/>
    <p:sldId id="286" r:id="rId21"/>
    <p:sldId id="288" r:id="rId22"/>
    <p:sldId id="277" r:id="rId23"/>
    <p:sldId id="284" r:id="rId24"/>
    <p:sldId id="290" r:id="rId25"/>
    <p:sldId id="278" r:id="rId26"/>
    <p:sldId id="282" r:id="rId27"/>
    <p:sldId id="281" r:id="rId28"/>
    <p:sldId id="283" r:id="rId29"/>
    <p:sldId id="291" r:id="rId30"/>
    <p:sldId id="295" r:id="rId31"/>
    <p:sldId id="294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2201" autoAdjust="0"/>
  </p:normalViewPr>
  <p:slideViewPr>
    <p:cSldViewPr snapToGrid="0">
      <p:cViewPr varScale="1">
        <p:scale>
          <a:sx n="94" d="100"/>
          <a:sy n="94" d="100"/>
        </p:scale>
        <p:origin x="11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2CE13-405C-41BA-8D6C-4758DB22BCBB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B8478-9C36-4076-AFB2-BC803E1CDF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1323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417295/facebook-messenger-monthly-active-users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tatista.com/statistics/264810/number-of-monthly-active-facebook-users-worldwide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bisend.com/insights/2016-mobile-messaging-report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essenger.fb.com/blog/more-than-a-message-the-evolution-of-conversation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Conversation is the new UI</a:t>
            </a:r>
          </a:p>
          <a:p>
            <a:pPr marL="171450" indent="-171450">
              <a:buFontTx/>
              <a:buChar char="-"/>
            </a:pP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057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Build once – same backend across web, iOS, Android etc.</a:t>
            </a:r>
          </a:p>
          <a:p>
            <a:r>
              <a:rPr lang="en-AU" dirty="0"/>
              <a:t>Very simple UI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8459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Not all interactions are conversations!</a:t>
            </a:r>
          </a:p>
          <a:p>
            <a:endParaRPr lang="en-AU" dirty="0"/>
          </a:p>
          <a:p>
            <a:r>
              <a:rPr lang="en-AU" dirty="0"/>
              <a:t>NO: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9502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Current digital assistants are all female – perpetuating a social norm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886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People will try to hook up with your bot.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6814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NLP – 80% accuracy is still 20% wrong</a:t>
            </a:r>
          </a:p>
          <a:p>
            <a:endParaRPr lang="en-AU" dirty="0"/>
          </a:p>
          <a:p>
            <a:r>
              <a:rPr lang="en-AU" dirty="0"/>
              <a:t>“Rails” are </a:t>
            </a:r>
            <a:r>
              <a:rPr lang="en-AU" dirty="0" err="1"/>
              <a:t>preset</a:t>
            </a:r>
            <a:r>
              <a:rPr lang="en-AU" dirty="0"/>
              <a:t> conversation paths</a:t>
            </a:r>
          </a:p>
          <a:p>
            <a:r>
              <a:rPr lang="en-AU" dirty="0"/>
              <a:t>NLP is syntactical analysis of free text input</a:t>
            </a:r>
          </a:p>
          <a:p>
            <a:endParaRPr lang="en-AU" dirty="0"/>
          </a:p>
          <a:p>
            <a:r>
              <a:rPr lang="en-AU" dirty="0"/>
              <a:t>Start with slash commands/rigid syntax,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7807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 the same user flow as you would if you were actually speaking to a person.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bot shouldn’t sound too clever, using complicated grammar or language structures. Keep it simple and be concise.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 use gender-specific pronouns, because you never know who’s on the other side of the conversation.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help messages and suggestions for when the user feels lost.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witty replies for unsupported topics, so that the bot doesn’t look dumb.</a:t>
            </a:r>
          </a:p>
          <a:p>
            <a:br>
              <a:rPr lang="en-AU" dirty="0"/>
            </a:b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6583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Less structure as we move to the right</a:t>
            </a:r>
          </a:p>
          <a:p>
            <a:r>
              <a:rPr lang="en-AU" dirty="0"/>
              <a:t>Expensive and difficult as we move to the right</a:t>
            </a:r>
          </a:p>
          <a:p>
            <a:endParaRPr lang="en-AU" dirty="0"/>
          </a:p>
          <a:p>
            <a:endParaRPr lang="en-AU" dirty="0"/>
          </a:p>
          <a:p>
            <a:pPr marL="971550" lvl="1" indent="-514350">
              <a:buFont typeface="+mj-lt"/>
              <a:buAutoNum type="arabicPeriod"/>
            </a:pPr>
            <a:endParaRPr lang="en-AU" dirty="0"/>
          </a:p>
          <a:p>
            <a:pPr marL="514350" lvl="0" indent="-514350">
              <a:buFont typeface="+mj-lt"/>
              <a:buAutoNum type="arabicPeriod"/>
            </a:pP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3166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9809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50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Growing popularity of messaging platforms</a:t>
            </a:r>
          </a:p>
          <a:p>
            <a:endParaRPr lang="en-AU" dirty="0"/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 Messenger alone has already 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1.2 billion monthly active users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Facebook is reaching almost 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2 billion people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6689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Source: 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The 2016 Mobile Messaging Report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than 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65% of </a:t>
            </a:r>
            <a:r>
              <a:rPr lang="en-A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Millenials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, Gen Xers and Boomers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consider messaging their primary method of communication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2886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Source: Statista.com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AU" dirty="0"/>
            </a:b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612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1057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9985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3CC6-5835-4B19-82EF-05C0C5599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E6324-3A77-4309-87C3-6780BE2E8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A7CB1-86AB-4C9B-9B97-A16954BD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85DEF-3DC6-4F34-A6F8-AA1A3A2C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58373-074D-49F6-8B23-062FE67F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29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241D2-2A90-4B17-B588-A4A3F795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79919-3072-4A5A-89A4-0A03E4407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E6ED6-8570-4155-B147-46813DC1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3E4FF-8C6B-46A5-8DC2-ABBEADDF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F907A-F10E-42BF-BEDE-5781D826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983673-B2B8-4F0A-9E07-B04E0E8E7E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5998461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E50A0-D1D9-4BC8-9404-F7B583BB1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95243-3DAD-496A-A1E9-55D28FE1D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EC21A-7496-43DE-888E-A8477D9B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C1E6B-8D12-4859-9EC4-E7979BFB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C8DA5-3CCE-47AB-A774-00E8F7A7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1C1DA2-D77F-43DA-8FF1-CBCC16C78B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5998461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4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515B-79C0-476A-8CC8-480E87CF9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ED61-5668-47AB-9242-6CBFB0AEC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69E68-9B18-4277-98A6-0F1A82B0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34486-CAC0-420D-92F0-A199412E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A6738-62DE-46D3-BA2D-DA59E57A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70629D-BFEC-4BD5-9A8E-22E9D62DAE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5998461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815A-24AC-4077-B586-BE822D05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42F2C-1DC2-42E6-ACB8-DCFA9E1CE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8DE0E-7032-49A7-B69F-E3EFB002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5015C-F118-4D49-A565-6CEC3C2A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63735-34E7-4D46-AED2-A9F53EEF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7F11D8-0978-4745-83A9-C752BBBA3E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5998461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3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A74C-2684-42E2-9070-84AA0FE16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EDF06-BBD4-4FC5-B25F-3CC7A7570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5C173-575C-4357-9C83-B2C66A192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0F202-3A48-4165-ABD0-D8828D69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5F445-0EFC-4040-BA2C-5FB87A98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C6EF7-5A98-4E25-865B-2516FDD4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D15949-B536-4C6D-8BAF-23645306D3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165525" y="5998461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9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0F24-1077-4074-9EE6-212BC0C98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67248-B6D5-454F-BA19-F9D8E3113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EEB82-667B-4A97-8FBC-6818532DB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05EF4-63A6-4575-8851-7037CBF7A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2236F6-2BBE-449F-BD46-D8F89C407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4F0FB2-D266-4029-821F-FC435AE1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D6DC71-B870-456C-837D-A3D65975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51892-67E2-4126-868C-C5570AF4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40E1FB-3AD3-4360-96F9-8D30A5EFCF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5998461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8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9079-60DC-471E-85F5-023B19B0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BAED3-9CCC-44C8-A09B-9CF438D9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1A153-2EF7-420D-8A6A-922767216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95708-719F-433F-AEEC-576AC660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EA1E06-011D-4184-8F69-6A0DFBDF2C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5994843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8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B14D8-7A03-4518-BF6E-E8D3287A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16401F-3947-4399-8CE4-1E7E4FE0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6E8D0-FCE0-4170-A66B-5384194B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BEA8F-DAF5-435A-BF3A-871F86651B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5998461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5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CB0C-2A24-42E2-A039-58E644545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63CA5-B5C2-4520-876C-DFA2E650D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2C860-B611-449A-AE8F-E9085BBCE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62671-5321-448F-9781-FA73CCD1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C46BD-7B10-4C1E-9F69-31E26BC5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8C8A0-628B-43C0-931E-00F47548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CEC235-6EF4-41B4-8498-F8C2423828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5994843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3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05C5-9699-47F8-995A-7AC25B00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95233-624A-4932-BE3B-F0CD7321D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2EE9F-7B03-46EA-B413-264F08C24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B522F-0F6C-4338-BC21-AD09FA4E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CD581-4651-49DE-80FD-1C0E8549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975F-20F4-4E6E-86D5-F8C18D67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697446-DC2E-4902-8376-29D211C8B2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6059374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5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06760-A8FF-44D5-A8F2-AC8E44416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4ECAE-78A1-4DBD-9055-5EDEDB044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5A3DF-1549-4F57-92FD-455D89E81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A68B9-4691-40D0-B98B-1DA09131E5F3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3FAFD-813E-4758-A653-CE4F5035D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F5B27-8CB7-41AB-810F-D8C766998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498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lapps.com/tod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92D328-0465-4D6D-916E-60B10B4F4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42" name="Picture 2" descr="https://cdn-images-1.medium.com/max/800/1*fIaAHAdO6yKP_PFPK0296w.png">
            <a:extLst>
              <a:ext uri="{FF2B5EF4-FFF2-40B4-BE49-F238E27FC236}">
                <a16:creationId xmlns:a16="http://schemas.microsoft.com/office/drawing/2014/main" id="{E44452AF-119C-46A1-B180-6CA06C8A4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429"/>
            <a:ext cx="12192000" cy="696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154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0CC1B5-74AB-4178-96A7-820F60D45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" y="1528762"/>
            <a:ext cx="110204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7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023C3-1634-44CD-B423-9E8CABA4E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7680"/>
            <a:ext cx="10515600" cy="568928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AU" i="1" dirty="0"/>
              <a:t>“Chatbots will fundamentally revolutionize how computing is experienced by everybody.” </a:t>
            </a:r>
          </a:p>
          <a:p>
            <a:pPr marL="0" indent="0" algn="ctr">
              <a:buNone/>
            </a:pPr>
            <a:r>
              <a:rPr lang="en-AU" i="1" dirty="0"/>
              <a:t>				— Satya Nadella, Microsoft CEO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34573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6395-22E0-4780-92BF-623522036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05EDC-3762-46B2-928C-BD988DFE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AU" dirty="0"/>
          </a:p>
          <a:p>
            <a:r>
              <a:rPr lang="en-AU" dirty="0"/>
              <a:t>Growing popularity of messaging platforms</a:t>
            </a:r>
          </a:p>
          <a:p>
            <a:endParaRPr lang="en-AU" dirty="0"/>
          </a:p>
          <a:p>
            <a:r>
              <a:rPr lang="en-AU" dirty="0"/>
              <a:t>Customer expectations</a:t>
            </a:r>
          </a:p>
          <a:p>
            <a:endParaRPr lang="en-AU" dirty="0"/>
          </a:p>
          <a:p>
            <a:r>
              <a:rPr lang="en-AU" dirty="0"/>
              <a:t>Advances in AI and machine learning</a:t>
            </a:r>
          </a:p>
          <a:p>
            <a:endParaRPr lang="en-AU" dirty="0"/>
          </a:p>
          <a:p>
            <a:r>
              <a:rPr lang="en-AU" dirty="0"/>
              <a:t>Cheap and available Compute</a:t>
            </a:r>
          </a:p>
          <a:p>
            <a:pPr marL="0" indent="0">
              <a:buNone/>
            </a:pP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0759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cdn-images-1.medium.com/max/1600/0*VgOQYtvD4un4pH_N.png">
            <a:extLst>
              <a:ext uri="{FF2B5EF4-FFF2-40B4-BE49-F238E27FC236}">
                <a16:creationId xmlns:a16="http://schemas.microsoft.com/office/drawing/2014/main" id="{EEF8F9C6-05BA-4D4A-BE2E-8C9AAA5BE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985" y="538163"/>
            <a:ext cx="7410027" cy="555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391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8737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6B234E-8A0F-495C-9BC6-81EDEC8F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Apps Just Don’t Cut 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9858CD-BF12-4E60-BABB-0416916F7A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Too many apps to install</a:t>
            </a:r>
          </a:p>
          <a:p>
            <a:endParaRPr lang="en-AU" dirty="0"/>
          </a:p>
          <a:p>
            <a:r>
              <a:rPr lang="en-AU" dirty="0"/>
              <a:t>23% of users abandon apps after just 1 use</a:t>
            </a:r>
          </a:p>
          <a:p>
            <a:endParaRPr lang="en-AU" dirty="0"/>
          </a:p>
          <a:p>
            <a:r>
              <a:rPr lang="en-AU" dirty="0"/>
              <a:t>Bots are </a:t>
            </a:r>
            <a:r>
              <a:rPr lang="en-AU" u="sng" dirty="0"/>
              <a:t>cheaper</a:t>
            </a:r>
            <a:r>
              <a:rPr lang="en-AU" dirty="0"/>
              <a:t>, </a:t>
            </a:r>
            <a:r>
              <a:rPr lang="en-AU" u="sng" dirty="0"/>
              <a:t>easier</a:t>
            </a:r>
            <a:r>
              <a:rPr lang="en-AU" dirty="0"/>
              <a:t> and </a:t>
            </a:r>
            <a:r>
              <a:rPr lang="en-AU" u="sng" dirty="0"/>
              <a:t>faster</a:t>
            </a:r>
            <a:r>
              <a:rPr lang="en-AU" dirty="0"/>
              <a:t> to develop and experiment with</a:t>
            </a:r>
          </a:p>
        </p:txBody>
      </p:sp>
      <p:pic>
        <p:nvPicPr>
          <p:cNvPr id="9" name="Picture 2" descr="https://cdn-images-1.medium.com/max/1600/1*FUo2ascvtZvKtA-8iuV2xw.png">
            <a:extLst>
              <a:ext uri="{FF2B5EF4-FFF2-40B4-BE49-F238E27FC236}">
                <a16:creationId xmlns:a16="http://schemas.microsoft.com/office/drawing/2014/main" id="{861D6C6E-4B99-4B3D-9DB4-3A9E4D21A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825624"/>
            <a:ext cx="5992983" cy="40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185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D5D5AC-CD20-4057-A569-92AAE7E8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Opportunities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7362A1-F889-4FF9-96D3-29CC9B2045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5848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6366-6FD7-42C5-9E07-111CABC1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Companies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B4F40-EDA4-4C25-9A99-2B39ECDAB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Interact with brands </a:t>
            </a:r>
            <a:r>
              <a:rPr lang="en-AU" u="sng" dirty="0"/>
              <a:t>inside </a:t>
            </a:r>
            <a:r>
              <a:rPr lang="en-AU" dirty="0"/>
              <a:t>messaging apps</a:t>
            </a:r>
          </a:p>
          <a:p>
            <a:endParaRPr lang="en-AU" dirty="0"/>
          </a:p>
          <a:p>
            <a:r>
              <a:rPr lang="en-AU" dirty="0"/>
              <a:t>Manage simple customer service requests</a:t>
            </a:r>
          </a:p>
          <a:p>
            <a:pPr lvl="1"/>
            <a:r>
              <a:rPr lang="en-AU" dirty="0"/>
              <a:t>E.g. FAQ Generator</a:t>
            </a:r>
          </a:p>
          <a:p>
            <a:pPr lvl="1"/>
            <a:endParaRPr lang="en-AU" dirty="0"/>
          </a:p>
          <a:p>
            <a:r>
              <a:rPr lang="en-AU" dirty="0"/>
              <a:t>Automate tedious/repetitive tasks</a:t>
            </a:r>
          </a:p>
          <a:p>
            <a:pPr lvl="1"/>
            <a:endParaRPr lang="en-AU" dirty="0"/>
          </a:p>
          <a:p>
            <a:r>
              <a:rPr lang="en-AU" dirty="0"/>
              <a:t>Surface data from internal systems for employees</a:t>
            </a:r>
          </a:p>
        </p:txBody>
      </p:sp>
    </p:spTree>
    <p:extLst>
      <p:ext uri="{BB962C8B-B14F-4D97-AF65-F5344CB8AC3E}">
        <p14:creationId xmlns:p14="http://schemas.microsoft.com/office/powerpoint/2010/main" val="1572674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A25C-03E2-4E33-8782-3081E560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Companies – Rapid Delivery</a:t>
            </a:r>
          </a:p>
        </p:txBody>
      </p:sp>
      <p:pic>
        <p:nvPicPr>
          <p:cNvPr id="9220" name="Picture 4" descr="Image result for chatfuel example screenshots">
            <a:extLst>
              <a:ext uri="{FF2B5EF4-FFF2-40B4-BE49-F238E27FC236}">
                <a16:creationId xmlns:a16="http://schemas.microsoft.com/office/drawing/2014/main" id="{3E8A7C73-034A-4E5B-BB27-82FBB16D0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561" y="1390262"/>
            <a:ext cx="6004878" cy="504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724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91EF-5168-4EB2-813E-61145B1B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Brands - Uber-Personalisation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684E0B-EAF2-4597-9B23-29DFA37DA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644" y="1205491"/>
            <a:ext cx="5954712" cy="533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1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D7DE-BDFE-4174-A06E-5FF2C5C9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Who am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ACD00-FB5B-4D22-9015-9BAD09820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Software Engineer with 15 years experience</a:t>
            </a:r>
          </a:p>
          <a:p>
            <a:endParaRPr lang="en-AU" dirty="0"/>
          </a:p>
          <a:p>
            <a:r>
              <a:rPr lang="en-AU" dirty="0"/>
              <a:t>Thales Australia – Software Systems Architect</a:t>
            </a:r>
          </a:p>
          <a:p>
            <a:r>
              <a:rPr lang="en-AU" dirty="0"/>
              <a:t>Satalyst – Principal Architect/CTO</a:t>
            </a:r>
          </a:p>
          <a:p>
            <a:r>
              <a:rPr lang="en-AU" dirty="0"/>
              <a:t>Stuck – Chief Troublemaking Officer</a:t>
            </a:r>
          </a:p>
          <a:p>
            <a:r>
              <a:rPr lang="en-AU" dirty="0"/>
              <a:t>Boundlss – Lead Engineer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8071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4DAF49-D74E-462C-A42C-68A11656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Developers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8AD16A-E0C4-447C-B5EA-E3739FA2B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AU" dirty="0"/>
          </a:p>
          <a:p>
            <a:r>
              <a:rPr lang="en-AU" dirty="0"/>
              <a:t>Actually Build Once (for a change)!</a:t>
            </a:r>
          </a:p>
          <a:p>
            <a:endParaRPr lang="en-AU" dirty="0"/>
          </a:p>
          <a:p>
            <a:r>
              <a:rPr lang="en-AU" dirty="0"/>
              <a:t>Iterate quickly</a:t>
            </a:r>
          </a:p>
          <a:p>
            <a:endParaRPr lang="en-AU" dirty="0"/>
          </a:p>
          <a:p>
            <a:r>
              <a:rPr lang="en-AU" dirty="0"/>
              <a:t>Distribute broadly</a:t>
            </a:r>
          </a:p>
          <a:p>
            <a:endParaRPr lang="en-AU" dirty="0"/>
          </a:p>
          <a:p>
            <a:r>
              <a:rPr lang="en-AU" dirty="0"/>
              <a:t>Replace legacy LOB applications</a:t>
            </a:r>
          </a:p>
          <a:p>
            <a:endParaRPr lang="en-AU" dirty="0"/>
          </a:p>
          <a:p>
            <a:r>
              <a:rPr lang="en-AU" dirty="0"/>
              <a:t>Extend using API’s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5761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B52846-6535-4426-8412-3AED5B20028C}"/>
              </a:ext>
            </a:extLst>
          </p:cNvPr>
          <p:cNvSpPr txBox="1"/>
          <p:nvPr/>
        </p:nvSpPr>
        <p:spPr>
          <a:xfrm>
            <a:off x="2306320" y="2804160"/>
            <a:ext cx="6431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dirty="0"/>
              <a:t>Bot Hacking Time!</a:t>
            </a:r>
          </a:p>
        </p:txBody>
      </p:sp>
    </p:spTree>
    <p:extLst>
      <p:ext uri="{BB962C8B-B14F-4D97-AF65-F5344CB8AC3E}">
        <p14:creationId xmlns:p14="http://schemas.microsoft.com/office/powerpoint/2010/main" val="1254014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AA49C6-3ACD-46DD-AB7B-6174274A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Tips for Building a Bot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F0C29-37C1-4282-A87D-5BF039A88F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2950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12391-891F-4394-A728-99B8B3CC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Problems best suited to a Chatbot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F80971-90A5-4C51-92E0-8C882DFB1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b="1" dirty="0"/>
              <a:t>Conversational</a:t>
            </a:r>
            <a:r>
              <a:rPr lang="en-AU" dirty="0"/>
              <a:t>: </a:t>
            </a:r>
          </a:p>
          <a:p>
            <a:pPr lvl="1"/>
            <a:r>
              <a:rPr lang="en-AU" dirty="0"/>
              <a:t>When an App can’t do it because multiple variable inputs are needed to solve the problem.</a:t>
            </a:r>
          </a:p>
          <a:p>
            <a:pPr lvl="1"/>
            <a:endParaRPr lang="en-AU" dirty="0"/>
          </a:p>
          <a:p>
            <a:r>
              <a:rPr lang="en-AU" b="1" dirty="0"/>
              <a:t>Simplicity</a:t>
            </a:r>
            <a:r>
              <a:rPr lang="en-AU" dirty="0"/>
              <a:t>: </a:t>
            </a:r>
          </a:p>
          <a:p>
            <a:pPr lvl="1"/>
            <a:r>
              <a:rPr lang="en-AU" dirty="0"/>
              <a:t>When a bot offers the most immediate and direct solution to a person’s problem.</a:t>
            </a:r>
          </a:p>
        </p:txBody>
      </p:sp>
    </p:spTree>
    <p:extLst>
      <p:ext uri="{BB962C8B-B14F-4D97-AF65-F5344CB8AC3E}">
        <p14:creationId xmlns:p14="http://schemas.microsoft.com/office/powerpoint/2010/main" val="633871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-images-1.medium.com/max/1000/1*MKLzDC_MxSX4J-KEQjKn6g.png">
            <a:extLst>
              <a:ext uri="{FF2B5EF4-FFF2-40B4-BE49-F238E27FC236}">
                <a16:creationId xmlns:a16="http://schemas.microsoft.com/office/drawing/2014/main" id="{4D103A61-85E2-4697-8FDF-BD954CEEF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540" y="0"/>
            <a:ext cx="9525000" cy="615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723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C9D371-C884-437C-B57F-43A80296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Personality / Voice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352E8E-1975-4CD5-BA7A-A3CB17BDD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0360" cy="4351338"/>
          </a:xfrm>
        </p:spPr>
        <p:txBody>
          <a:bodyPr/>
          <a:lstStyle/>
          <a:p>
            <a:r>
              <a:rPr lang="en-AU" dirty="0"/>
              <a:t>Your bot should have a personality</a:t>
            </a:r>
          </a:p>
          <a:p>
            <a:pPr lvl="1"/>
            <a:r>
              <a:rPr lang="en-AU" dirty="0"/>
              <a:t>Consider personas from UX design</a:t>
            </a:r>
          </a:p>
          <a:p>
            <a:pPr lvl="1"/>
            <a:endParaRPr lang="en-AU" dirty="0"/>
          </a:p>
          <a:p>
            <a:r>
              <a:rPr lang="en-AU" dirty="0"/>
              <a:t>The best way to evoke emotion is through personality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lvl="1"/>
            <a:endParaRPr lang="en-AU" dirty="0"/>
          </a:p>
          <a:p>
            <a:endParaRPr lang="en-AU" dirty="0"/>
          </a:p>
        </p:txBody>
      </p:sp>
      <p:pic>
        <p:nvPicPr>
          <p:cNvPr id="11266" name="Picture 2" descr="https://cdn-images-1.medium.com/max/800/0*QOBHilZkGa6yAye6.">
            <a:extLst>
              <a:ext uri="{FF2B5EF4-FFF2-40B4-BE49-F238E27FC236}">
                <a16:creationId xmlns:a16="http://schemas.microsoft.com/office/drawing/2014/main" id="{F34E5A4D-B96B-437D-94CC-C0C3AA2F6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850" y="1825625"/>
            <a:ext cx="37909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936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1740C0-D2FF-47FC-BE31-16CBF58C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1DF698-D6C7-4B3B-B201-6607EDCB16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Alex: </a:t>
            </a:r>
          </a:p>
          <a:p>
            <a:pPr marL="742950" lvl="1" indent="-285750"/>
            <a:r>
              <a:rPr lang="en-US" dirty="0"/>
              <a:t>Casual &amp; funny (but stays polite &amp; respectful)</a:t>
            </a:r>
          </a:p>
          <a:p>
            <a:pPr marL="742950" lvl="1" indent="-285750"/>
            <a:r>
              <a:rPr lang="en-US" dirty="0"/>
              <a:t>Responsive</a:t>
            </a:r>
          </a:p>
          <a:p>
            <a:pPr marL="742950" lvl="1" indent="-285750"/>
            <a:r>
              <a:rPr lang="en-US" dirty="0"/>
              <a:t>Modern / Young, but wise</a:t>
            </a:r>
          </a:p>
          <a:p>
            <a:pPr marL="742950" lvl="1" indent="-285750"/>
            <a:r>
              <a:rPr lang="en-US" dirty="0"/>
              <a:t>Teasing &amp; flirty</a:t>
            </a:r>
          </a:p>
          <a:p>
            <a:pPr marL="742950" lvl="1" indent="-285750"/>
            <a:r>
              <a:rPr lang="en-US" dirty="0"/>
              <a:t>Understanding and confident</a:t>
            </a:r>
          </a:p>
          <a:p>
            <a:pPr marL="742950" lvl="1" indent="-285750"/>
            <a:r>
              <a:rPr lang="en-US" dirty="0"/>
              <a:t>Fun to hang out with, takes too many selfies for Instagram</a:t>
            </a:r>
          </a:p>
          <a:p>
            <a:pPr marL="742950" lvl="1" indent="-285750"/>
            <a:endParaRPr lang="en-US" dirty="0"/>
          </a:p>
          <a:p>
            <a:endParaRPr lang="en-A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527C21-7050-4622-95E6-7F7180FD02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96BA8-5502-4B8B-9838-4A0A7EE3D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1" y="1825625"/>
            <a:ext cx="5740744" cy="355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68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8459-19F9-4AED-96A9-4185F2B2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Handle Small Talk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3790D5-6D5E-4FF3-9758-11609903C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AU" dirty="0"/>
              <a:t>Most users start a conversation with ‘hi’ or ‘hello’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12% of users ask to be told a joke.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F8D936-3ED8-4999-A098-A71DD1FC3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262" y="1690688"/>
            <a:ext cx="1952625" cy="2190750"/>
          </a:xfrm>
          <a:prstGeom prst="rect">
            <a:avLst/>
          </a:prstGeom>
        </p:spPr>
      </p:pic>
      <p:pic>
        <p:nvPicPr>
          <p:cNvPr id="12292" name="Picture 4" descr="https://cdn-images-1.medium.com/max/800/1*aCeZps-yYI8a7S7dAxsXgA.png">
            <a:extLst>
              <a:ext uri="{FF2B5EF4-FFF2-40B4-BE49-F238E27FC236}">
                <a16:creationId xmlns:a16="http://schemas.microsoft.com/office/drawing/2014/main" id="{43026C58-E0D8-4C8C-8E0F-1B5C867D8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49" y="3778251"/>
            <a:ext cx="42862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296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9A11-1238-48F7-8AB4-91EB13147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Plan Your Conversations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93F42E-66E4-498C-AC53-916416949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NLP is a nice to have feature</a:t>
            </a:r>
          </a:p>
          <a:p>
            <a:pPr lvl="1"/>
            <a:r>
              <a:rPr lang="en-AU" dirty="0"/>
              <a:t>Make use of “on rails” </a:t>
            </a:r>
          </a:p>
          <a:p>
            <a:endParaRPr lang="en-AU" dirty="0"/>
          </a:p>
          <a:p>
            <a:r>
              <a:rPr lang="en-AU" dirty="0"/>
              <a:t>Plan out the user journeys through the conversation</a:t>
            </a:r>
          </a:p>
          <a:p>
            <a:pPr lvl="1"/>
            <a:r>
              <a:rPr lang="en-AU" dirty="0"/>
              <a:t>Use a mind-map tool</a:t>
            </a:r>
          </a:p>
          <a:p>
            <a:pPr lvl="1"/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2059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-images-1.medium.com/max/1000/1*EMMNK3SHIgYXyo82ZBBDSg.png">
            <a:extLst>
              <a:ext uri="{FF2B5EF4-FFF2-40B4-BE49-F238E27FC236}">
                <a16:creationId xmlns:a16="http://schemas.microsoft.com/office/drawing/2014/main" id="{5C6AAA30-4361-41E2-938E-71FD26908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660" y="1457325"/>
            <a:ext cx="95250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08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6C16-D933-4BA7-9536-F7A03861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Boundlss?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0E7AD-7859-4E84-82BB-64C1267DA3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 err="1"/>
              <a:t>Insuretech</a:t>
            </a:r>
            <a:r>
              <a:rPr lang="en-AU" dirty="0"/>
              <a:t> Start-up</a:t>
            </a:r>
          </a:p>
          <a:p>
            <a:endParaRPr lang="en-AU" dirty="0"/>
          </a:p>
          <a:p>
            <a:r>
              <a:rPr lang="en-AU" dirty="0"/>
              <a:t>Wearables, Big-Data, and Gamification improve health and wellbeing</a:t>
            </a:r>
          </a:p>
          <a:p>
            <a:endParaRPr lang="en-AU" dirty="0"/>
          </a:p>
          <a:p>
            <a:r>
              <a:rPr lang="en-AU" dirty="0"/>
              <a:t>Providing personalised coaching through AI and chatbots</a:t>
            </a:r>
          </a:p>
        </p:txBody>
      </p:sp>
      <p:pic>
        <p:nvPicPr>
          <p:cNvPr id="1030" name="Picture 6" descr="Lloyd-Park-Run-iphone.png">
            <a:extLst>
              <a:ext uri="{FF2B5EF4-FFF2-40B4-BE49-F238E27FC236}">
                <a16:creationId xmlns:a16="http://schemas.microsoft.com/office/drawing/2014/main" id="{FE2538BE-5DBB-4ACC-AB42-5FE4883CB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381" y="417671"/>
            <a:ext cx="2662354" cy="551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loyd-Smoothie-iphone.png">
            <a:extLst>
              <a:ext uri="{FF2B5EF4-FFF2-40B4-BE49-F238E27FC236}">
                <a16:creationId xmlns:a16="http://schemas.microsoft.com/office/drawing/2014/main" id="{11D18D3C-CC18-4B71-85C5-2500DA3FC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381" y="365125"/>
            <a:ext cx="2726407" cy="564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80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8A07-9DDE-488C-B5FF-E625C17A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6BC5F-F99D-49E3-8C43-6F4248E2D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471737"/>
            <a:ext cx="95250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44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3772-8DBB-4388-AE16-05BEDEE8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10F1C-F5AF-49D1-92D5-B7EA3FD5B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Try to add variety to responses</a:t>
            </a:r>
          </a:p>
          <a:p>
            <a:endParaRPr lang="en-AU" dirty="0"/>
          </a:p>
          <a:p>
            <a:r>
              <a:rPr lang="en-AU" dirty="0"/>
              <a:t>Not everything has to be conversational</a:t>
            </a:r>
          </a:p>
          <a:p>
            <a:pPr lvl="1"/>
            <a:r>
              <a:rPr lang="en-AU" dirty="0"/>
              <a:t>Web View</a:t>
            </a:r>
          </a:p>
          <a:p>
            <a:pPr lvl="1"/>
            <a:r>
              <a:rPr lang="en-AU" dirty="0"/>
              <a:t>Buttons / Carousel</a:t>
            </a:r>
          </a:p>
          <a:p>
            <a:pPr lvl="1"/>
            <a:endParaRPr lang="en-AU" dirty="0"/>
          </a:p>
          <a:p>
            <a:r>
              <a:rPr lang="en-AU" dirty="0"/>
              <a:t>Have some fun!</a:t>
            </a:r>
          </a:p>
        </p:txBody>
      </p:sp>
    </p:spTree>
    <p:extLst>
      <p:ext uri="{BB962C8B-B14F-4D97-AF65-F5344CB8AC3E}">
        <p14:creationId xmlns:p14="http://schemas.microsoft.com/office/powerpoint/2010/main" val="1408599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CE4C8-9BEB-4E86-9190-68FA8D1AF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i="1" dirty="0"/>
              <a:t>I was putting so much effort on making it “conversational” and actually a few helps and hints was much easier and effective than spending hours on getting the models right.</a:t>
            </a:r>
          </a:p>
          <a:p>
            <a:pPr marL="0" indent="0">
              <a:buNone/>
            </a:pPr>
            <a:endParaRPr lang="en-AU" i="1" dirty="0"/>
          </a:p>
          <a:p>
            <a:pPr marL="0" indent="0" algn="r">
              <a:buNone/>
            </a:pPr>
            <a:r>
              <a:rPr lang="en-AU" dirty="0"/>
              <a:t>- Guillermo </a:t>
            </a:r>
            <a:r>
              <a:rPr lang="en-AU" dirty="0" err="1"/>
              <a:t>Gette</a:t>
            </a:r>
            <a:r>
              <a:rPr lang="en-AU" dirty="0"/>
              <a:t>, maker of the popular 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todo</a:t>
            </a:r>
            <a:r>
              <a:rPr lang="en-AU" dirty="0"/>
              <a:t> Slack app</a:t>
            </a:r>
          </a:p>
        </p:txBody>
      </p:sp>
    </p:spTree>
    <p:extLst>
      <p:ext uri="{BB962C8B-B14F-4D97-AF65-F5344CB8AC3E}">
        <p14:creationId xmlns:p14="http://schemas.microsoft.com/office/powerpoint/2010/main" val="50590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9190-647A-4C0E-BCC6-607BFA96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209C09-385B-4149-9C22-3A5EA3B73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What are chatbots?</a:t>
            </a:r>
          </a:p>
          <a:p>
            <a:endParaRPr lang="en-AU" dirty="0"/>
          </a:p>
          <a:p>
            <a:r>
              <a:rPr lang="en-AU" dirty="0"/>
              <a:t>Why now?</a:t>
            </a:r>
          </a:p>
          <a:p>
            <a:endParaRPr lang="en-AU" dirty="0"/>
          </a:p>
          <a:p>
            <a:r>
              <a:rPr lang="en-AU" dirty="0"/>
              <a:t>Opportunities</a:t>
            </a:r>
          </a:p>
          <a:p>
            <a:endParaRPr lang="en-AU" dirty="0"/>
          </a:p>
          <a:p>
            <a:r>
              <a:rPr lang="en-AU" dirty="0"/>
              <a:t>Build a Chatbot</a:t>
            </a:r>
          </a:p>
          <a:p>
            <a:endParaRPr lang="en-AU" dirty="0"/>
          </a:p>
          <a:p>
            <a:r>
              <a:rPr lang="en-AU" dirty="0"/>
              <a:t>Tips for building your own Chatbot</a:t>
            </a:r>
          </a:p>
        </p:txBody>
      </p:sp>
    </p:spTree>
    <p:extLst>
      <p:ext uri="{BB962C8B-B14F-4D97-AF65-F5344CB8AC3E}">
        <p14:creationId xmlns:p14="http://schemas.microsoft.com/office/powerpoint/2010/main" val="284938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9D5FF7-E563-45C1-BE03-253BE2D17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chatbots?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B609E8-E0D8-46BB-8CBF-A6DDC0FE04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293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ally Replaces Himself With Chatbot - Dilbert by Scott Adams">
            <a:extLst>
              <a:ext uri="{FF2B5EF4-FFF2-40B4-BE49-F238E27FC236}">
                <a16:creationId xmlns:a16="http://schemas.microsoft.com/office/drawing/2014/main" id="{7E788B8F-A272-40C0-A1F4-F5229B2EA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095500"/>
            <a:ext cx="8572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001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E85A84-D003-46F2-B557-F2DDA494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69BAC2-ABA1-44E5-918B-4EB7CA867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User Interface that mimics chatting with a human</a:t>
            </a:r>
          </a:p>
          <a:p>
            <a:pPr lvl="1"/>
            <a:r>
              <a:rPr lang="en-AU" dirty="0"/>
              <a:t>Interact in human terms, not machine terms</a:t>
            </a:r>
          </a:p>
          <a:p>
            <a:pPr lvl="1"/>
            <a:endParaRPr lang="en-AU" dirty="0"/>
          </a:p>
          <a:p>
            <a:r>
              <a:rPr lang="en-AU" dirty="0"/>
              <a:t>Function on top of messaging platforms</a:t>
            </a:r>
          </a:p>
          <a:p>
            <a:endParaRPr lang="en-AU" dirty="0"/>
          </a:p>
          <a:p>
            <a:r>
              <a:rPr lang="en-AU" dirty="0"/>
              <a:t>Not a new idea – been around since the 1960s</a:t>
            </a:r>
          </a:p>
          <a:p>
            <a:pPr lvl="1"/>
            <a:r>
              <a:rPr lang="en-AU" dirty="0"/>
              <a:t>ELIZA</a:t>
            </a:r>
          </a:p>
          <a:p>
            <a:pPr lvl="1"/>
            <a:r>
              <a:rPr lang="en-AU" dirty="0"/>
              <a:t>ALICE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572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8659-C50F-4CD1-9A46-C46E832BD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Types of Chatbots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9957D6-7D22-4AC5-9174-35E5CE8A7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7540" y="1964690"/>
            <a:ext cx="3296920" cy="4351338"/>
          </a:xfrm>
        </p:spPr>
        <p:txBody>
          <a:bodyPr/>
          <a:lstStyle/>
          <a:p>
            <a:pPr marL="0" indent="0">
              <a:buNone/>
            </a:pPr>
            <a:endParaRPr lang="en-AU" dirty="0"/>
          </a:p>
          <a:p>
            <a:pPr marL="0" indent="0" algn="ctr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dirty="0"/>
              <a:t>Task-Based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sz="2000" dirty="0"/>
              <a:t>Order a Pizza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0FE9824-3D89-4834-8F4A-6CFDA4A26B1F}"/>
              </a:ext>
            </a:extLst>
          </p:cNvPr>
          <p:cNvSpPr txBox="1">
            <a:spLocks/>
          </p:cNvSpPr>
          <p:nvPr/>
        </p:nvSpPr>
        <p:spPr>
          <a:xfrm>
            <a:off x="8056880" y="1978025"/>
            <a:ext cx="32969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AU" dirty="0"/>
              <a:t>Conversational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r>
              <a:rPr lang="en-AU" sz="2000" dirty="0"/>
              <a:t>Answer support questions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7372612-CA48-47EF-8AF2-39954CC4D037}"/>
              </a:ext>
            </a:extLst>
          </p:cNvPr>
          <p:cNvSpPr txBox="1">
            <a:spLocks/>
          </p:cNvSpPr>
          <p:nvPr/>
        </p:nvSpPr>
        <p:spPr>
          <a:xfrm>
            <a:off x="807083" y="1978025"/>
            <a:ext cx="32969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AU" dirty="0"/>
              <a:t>/rebuild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AU" dirty="0"/>
              <a:t>Command bots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r>
              <a:rPr lang="en-AU" sz="2000" dirty="0"/>
              <a:t>Command-line over chat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  <p:pic>
        <p:nvPicPr>
          <p:cNvPr id="1026" name="Picture 2" descr="Image result for pizza clip">
            <a:extLst>
              <a:ext uri="{FF2B5EF4-FFF2-40B4-BE49-F238E27FC236}">
                <a16:creationId xmlns:a16="http://schemas.microsoft.com/office/drawing/2014/main" id="{329E1BF7-7FDB-44C3-932D-AE5F36A48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734" y="2078601"/>
            <a:ext cx="1360805" cy="107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upport call clip">
            <a:extLst>
              <a:ext uri="{FF2B5EF4-FFF2-40B4-BE49-F238E27FC236}">
                <a16:creationId xmlns:a16="http://schemas.microsoft.com/office/drawing/2014/main" id="{ACBBA73E-844B-4F97-9823-748D3D45C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710" y="1895757"/>
            <a:ext cx="1445260" cy="144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547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7AA2D0-FBE7-48F9-B0D6-1F9CD8F3F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now?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973B2E-1DA5-42B8-A96A-23CD4F921B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66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11763</TotalTime>
  <Words>696</Words>
  <Application>Microsoft Office PowerPoint</Application>
  <PresentationFormat>Widescreen</PresentationFormat>
  <Paragraphs>194</Paragraphs>
  <Slides>32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Who am I</vt:lpstr>
      <vt:lpstr>What is Boundlss?</vt:lpstr>
      <vt:lpstr>Overview</vt:lpstr>
      <vt:lpstr>What are chatbots?</vt:lpstr>
      <vt:lpstr>PowerPoint Presentation</vt:lpstr>
      <vt:lpstr>PowerPoint Presentation</vt:lpstr>
      <vt:lpstr>Types of Chatbots</vt:lpstr>
      <vt:lpstr>Why now?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Apps Just Don’t Cut It</vt:lpstr>
      <vt:lpstr>Opportunities</vt:lpstr>
      <vt:lpstr>Companies</vt:lpstr>
      <vt:lpstr>Companies – Rapid Delivery</vt:lpstr>
      <vt:lpstr>Brands - Uber-Personalisation</vt:lpstr>
      <vt:lpstr>Developers</vt:lpstr>
      <vt:lpstr>PowerPoint Presentation</vt:lpstr>
      <vt:lpstr>Tips for Building a Bot</vt:lpstr>
      <vt:lpstr>Problems best suited to a Chatbot</vt:lpstr>
      <vt:lpstr>PowerPoint Presentation</vt:lpstr>
      <vt:lpstr>Personality / Voice</vt:lpstr>
      <vt:lpstr>PowerPoint Presentation</vt:lpstr>
      <vt:lpstr>Handle Small Talk</vt:lpstr>
      <vt:lpstr>Plan Your Conversations</vt:lpstr>
      <vt:lpstr>PowerPoint Presentation</vt:lpstr>
      <vt:lpstr>PowerPoint Presentation</vt:lpstr>
      <vt:lpstr>More Tips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Chatbots!</dc:title>
  <dc:creator>Aidan Morgan</dc:creator>
  <cp:lastModifiedBy>Aidan Morgan</cp:lastModifiedBy>
  <cp:revision>54</cp:revision>
  <dcterms:created xsi:type="dcterms:W3CDTF">2017-07-23T05:43:04Z</dcterms:created>
  <dcterms:modified xsi:type="dcterms:W3CDTF">2017-08-02T14:21:08Z</dcterms:modified>
</cp:coreProperties>
</file>