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8C38F-56CB-4837-A2C1-D9F87209E9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08DDF5-BCAD-4A1F-ACA9-7961BC219EFD}">
      <dgm:prSet/>
      <dgm:spPr/>
      <dgm:t>
        <a:bodyPr/>
        <a:lstStyle/>
        <a:p>
          <a:r>
            <a:rPr lang="en-US"/>
            <a:t>Question: Which products, seasons, markets, and customer segments drive revenue, and how should we act on it?</a:t>
          </a:r>
        </a:p>
      </dgm:t>
    </dgm:pt>
    <dgm:pt modelId="{E5720560-2ECC-4E92-99F6-1179F2FEB434}" type="parTrans" cxnId="{02F3C810-4F2C-4484-89F9-12C0B8BA48A5}">
      <dgm:prSet/>
      <dgm:spPr/>
      <dgm:t>
        <a:bodyPr/>
        <a:lstStyle/>
        <a:p>
          <a:endParaRPr lang="en-US"/>
        </a:p>
      </dgm:t>
    </dgm:pt>
    <dgm:pt modelId="{CC8737FB-C470-4252-871D-5A41F9A16FCB}" type="sibTrans" cxnId="{02F3C810-4F2C-4484-89F9-12C0B8BA48A5}">
      <dgm:prSet/>
      <dgm:spPr/>
      <dgm:t>
        <a:bodyPr/>
        <a:lstStyle/>
        <a:p>
          <a:endParaRPr lang="en-US"/>
        </a:p>
      </dgm:t>
    </dgm:pt>
    <dgm:pt modelId="{3261DE67-10D0-48FB-B944-250AB26696FB}">
      <dgm:prSet/>
      <dgm:spPr/>
      <dgm:t>
        <a:bodyPr/>
        <a:lstStyle/>
        <a:p>
          <a:r>
            <a:rPr lang="en-US"/>
            <a:t>Purpose: Convert raw transactions into decisions on pricing, inventory, targeting, and retention.</a:t>
          </a:r>
        </a:p>
      </dgm:t>
    </dgm:pt>
    <dgm:pt modelId="{4BB6D174-8730-489C-9313-68394F70D6D7}" type="parTrans" cxnId="{DA8DA5E3-9465-4BCD-BAFE-76AD858BD0D8}">
      <dgm:prSet/>
      <dgm:spPr/>
      <dgm:t>
        <a:bodyPr/>
        <a:lstStyle/>
        <a:p>
          <a:endParaRPr lang="en-US"/>
        </a:p>
      </dgm:t>
    </dgm:pt>
    <dgm:pt modelId="{955F0E27-DEE1-4BA2-B195-7F4A9FBC1DE2}" type="sibTrans" cxnId="{DA8DA5E3-9465-4BCD-BAFE-76AD858BD0D8}">
      <dgm:prSet/>
      <dgm:spPr/>
      <dgm:t>
        <a:bodyPr/>
        <a:lstStyle/>
        <a:p>
          <a:endParaRPr lang="en-US"/>
        </a:p>
      </dgm:t>
    </dgm:pt>
    <dgm:pt modelId="{F6ACDDB2-CFE7-4C8C-A34A-ADECE5602098}" type="pres">
      <dgm:prSet presAssocID="{2D68C38F-56CB-4837-A2C1-D9F87209E9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FBC161-98D9-4904-9B11-73FBF4FFC709}" type="pres">
      <dgm:prSet presAssocID="{2708DDF5-BCAD-4A1F-ACA9-7961BC219EFD}" presName="hierRoot1" presStyleCnt="0"/>
      <dgm:spPr/>
    </dgm:pt>
    <dgm:pt modelId="{CA0986B9-13A7-44E2-8397-9E6F214E2DE0}" type="pres">
      <dgm:prSet presAssocID="{2708DDF5-BCAD-4A1F-ACA9-7961BC219EFD}" presName="composite" presStyleCnt="0"/>
      <dgm:spPr/>
    </dgm:pt>
    <dgm:pt modelId="{49321071-F577-4B76-8F3A-75D8F0888ADF}" type="pres">
      <dgm:prSet presAssocID="{2708DDF5-BCAD-4A1F-ACA9-7961BC219EFD}" presName="background" presStyleLbl="node0" presStyleIdx="0" presStyleCnt="2"/>
      <dgm:spPr/>
    </dgm:pt>
    <dgm:pt modelId="{88DA65E4-AC3D-4BB4-8095-578A5E7F29D4}" type="pres">
      <dgm:prSet presAssocID="{2708DDF5-BCAD-4A1F-ACA9-7961BC219EFD}" presName="text" presStyleLbl="fgAcc0" presStyleIdx="0" presStyleCnt="2">
        <dgm:presLayoutVars>
          <dgm:chPref val="3"/>
        </dgm:presLayoutVars>
      </dgm:prSet>
      <dgm:spPr/>
    </dgm:pt>
    <dgm:pt modelId="{B1ECB6E8-053A-4046-A0EC-F601133CEA65}" type="pres">
      <dgm:prSet presAssocID="{2708DDF5-BCAD-4A1F-ACA9-7961BC219EFD}" presName="hierChild2" presStyleCnt="0"/>
      <dgm:spPr/>
    </dgm:pt>
    <dgm:pt modelId="{1454590C-455E-451C-A000-E31B121173A8}" type="pres">
      <dgm:prSet presAssocID="{3261DE67-10D0-48FB-B944-250AB26696FB}" presName="hierRoot1" presStyleCnt="0"/>
      <dgm:spPr/>
    </dgm:pt>
    <dgm:pt modelId="{A813F3B2-3D86-4AD8-AD20-86BCBED31B0B}" type="pres">
      <dgm:prSet presAssocID="{3261DE67-10D0-48FB-B944-250AB26696FB}" presName="composite" presStyleCnt="0"/>
      <dgm:spPr/>
    </dgm:pt>
    <dgm:pt modelId="{C3D8E361-BFB8-44BE-A54F-1FD3F5A2B65C}" type="pres">
      <dgm:prSet presAssocID="{3261DE67-10D0-48FB-B944-250AB26696FB}" presName="background" presStyleLbl="node0" presStyleIdx="1" presStyleCnt="2"/>
      <dgm:spPr/>
    </dgm:pt>
    <dgm:pt modelId="{A720D272-D1AC-45EF-BC2C-A03F6F2224D6}" type="pres">
      <dgm:prSet presAssocID="{3261DE67-10D0-48FB-B944-250AB26696FB}" presName="text" presStyleLbl="fgAcc0" presStyleIdx="1" presStyleCnt="2">
        <dgm:presLayoutVars>
          <dgm:chPref val="3"/>
        </dgm:presLayoutVars>
      </dgm:prSet>
      <dgm:spPr/>
    </dgm:pt>
    <dgm:pt modelId="{0DB4D219-CD92-41A3-A8E8-205B8C66DE45}" type="pres">
      <dgm:prSet presAssocID="{3261DE67-10D0-48FB-B944-250AB26696FB}" presName="hierChild2" presStyleCnt="0"/>
      <dgm:spPr/>
    </dgm:pt>
  </dgm:ptLst>
  <dgm:cxnLst>
    <dgm:cxn modelId="{02F3C810-4F2C-4484-89F9-12C0B8BA48A5}" srcId="{2D68C38F-56CB-4837-A2C1-D9F87209E96A}" destId="{2708DDF5-BCAD-4A1F-ACA9-7961BC219EFD}" srcOrd="0" destOrd="0" parTransId="{E5720560-2ECC-4E92-99F6-1179F2FEB434}" sibTransId="{CC8737FB-C470-4252-871D-5A41F9A16FCB}"/>
    <dgm:cxn modelId="{E9EC2D2E-48F0-42D3-8690-2BBF479EDDBA}" type="presOf" srcId="{2708DDF5-BCAD-4A1F-ACA9-7961BC219EFD}" destId="{88DA65E4-AC3D-4BB4-8095-578A5E7F29D4}" srcOrd="0" destOrd="0" presId="urn:microsoft.com/office/officeart/2005/8/layout/hierarchy1"/>
    <dgm:cxn modelId="{E14E543A-26B0-4955-A4CF-E4E77A76E207}" type="presOf" srcId="{2D68C38F-56CB-4837-A2C1-D9F87209E96A}" destId="{F6ACDDB2-CFE7-4C8C-A34A-ADECE5602098}" srcOrd="0" destOrd="0" presId="urn:microsoft.com/office/officeart/2005/8/layout/hierarchy1"/>
    <dgm:cxn modelId="{D3162261-E4ED-4E82-9870-8CE65FC3E996}" type="presOf" srcId="{3261DE67-10D0-48FB-B944-250AB26696FB}" destId="{A720D272-D1AC-45EF-BC2C-A03F6F2224D6}" srcOrd="0" destOrd="0" presId="urn:microsoft.com/office/officeart/2005/8/layout/hierarchy1"/>
    <dgm:cxn modelId="{DA8DA5E3-9465-4BCD-BAFE-76AD858BD0D8}" srcId="{2D68C38F-56CB-4837-A2C1-D9F87209E96A}" destId="{3261DE67-10D0-48FB-B944-250AB26696FB}" srcOrd="1" destOrd="0" parTransId="{4BB6D174-8730-489C-9313-68394F70D6D7}" sibTransId="{955F0E27-DEE1-4BA2-B195-7F4A9FBC1DE2}"/>
    <dgm:cxn modelId="{D6F99F09-8C53-4C9B-BC98-0B6A2E0AFD95}" type="presParOf" srcId="{F6ACDDB2-CFE7-4C8C-A34A-ADECE5602098}" destId="{2FFBC161-98D9-4904-9B11-73FBF4FFC709}" srcOrd="0" destOrd="0" presId="urn:microsoft.com/office/officeart/2005/8/layout/hierarchy1"/>
    <dgm:cxn modelId="{0D51D26D-B918-4D08-A4D7-B2F874856F91}" type="presParOf" srcId="{2FFBC161-98D9-4904-9B11-73FBF4FFC709}" destId="{CA0986B9-13A7-44E2-8397-9E6F214E2DE0}" srcOrd="0" destOrd="0" presId="urn:microsoft.com/office/officeart/2005/8/layout/hierarchy1"/>
    <dgm:cxn modelId="{7B5D5DCB-E2B1-4D76-BE59-FE8B523AF265}" type="presParOf" srcId="{CA0986B9-13A7-44E2-8397-9E6F214E2DE0}" destId="{49321071-F577-4B76-8F3A-75D8F0888ADF}" srcOrd="0" destOrd="0" presId="urn:microsoft.com/office/officeart/2005/8/layout/hierarchy1"/>
    <dgm:cxn modelId="{EDB146E1-BFF7-4247-93FF-B4507A281DB2}" type="presParOf" srcId="{CA0986B9-13A7-44E2-8397-9E6F214E2DE0}" destId="{88DA65E4-AC3D-4BB4-8095-578A5E7F29D4}" srcOrd="1" destOrd="0" presId="urn:microsoft.com/office/officeart/2005/8/layout/hierarchy1"/>
    <dgm:cxn modelId="{2A5BA11D-BFBC-4F66-A13D-B681E348235B}" type="presParOf" srcId="{2FFBC161-98D9-4904-9B11-73FBF4FFC709}" destId="{B1ECB6E8-053A-4046-A0EC-F601133CEA65}" srcOrd="1" destOrd="0" presId="urn:microsoft.com/office/officeart/2005/8/layout/hierarchy1"/>
    <dgm:cxn modelId="{39918966-C949-4EF9-9B60-5A3072816059}" type="presParOf" srcId="{F6ACDDB2-CFE7-4C8C-A34A-ADECE5602098}" destId="{1454590C-455E-451C-A000-E31B121173A8}" srcOrd="1" destOrd="0" presId="urn:microsoft.com/office/officeart/2005/8/layout/hierarchy1"/>
    <dgm:cxn modelId="{02D05064-21DA-4C5C-A170-AD51EFC8DAE3}" type="presParOf" srcId="{1454590C-455E-451C-A000-E31B121173A8}" destId="{A813F3B2-3D86-4AD8-AD20-86BCBED31B0B}" srcOrd="0" destOrd="0" presId="urn:microsoft.com/office/officeart/2005/8/layout/hierarchy1"/>
    <dgm:cxn modelId="{5F7D5C0C-3EF6-4B34-9CFB-426A9FCFD9B0}" type="presParOf" srcId="{A813F3B2-3D86-4AD8-AD20-86BCBED31B0B}" destId="{C3D8E361-BFB8-44BE-A54F-1FD3F5A2B65C}" srcOrd="0" destOrd="0" presId="urn:microsoft.com/office/officeart/2005/8/layout/hierarchy1"/>
    <dgm:cxn modelId="{53F73135-137E-426D-B662-FD1F92571CD3}" type="presParOf" srcId="{A813F3B2-3D86-4AD8-AD20-86BCBED31B0B}" destId="{A720D272-D1AC-45EF-BC2C-A03F6F2224D6}" srcOrd="1" destOrd="0" presId="urn:microsoft.com/office/officeart/2005/8/layout/hierarchy1"/>
    <dgm:cxn modelId="{84676618-06F0-4E9C-98A2-3AA02054561E}" type="presParOf" srcId="{1454590C-455E-451C-A000-E31B121173A8}" destId="{0DB4D219-CD92-41A3-A8E8-205B8C66DE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AED396-B593-423B-A8CA-025C26965B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BB84EB-E8C1-4111-93CD-9EEFD82E1090}">
      <dgm:prSet/>
      <dgm:spPr/>
      <dgm:t>
        <a:bodyPr/>
        <a:lstStyle/>
        <a:p>
          <a:r>
            <a:rPr lang="en-US"/>
            <a:t>Merchandising &amp; Inventory: what to stock, when to stock it.</a:t>
          </a:r>
        </a:p>
      </dgm:t>
    </dgm:pt>
    <dgm:pt modelId="{40871599-6339-4AF3-9E9E-A6DB9B779E9F}" type="parTrans" cxnId="{15886B39-861E-457D-9117-29AAF6FCA5CE}">
      <dgm:prSet/>
      <dgm:spPr/>
      <dgm:t>
        <a:bodyPr/>
        <a:lstStyle/>
        <a:p>
          <a:endParaRPr lang="en-US"/>
        </a:p>
      </dgm:t>
    </dgm:pt>
    <dgm:pt modelId="{FBA060C6-8A0D-40DD-91D0-D60CD10DD472}" type="sibTrans" cxnId="{15886B39-861E-457D-9117-29AAF6FCA5CE}">
      <dgm:prSet/>
      <dgm:spPr/>
      <dgm:t>
        <a:bodyPr/>
        <a:lstStyle/>
        <a:p>
          <a:endParaRPr lang="en-US"/>
        </a:p>
      </dgm:t>
    </dgm:pt>
    <dgm:pt modelId="{DD346889-8C98-4A5B-B568-584F60134668}">
      <dgm:prSet/>
      <dgm:spPr/>
      <dgm:t>
        <a:bodyPr/>
        <a:lstStyle/>
        <a:p>
          <a:r>
            <a:rPr lang="en-US"/>
            <a:t>Marketing/CRM: whom to target with VIP, win‑back, and nurture journeys.</a:t>
          </a:r>
        </a:p>
      </dgm:t>
    </dgm:pt>
    <dgm:pt modelId="{92BF6C1C-C4E1-47A4-A682-7552CDF7D86C}" type="parTrans" cxnId="{04B963B3-3B7E-4203-847A-14C22A7A8CDF}">
      <dgm:prSet/>
      <dgm:spPr/>
      <dgm:t>
        <a:bodyPr/>
        <a:lstStyle/>
        <a:p>
          <a:endParaRPr lang="en-US"/>
        </a:p>
      </dgm:t>
    </dgm:pt>
    <dgm:pt modelId="{2DA3F81E-4C2C-4614-97D1-F2822D5C332D}" type="sibTrans" cxnId="{04B963B3-3B7E-4203-847A-14C22A7A8CDF}">
      <dgm:prSet/>
      <dgm:spPr/>
      <dgm:t>
        <a:bodyPr/>
        <a:lstStyle/>
        <a:p>
          <a:endParaRPr lang="en-US"/>
        </a:p>
      </dgm:t>
    </dgm:pt>
    <dgm:pt modelId="{DF9B36AD-5643-434E-9E45-CA2658770503}">
      <dgm:prSet/>
      <dgm:spPr/>
      <dgm:t>
        <a:bodyPr/>
        <a:lstStyle/>
        <a:p>
          <a:r>
            <a:rPr lang="en-US"/>
            <a:t>Operations &amp; Supply Chain: headcount and logistics ahead of peak months.</a:t>
          </a:r>
        </a:p>
      </dgm:t>
    </dgm:pt>
    <dgm:pt modelId="{5A77A7A0-EA66-4972-A036-ACEE8B6D5CA3}" type="parTrans" cxnId="{F908C244-0A29-4050-98C8-3E8564CE124B}">
      <dgm:prSet/>
      <dgm:spPr/>
      <dgm:t>
        <a:bodyPr/>
        <a:lstStyle/>
        <a:p>
          <a:endParaRPr lang="en-US"/>
        </a:p>
      </dgm:t>
    </dgm:pt>
    <dgm:pt modelId="{3D52ADEA-223F-452B-BAE1-F12DDCA9E970}" type="sibTrans" cxnId="{F908C244-0A29-4050-98C8-3E8564CE124B}">
      <dgm:prSet/>
      <dgm:spPr/>
      <dgm:t>
        <a:bodyPr/>
        <a:lstStyle/>
        <a:p>
          <a:endParaRPr lang="en-US"/>
        </a:p>
      </dgm:t>
    </dgm:pt>
    <dgm:pt modelId="{E0989D83-8F6E-46D3-BD27-68EC92BF23B8}">
      <dgm:prSet/>
      <dgm:spPr/>
      <dgm:t>
        <a:bodyPr/>
        <a:lstStyle/>
        <a:p>
          <a:r>
            <a:rPr lang="en-US"/>
            <a:t>Finance &amp; Country Managers: margin guardrails and international plays.</a:t>
          </a:r>
        </a:p>
      </dgm:t>
    </dgm:pt>
    <dgm:pt modelId="{0B047D58-BF50-40B8-A016-234F5247E05B}" type="parTrans" cxnId="{4CCF7672-5201-4C7D-A6F8-2AF6302C2E51}">
      <dgm:prSet/>
      <dgm:spPr/>
      <dgm:t>
        <a:bodyPr/>
        <a:lstStyle/>
        <a:p>
          <a:endParaRPr lang="en-US"/>
        </a:p>
      </dgm:t>
    </dgm:pt>
    <dgm:pt modelId="{C512D894-0D0D-4C16-B921-5442F3F2B7F1}" type="sibTrans" cxnId="{4CCF7672-5201-4C7D-A6F8-2AF6302C2E51}">
      <dgm:prSet/>
      <dgm:spPr/>
      <dgm:t>
        <a:bodyPr/>
        <a:lstStyle/>
        <a:p>
          <a:endParaRPr lang="en-US"/>
        </a:p>
      </dgm:t>
    </dgm:pt>
    <dgm:pt modelId="{385B70F2-FE60-4091-8FAE-C7FFD156F69F}" type="pres">
      <dgm:prSet presAssocID="{B9AED396-B593-423B-A8CA-025C26965B21}" presName="linear" presStyleCnt="0">
        <dgm:presLayoutVars>
          <dgm:animLvl val="lvl"/>
          <dgm:resizeHandles val="exact"/>
        </dgm:presLayoutVars>
      </dgm:prSet>
      <dgm:spPr/>
    </dgm:pt>
    <dgm:pt modelId="{CFA000F2-58BE-415F-80E6-ED989F4BED6B}" type="pres">
      <dgm:prSet presAssocID="{B3BB84EB-E8C1-4111-93CD-9EEFD82E10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053B4F-75C0-4214-BCFE-F7EB548D5ABA}" type="pres">
      <dgm:prSet presAssocID="{FBA060C6-8A0D-40DD-91D0-D60CD10DD472}" presName="spacer" presStyleCnt="0"/>
      <dgm:spPr/>
    </dgm:pt>
    <dgm:pt modelId="{CA192819-2593-4107-87B6-36960614DBBD}" type="pres">
      <dgm:prSet presAssocID="{DD346889-8C98-4A5B-B568-584F601346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813DD9-6501-411F-BE0C-2EE6B3934A53}" type="pres">
      <dgm:prSet presAssocID="{2DA3F81E-4C2C-4614-97D1-F2822D5C332D}" presName="spacer" presStyleCnt="0"/>
      <dgm:spPr/>
    </dgm:pt>
    <dgm:pt modelId="{CE276D0F-E824-4A40-8660-E68A78B26DB9}" type="pres">
      <dgm:prSet presAssocID="{DF9B36AD-5643-434E-9E45-CA26587705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5CD677-8890-4B59-9FBF-ABC3ADFD7830}" type="pres">
      <dgm:prSet presAssocID="{3D52ADEA-223F-452B-BAE1-F12DDCA9E970}" presName="spacer" presStyleCnt="0"/>
      <dgm:spPr/>
    </dgm:pt>
    <dgm:pt modelId="{ECEEC9B8-D1CE-41AC-B5F5-5BF663B5C7A0}" type="pres">
      <dgm:prSet presAssocID="{E0989D83-8F6E-46D3-BD27-68EC92BF23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BE7525-E9BF-4385-8A92-FF3F1DA00490}" type="presOf" srcId="{B3BB84EB-E8C1-4111-93CD-9EEFD82E1090}" destId="{CFA000F2-58BE-415F-80E6-ED989F4BED6B}" srcOrd="0" destOrd="0" presId="urn:microsoft.com/office/officeart/2005/8/layout/vList2"/>
    <dgm:cxn modelId="{42D3F426-FA6B-4B66-9E5E-0FC9D732485F}" type="presOf" srcId="{DF9B36AD-5643-434E-9E45-CA2658770503}" destId="{CE276D0F-E824-4A40-8660-E68A78B26DB9}" srcOrd="0" destOrd="0" presId="urn:microsoft.com/office/officeart/2005/8/layout/vList2"/>
    <dgm:cxn modelId="{15886B39-861E-457D-9117-29AAF6FCA5CE}" srcId="{B9AED396-B593-423B-A8CA-025C26965B21}" destId="{B3BB84EB-E8C1-4111-93CD-9EEFD82E1090}" srcOrd="0" destOrd="0" parTransId="{40871599-6339-4AF3-9E9E-A6DB9B779E9F}" sibTransId="{FBA060C6-8A0D-40DD-91D0-D60CD10DD472}"/>
    <dgm:cxn modelId="{23CEB441-806D-4023-8371-C9030ACB636F}" type="presOf" srcId="{E0989D83-8F6E-46D3-BD27-68EC92BF23B8}" destId="{ECEEC9B8-D1CE-41AC-B5F5-5BF663B5C7A0}" srcOrd="0" destOrd="0" presId="urn:microsoft.com/office/officeart/2005/8/layout/vList2"/>
    <dgm:cxn modelId="{F908C244-0A29-4050-98C8-3E8564CE124B}" srcId="{B9AED396-B593-423B-A8CA-025C26965B21}" destId="{DF9B36AD-5643-434E-9E45-CA2658770503}" srcOrd="2" destOrd="0" parTransId="{5A77A7A0-EA66-4972-A036-ACEE8B6D5CA3}" sibTransId="{3D52ADEA-223F-452B-BAE1-F12DDCA9E970}"/>
    <dgm:cxn modelId="{4CCF7672-5201-4C7D-A6F8-2AF6302C2E51}" srcId="{B9AED396-B593-423B-A8CA-025C26965B21}" destId="{E0989D83-8F6E-46D3-BD27-68EC92BF23B8}" srcOrd="3" destOrd="0" parTransId="{0B047D58-BF50-40B8-A016-234F5247E05B}" sibTransId="{C512D894-0D0D-4C16-B921-5442F3F2B7F1}"/>
    <dgm:cxn modelId="{04B963B3-3B7E-4203-847A-14C22A7A8CDF}" srcId="{B9AED396-B593-423B-A8CA-025C26965B21}" destId="{DD346889-8C98-4A5B-B568-584F60134668}" srcOrd="1" destOrd="0" parTransId="{92BF6C1C-C4E1-47A4-A682-7552CDF7D86C}" sibTransId="{2DA3F81E-4C2C-4614-97D1-F2822D5C332D}"/>
    <dgm:cxn modelId="{5561DABC-4E01-4E37-B0BC-B3E1EC76995C}" type="presOf" srcId="{DD346889-8C98-4A5B-B568-584F60134668}" destId="{CA192819-2593-4107-87B6-36960614DBBD}" srcOrd="0" destOrd="0" presId="urn:microsoft.com/office/officeart/2005/8/layout/vList2"/>
    <dgm:cxn modelId="{32F5D7ED-F05B-4D86-AA05-CC2356635B5C}" type="presOf" srcId="{B9AED396-B593-423B-A8CA-025C26965B21}" destId="{385B70F2-FE60-4091-8FAE-C7FFD156F69F}" srcOrd="0" destOrd="0" presId="urn:microsoft.com/office/officeart/2005/8/layout/vList2"/>
    <dgm:cxn modelId="{9330E103-ACE5-40DA-ACAF-7C3D001F11F1}" type="presParOf" srcId="{385B70F2-FE60-4091-8FAE-C7FFD156F69F}" destId="{CFA000F2-58BE-415F-80E6-ED989F4BED6B}" srcOrd="0" destOrd="0" presId="urn:microsoft.com/office/officeart/2005/8/layout/vList2"/>
    <dgm:cxn modelId="{C691FB36-BBAF-4B7A-AAB1-02125D7904B1}" type="presParOf" srcId="{385B70F2-FE60-4091-8FAE-C7FFD156F69F}" destId="{A0053B4F-75C0-4214-BCFE-F7EB548D5ABA}" srcOrd="1" destOrd="0" presId="urn:microsoft.com/office/officeart/2005/8/layout/vList2"/>
    <dgm:cxn modelId="{6641CDF0-A926-423F-BAFD-02DEAACA6E0B}" type="presParOf" srcId="{385B70F2-FE60-4091-8FAE-C7FFD156F69F}" destId="{CA192819-2593-4107-87B6-36960614DBBD}" srcOrd="2" destOrd="0" presId="urn:microsoft.com/office/officeart/2005/8/layout/vList2"/>
    <dgm:cxn modelId="{BBA16351-ABB1-495B-8F82-0174C23614DA}" type="presParOf" srcId="{385B70F2-FE60-4091-8FAE-C7FFD156F69F}" destId="{F3813DD9-6501-411F-BE0C-2EE6B3934A53}" srcOrd="3" destOrd="0" presId="urn:microsoft.com/office/officeart/2005/8/layout/vList2"/>
    <dgm:cxn modelId="{81EC5082-FA3D-4F61-912C-2A5AFA06D2FE}" type="presParOf" srcId="{385B70F2-FE60-4091-8FAE-C7FFD156F69F}" destId="{CE276D0F-E824-4A40-8660-E68A78B26DB9}" srcOrd="4" destOrd="0" presId="urn:microsoft.com/office/officeart/2005/8/layout/vList2"/>
    <dgm:cxn modelId="{6E865D61-D4D2-44FE-83F3-73C78CE3FF94}" type="presParOf" srcId="{385B70F2-FE60-4091-8FAE-C7FFD156F69F}" destId="{E85CD677-8890-4B59-9FBF-ABC3ADFD7830}" srcOrd="5" destOrd="0" presId="urn:microsoft.com/office/officeart/2005/8/layout/vList2"/>
    <dgm:cxn modelId="{AF5657F3-A617-4394-998E-FE0EF7E3F40B}" type="presParOf" srcId="{385B70F2-FE60-4091-8FAE-C7FFD156F69F}" destId="{ECEEC9B8-D1CE-41AC-B5F5-5BF663B5C7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A202D9-4468-4558-8934-613C30E32FE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0C079E-FCAB-4133-BEB2-05B018A781C7}">
      <dgm:prSet/>
      <dgm:spPr/>
      <dgm:t>
        <a:bodyPr/>
        <a:lstStyle/>
        <a:p>
          <a:r>
            <a:rPr lang="en-US"/>
            <a:t>Dataset: Online Retail CSV loaded to Colab (cleaned ➜ online_retail_cleaned.csv).</a:t>
          </a:r>
        </a:p>
      </dgm:t>
    </dgm:pt>
    <dgm:pt modelId="{DD7400CA-9D68-4441-97BC-475A3FCB377E}" type="parTrans" cxnId="{249687AD-F815-47D6-84B5-7E75C96D3895}">
      <dgm:prSet/>
      <dgm:spPr/>
      <dgm:t>
        <a:bodyPr/>
        <a:lstStyle/>
        <a:p>
          <a:endParaRPr lang="en-US"/>
        </a:p>
      </dgm:t>
    </dgm:pt>
    <dgm:pt modelId="{D66647AB-7A7B-46D8-A6DF-03552CF8CDD1}" type="sibTrans" cxnId="{249687AD-F815-47D6-84B5-7E75C96D3895}">
      <dgm:prSet/>
      <dgm:spPr/>
      <dgm:t>
        <a:bodyPr/>
        <a:lstStyle/>
        <a:p>
          <a:endParaRPr lang="en-US"/>
        </a:p>
      </dgm:t>
    </dgm:pt>
    <dgm:pt modelId="{B57CD30A-48D9-4595-B987-56D41DF03424}">
      <dgm:prSet/>
      <dgm:spPr/>
      <dgm:t>
        <a:bodyPr/>
        <a:lstStyle/>
        <a:p>
          <a:r>
            <a:rPr lang="en-US"/>
            <a:t>Unit of analysis: transaction line (InvoiceNo–StockCode).</a:t>
          </a:r>
        </a:p>
      </dgm:t>
    </dgm:pt>
    <dgm:pt modelId="{D2D73CF6-8D5A-4DFC-8B7E-36A9CCAA2155}" type="parTrans" cxnId="{80099E43-673A-4B82-9F3A-E080107A41AA}">
      <dgm:prSet/>
      <dgm:spPr/>
      <dgm:t>
        <a:bodyPr/>
        <a:lstStyle/>
        <a:p>
          <a:endParaRPr lang="en-US"/>
        </a:p>
      </dgm:t>
    </dgm:pt>
    <dgm:pt modelId="{3C32A540-7412-4C80-A494-7EB180F42A48}" type="sibTrans" cxnId="{80099E43-673A-4B82-9F3A-E080107A41AA}">
      <dgm:prSet/>
      <dgm:spPr/>
      <dgm:t>
        <a:bodyPr/>
        <a:lstStyle/>
        <a:p>
          <a:endParaRPr lang="en-US"/>
        </a:p>
      </dgm:t>
    </dgm:pt>
    <dgm:pt modelId="{8982D395-B7EB-4B4A-A60B-CC1411481255}">
      <dgm:prSet/>
      <dgm:spPr/>
      <dgm:t>
        <a:bodyPr/>
        <a:lstStyle/>
        <a:p>
          <a:r>
            <a:rPr lang="en-US"/>
            <a:t>Core fields: Quantity, UnitPrice, InvoiceDate, CustomerID, Country.</a:t>
          </a:r>
        </a:p>
      </dgm:t>
    </dgm:pt>
    <dgm:pt modelId="{F7A9866F-232D-4009-8002-0F39F2EFF6D0}" type="parTrans" cxnId="{0A7A0374-8542-4329-BC37-2EBC3AC17C31}">
      <dgm:prSet/>
      <dgm:spPr/>
      <dgm:t>
        <a:bodyPr/>
        <a:lstStyle/>
        <a:p>
          <a:endParaRPr lang="en-US"/>
        </a:p>
      </dgm:t>
    </dgm:pt>
    <dgm:pt modelId="{50B53183-6B8B-4D2D-8603-9CD5F157598F}" type="sibTrans" cxnId="{0A7A0374-8542-4329-BC37-2EBC3AC17C31}">
      <dgm:prSet/>
      <dgm:spPr/>
      <dgm:t>
        <a:bodyPr/>
        <a:lstStyle/>
        <a:p>
          <a:endParaRPr lang="en-US"/>
        </a:p>
      </dgm:t>
    </dgm:pt>
    <dgm:pt modelId="{5C0E9E51-FD6C-46C6-80BB-7FA5767C6A46}">
      <dgm:prSet/>
      <dgm:spPr/>
      <dgm:t>
        <a:bodyPr/>
        <a:lstStyle/>
        <a:p>
          <a:r>
            <a:rPr lang="en-US"/>
            <a:t>Derived feature: Revenue = Quantity × UnitPrice.</a:t>
          </a:r>
        </a:p>
      </dgm:t>
    </dgm:pt>
    <dgm:pt modelId="{93582389-6322-46D7-928B-A1FB6B2E9860}" type="parTrans" cxnId="{6CAFD86D-8073-442A-913E-A4E186E13DE7}">
      <dgm:prSet/>
      <dgm:spPr/>
      <dgm:t>
        <a:bodyPr/>
        <a:lstStyle/>
        <a:p>
          <a:endParaRPr lang="en-US"/>
        </a:p>
      </dgm:t>
    </dgm:pt>
    <dgm:pt modelId="{DAF7150C-6561-4C21-930F-23C1091561D4}" type="sibTrans" cxnId="{6CAFD86D-8073-442A-913E-A4E186E13DE7}">
      <dgm:prSet/>
      <dgm:spPr/>
      <dgm:t>
        <a:bodyPr/>
        <a:lstStyle/>
        <a:p>
          <a:endParaRPr lang="en-US"/>
        </a:p>
      </dgm:t>
    </dgm:pt>
    <dgm:pt modelId="{D67CBD3A-6608-431F-916A-3F80CFE1B0E4}" type="pres">
      <dgm:prSet presAssocID="{A9A202D9-4468-4558-8934-613C30E32FE9}" presName="diagram" presStyleCnt="0">
        <dgm:presLayoutVars>
          <dgm:dir/>
          <dgm:resizeHandles val="exact"/>
        </dgm:presLayoutVars>
      </dgm:prSet>
      <dgm:spPr/>
    </dgm:pt>
    <dgm:pt modelId="{AD926613-242A-4CEC-BE81-FD4F784F7E42}" type="pres">
      <dgm:prSet presAssocID="{350C079E-FCAB-4133-BEB2-05B018A781C7}" presName="node" presStyleLbl="node1" presStyleIdx="0" presStyleCnt="4">
        <dgm:presLayoutVars>
          <dgm:bulletEnabled val="1"/>
        </dgm:presLayoutVars>
      </dgm:prSet>
      <dgm:spPr/>
    </dgm:pt>
    <dgm:pt modelId="{148FC175-798C-4A93-9757-85278B96D10C}" type="pres">
      <dgm:prSet presAssocID="{D66647AB-7A7B-46D8-A6DF-03552CF8CDD1}" presName="sibTrans" presStyleCnt="0"/>
      <dgm:spPr/>
    </dgm:pt>
    <dgm:pt modelId="{A40A78CB-87BA-40A7-8FCC-7FB6C5722ABC}" type="pres">
      <dgm:prSet presAssocID="{B57CD30A-48D9-4595-B987-56D41DF03424}" presName="node" presStyleLbl="node1" presStyleIdx="1" presStyleCnt="4">
        <dgm:presLayoutVars>
          <dgm:bulletEnabled val="1"/>
        </dgm:presLayoutVars>
      </dgm:prSet>
      <dgm:spPr/>
    </dgm:pt>
    <dgm:pt modelId="{0CCA3734-8F52-4D1A-9837-3B165F424D2F}" type="pres">
      <dgm:prSet presAssocID="{3C32A540-7412-4C80-A494-7EB180F42A48}" presName="sibTrans" presStyleCnt="0"/>
      <dgm:spPr/>
    </dgm:pt>
    <dgm:pt modelId="{2B988324-048A-468B-B391-F880A1D2958F}" type="pres">
      <dgm:prSet presAssocID="{8982D395-B7EB-4B4A-A60B-CC1411481255}" presName="node" presStyleLbl="node1" presStyleIdx="2" presStyleCnt="4">
        <dgm:presLayoutVars>
          <dgm:bulletEnabled val="1"/>
        </dgm:presLayoutVars>
      </dgm:prSet>
      <dgm:spPr/>
    </dgm:pt>
    <dgm:pt modelId="{B469D18A-F7FA-416F-8380-4B0BFDEF3A9B}" type="pres">
      <dgm:prSet presAssocID="{50B53183-6B8B-4D2D-8603-9CD5F157598F}" presName="sibTrans" presStyleCnt="0"/>
      <dgm:spPr/>
    </dgm:pt>
    <dgm:pt modelId="{648C8159-BAC5-42F8-970C-DBE2A2CE83A0}" type="pres">
      <dgm:prSet presAssocID="{5C0E9E51-FD6C-46C6-80BB-7FA5767C6A46}" presName="node" presStyleLbl="node1" presStyleIdx="3" presStyleCnt="4">
        <dgm:presLayoutVars>
          <dgm:bulletEnabled val="1"/>
        </dgm:presLayoutVars>
      </dgm:prSet>
      <dgm:spPr/>
    </dgm:pt>
  </dgm:ptLst>
  <dgm:cxnLst>
    <dgm:cxn modelId="{E81A2304-088F-48E0-83CE-5D4F3B1EF545}" type="presOf" srcId="{A9A202D9-4468-4558-8934-613C30E32FE9}" destId="{D67CBD3A-6608-431F-916A-3F80CFE1B0E4}" srcOrd="0" destOrd="0" presId="urn:microsoft.com/office/officeart/2005/8/layout/default"/>
    <dgm:cxn modelId="{BFB7F95D-19D6-4749-92C1-09019616B76A}" type="presOf" srcId="{5C0E9E51-FD6C-46C6-80BB-7FA5767C6A46}" destId="{648C8159-BAC5-42F8-970C-DBE2A2CE83A0}" srcOrd="0" destOrd="0" presId="urn:microsoft.com/office/officeart/2005/8/layout/default"/>
    <dgm:cxn modelId="{80099E43-673A-4B82-9F3A-E080107A41AA}" srcId="{A9A202D9-4468-4558-8934-613C30E32FE9}" destId="{B57CD30A-48D9-4595-B987-56D41DF03424}" srcOrd="1" destOrd="0" parTransId="{D2D73CF6-8D5A-4DFC-8B7E-36A9CCAA2155}" sibTransId="{3C32A540-7412-4C80-A494-7EB180F42A48}"/>
    <dgm:cxn modelId="{6CAFD86D-8073-442A-913E-A4E186E13DE7}" srcId="{A9A202D9-4468-4558-8934-613C30E32FE9}" destId="{5C0E9E51-FD6C-46C6-80BB-7FA5767C6A46}" srcOrd="3" destOrd="0" parTransId="{93582389-6322-46D7-928B-A1FB6B2E9860}" sibTransId="{DAF7150C-6561-4C21-930F-23C1091561D4}"/>
    <dgm:cxn modelId="{88943F51-ACB6-4E92-8305-A374D5FA40B8}" type="presOf" srcId="{B57CD30A-48D9-4595-B987-56D41DF03424}" destId="{A40A78CB-87BA-40A7-8FCC-7FB6C5722ABC}" srcOrd="0" destOrd="0" presId="urn:microsoft.com/office/officeart/2005/8/layout/default"/>
    <dgm:cxn modelId="{0A7A0374-8542-4329-BC37-2EBC3AC17C31}" srcId="{A9A202D9-4468-4558-8934-613C30E32FE9}" destId="{8982D395-B7EB-4B4A-A60B-CC1411481255}" srcOrd="2" destOrd="0" parTransId="{F7A9866F-232D-4009-8002-0F39F2EFF6D0}" sibTransId="{50B53183-6B8B-4D2D-8603-9CD5F157598F}"/>
    <dgm:cxn modelId="{249687AD-F815-47D6-84B5-7E75C96D3895}" srcId="{A9A202D9-4468-4558-8934-613C30E32FE9}" destId="{350C079E-FCAB-4133-BEB2-05B018A781C7}" srcOrd="0" destOrd="0" parTransId="{DD7400CA-9D68-4441-97BC-475A3FCB377E}" sibTransId="{D66647AB-7A7B-46D8-A6DF-03552CF8CDD1}"/>
    <dgm:cxn modelId="{871183B6-99BF-4AC2-AB4A-10DAB82DFDCA}" type="presOf" srcId="{350C079E-FCAB-4133-BEB2-05B018A781C7}" destId="{AD926613-242A-4CEC-BE81-FD4F784F7E42}" srcOrd="0" destOrd="0" presId="urn:microsoft.com/office/officeart/2005/8/layout/default"/>
    <dgm:cxn modelId="{B632DCD1-7450-4031-B76E-95223CABC277}" type="presOf" srcId="{8982D395-B7EB-4B4A-A60B-CC1411481255}" destId="{2B988324-048A-468B-B391-F880A1D2958F}" srcOrd="0" destOrd="0" presId="urn:microsoft.com/office/officeart/2005/8/layout/default"/>
    <dgm:cxn modelId="{D68C5179-48D9-4920-ABB3-80A9C9BA30CB}" type="presParOf" srcId="{D67CBD3A-6608-431F-916A-3F80CFE1B0E4}" destId="{AD926613-242A-4CEC-BE81-FD4F784F7E42}" srcOrd="0" destOrd="0" presId="urn:microsoft.com/office/officeart/2005/8/layout/default"/>
    <dgm:cxn modelId="{7E8FE07B-D7E8-46F5-BB34-EE14EAF0797E}" type="presParOf" srcId="{D67CBD3A-6608-431F-916A-3F80CFE1B0E4}" destId="{148FC175-798C-4A93-9757-85278B96D10C}" srcOrd="1" destOrd="0" presId="urn:microsoft.com/office/officeart/2005/8/layout/default"/>
    <dgm:cxn modelId="{0FEB7D96-1CDB-4BCB-AF84-1C1537405BB5}" type="presParOf" srcId="{D67CBD3A-6608-431F-916A-3F80CFE1B0E4}" destId="{A40A78CB-87BA-40A7-8FCC-7FB6C5722ABC}" srcOrd="2" destOrd="0" presId="urn:microsoft.com/office/officeart/2005/8/layout/default"/>
    <dgm:cxn modelId="{016495E7-EF99-4962-ADE8-E76DC5C7B87A}" type="presParOf" srcId="{D67CBD3A-6608-431F-916A-3F80CFE1B0E4}" destId="{0CCA3734-8F52-4D1A-9837-3B165F424D2F}" srcOrd="3" destOrd="0" presId="urn:microsoft.com/office/officeart/2005/8/layout/default"/>
    <dgm:cxn modelId="{1803BD6A-548E-442A-973F-18FDC44EB71C}" type="presParOf" srcId="{D67CBD3A-6608-431F-916A-3F80CFE1B0E4}" destId="{2B988324-048A-468B-B391-F880A1D2958F}" srcOrd="4" destOrd="0" presId="urn:microsoft.com/office/officeart/2005/8/layout/default"/>
    <dgm:cxn modelId="{0D157B9E-F15C-47C9-A15E-3FC7508C580D}" type="presParOf" srcId="{D67CBD3A-6608-431F-916A-3F80CFE1B0E4}" destId="{B469D18A-F7FA-416F-8380-4B0BFDEF3A9B}" srcOrd="5" destOrd="0" presId="urn:microsoft.com/office/officeart/2005/8/layout/default"/>
    <dgm:cxn modelId="{C9A29BB3-10E6-435C-9D8B-7A8F5496D60B}" type="presParOf" srcId="{D67CBD3A-6608-431F-916A-3F80CFE1B0E4}" destId="{648C8159-BAC5-42F8-970C-DBE2A2CE83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5A7D5D-49D0-4E24-9430-A172AD5A05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305261-52C4-47AB-A12D-4CA6D3860C98}">
      <dgm:prSet/>
      <dgm:spPr/>
      <dgm:t>
        <a:bodyPr/>
        <a:lstStyle/>
        <a:p>
          <a:r>
            <a:rPr lang="en-US"/>
            <a:t>Tools: Jupyter/Colab, pandas, NumPy, matplotlib; RFM via quantile scoring (R, F, M).</a:t>
          </a:r>
        </a:p>
      </dgm:t>
    </dgm:pt>
    <dgm:pt modelId="{117C528C-C9F9-48F4-B415-305DFE9A10CD}" type="parTrans" cxnId="{EA408E73-3641-4645-A877-4B25D86A31D9}">
      <dgm:prSet/>
      <dgm:spPr/>
      <dgm:t>
        <a:bodyPr/>
        <a:lstStyle/>
        <a:p>
          <a:endParaRPr lang="en-US"/>
        </a:p>
      </dgm:t>
    </dgm:pt>
    <dgm:pt modelId="{30C60F63-FABD-4360-BD68-D83CA11DC000}" type="sibTrans" cxnId="{EA408E73-3641-4645-A877-4B25D86A31D9}">
      <dgm:prSet/>
      <dgm:spPr/>
      <dgm:t>
        <a:bodyPr/>
        <a:lstStyle/>
        <a:p>
          <a:endParaRPr lang="en-US"/>
        </a:p>
      </dgm:t>
    </dgm:pt>
    <dgm:pt modelId="{85DB964C-BC51-4012-9663-CD88675E9884}">
      <dgm:prSet/>
      <dgm:spPr/>
      <dgm:t>
        <a:bodyPr/>
        <a:lstStyle/>
        <a:p>
          <a:r>
            <a:rPr lang="en-US"/>
            <a:t>Cleaning: removed credit notes (InvoiceNo starts with 'C'), non‑positive qty/price, null SKUs; standardized columns; de‑duplicated.</a:t>
          </a:r>
        </a:p>
      </dgm:t>
    </dgm:pt>
    <dgm:pt modelId="{3F4803BF-BE47-4341-8E66-FDDB93111072}" type="parTrans" cxnId="{895D2CBB-828F-4267-AB4C-F8BD53F94375}">
      <dgm:prSet/>
      <dgm:spPr/>
      <dgm:t>
        <a:bodyPr/>
        <a:lstStyle/>
        <a:p>
          <a:endParaRPr lang="en-US"/>
        </a:p>
      </dgm:t>
    </dgm:pt>
    <dgm:pt modelId="{4056DC89-CCED-4C3E-AAA1-9CC62F3435C9}" type="sibTrans" cxnId="{895D2CBB-828F-4267-AB4C-F8BD53F94375}">
      <dgm:prSet/>
      <dgm:spPr/>
      <dgm:t>
        <a:bodyPr/>
        <a:lstStyle/>
        <a:p>
          <a:endParaRPr lang="en-US"/>
        </a:p>
      </dgm:t>
    </dgm:pt>
    <dgm:pt modelId="{CCE385EC-FC09-4B41-8456-047B1204C572}" type="pres">
      <dgm:prSet presAssocID="{E55A7D5D-49D0-4E24-9430-A172AD5A05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7D8361-6A38-4D1B-AD15-FE7B9E3EC091}" type="pres">
      <dgm:prSet presAssocID="{BC305261-52C4-47AB-A12D-4CA6D3860C98}" presName="hierRoot1" presStyleCnt="0"/>
      <dgm:spPr/>
    </dgm:pt>
    <dgm:pt modelId="{BE42A64F-0053-4B3A-BF41-693B173E9309}" type="pres">
      <dgm:prSet presAssocID="{BC305261-52C4-47AB-A12D-4CA6D3860C98}" presName="composite" presStyleCnt="0"/>
      <dgm:spPr/>
    </dgm:pt>
    <dgm:pt modelId="{AF9E2F5A-D3B9-4BBA-95B4-11BACACF6669}" type="pres">
      <dgm:prSet presAssocID="{BC305261-52C4-47AB-A12D-4CA6D3860C98}" presName="background" presStyleLbl="node0" presStyleIdx="0" presStyleCnt="2"/>
      <dgm:spPr/>
    </dgm:pt>
    <dgm:pt modelId="{31FABCF8-0ECF-43E7-96CE-F3F5C89D3AFF}" type="pres">
      <dgm:prSet presAssocID="{BC305261-52C4-47AB-A12D-4CA6D3860C98}" presName="text" presStyleLbl="fgAcc0" presStyleIdx="0" presStyleCnt="2">
        <dgm:presLayoutVars>
          <dgm:chPref val="3"/>
        </dgm:presLayoutVars>
      </dgm:prSet>
      <dgm:spPr/>
    </dgm:pt>
    <dgm:pt modelId="{E2FE8E49-6758-4FA6-95EC-032A09753D3C}" type="pres">
      <dgm:prSet presAssocID="{BC305261-52C4-47AB-A12D-4CA6D3860C98}" presName="hierChild2" presStyleCnt="0"/>
      <dgm:spPr/>
    </dgm:pt>
    <dgm:pt modelId="{F94AED77-27FE-4CE8-AE8B-C5974895B5D8}" type="pres">
      <dgm:prSet presAssocID="{85DB964C-BC51-4012-9663-CD88675E9884}" presName="hierRoot1" presStyleCnt="0"/>
      <dgm:spPr/>
    </dgm:pt>
    <dgm:pt modelId="{899820C4-785F-4312-9869-44FE53F44DD4}" type="pres">
      <dgm:prSet presAssocID="{85DB964C-BC51-4012-9663-CD88675E9884}" presName="composite" presStyleCnt="0"/>
      <dgm:spPr/>
    </dgm:pt>
    <dgm:pt modelId="{42C6ED89-DF17-4609-9F87-F3AE72F8843F}" type="pres">
      <dgm:prSet presAssocID="{85DB964C-BC51-4012-9663-CD88675E9884}" presName="background" presStyleLbl="node0" presStyleIdx="1" presStyleCnt="2"/>
      <dgm:spPr/>
    </dgm:pt>
    <dgm:pt modelId="{902D7596-2DB9-4B16-A355-DF25F22C8FA4}" type="pres">
      <dgm:prSet presAssocID="{85DB964C-BC51-4012-9663-CD88675E9884}" presName="text" presStyleLbl="fgAcc0" presStyleIdx="1" presStyleCnt="2">
        <dgm:presLayoutVars>
          <dgm:chPref val="3"/>
        </dgm:presLayoutVars>
      </dgm:prSet>
      <dgm:spPr/>
    </dgm:pt>
    <dgm:pt modelId="{91DE16D7-A7F7-49FC-9AB1-68A59F8D2134}" type="pres">
      <dgm:prSet presAssocID="{85DB964C-BC51-4012-9663-CD88675E9884}" presName="hierChild2" presStyleCnt="0"/>
      <dgm:spPr/>
    </dgm:pt>
  </dgm:ptLst>
  <dgm:cxnLst>
    <dgm:cxn modelId="{EA408E73-3641-4645-A877-4B25D86A31D9}" srcId="{E55A7D5D-49D0-4E24-9430-A172AD5A0583}" destId="{BC305261-52C4-47AB-A12D-4CA6D3860C98}" srcOrd="0" destOrd="0" parTransId="{117C528C-C9F9-48F4-B415-305DFE9A10CD}" sibTransId="{30C60F63-FABD-4360-BD68-D83CA11DC000}"/>
    <dgm:cxn modelId="{6EFEE7A5-9C10-4262-BCF0-01A4141BEDAA}" type="presOf" srcId="{BC305261-52C4-47AB-A12D-4CA6D3860C98}" destId="{31FABCF8-0ECF-43E7-96CE-F3F5C89D3AFF}" srcOrd="0" destOrd="0" presId="urn:microsoft.com/office/officeart/2005/8/layout/hierarchy1"/>
    <dgm:cxn modelId="{501830B5-6D41-4E86-A4F8-55142F0A8066}" type="presOf" srcId="{E55A7D5D-49D0-4E24-9430-A172AD5A0583}" destId="{CCE385EC-FC09-4B41-8456-047B1204C572}" srcOrd="0" destOrd="0" presId="urn:microsoft.com/office/officeart/2005/8/layout/hierarchy1"/>
    <dgm:cxn modelId="{895D2CBB-828F-4267-AB4C-F8BD53F94375}" srcId="{E55A7D5D-49D0-4E24-9430-A172AD5A0583}" destId="{85DB964C-BC51-4012-9663-CD88675E9884}" srcOrd="1" destOrd="0" parTransId="{3F4803BF-BE47-4341-8E66-FDDB93111072}" sibTransId="{4056DC89-CCED-4C3E-AAA1-9CC62F3435C9}"/>
    <dgm:cxn modelId="{090946C8-40DB-40EB-B7E1-E05DBD6EBEBB}" type="presOf" srcId="{85DB964C-BC51-4012-9663-CD88675E9884}" destId="{902D7596-2DB9-4B16-A355-DF25F22C8FA4}" srcOrd="0" destOrd="0" presId="urn:microsoft.com/office/officeart/2005/8/layout/hierarchy1"/>
    <dgm:cxn modelId="{33783225-FE27-428F-AA8F-AFB55AF38284}" type="presParOf" srcId="{CCE385EC-FC09-4B41-8456-047B1204C572}" destId="{5E7D8361-6A38-4D1B-AD15-FE7B9E3EC091}" srcOrd="0" destOrd="0" presId="urn:microsoft.com/office/officeart/2005/8/layout/hierarchy1"/>
    <dgm:cxn modelId="{49F7895B-B43D-4302-AE8B-341A1485FA46}" type="presParOf" srcId="{5E7D8361-6A38-4D1B-AD15-FE7B9E3EC091}" destId="{BE42A64F-0053-4B3A-BF41-693B173E9309}" srcOrd="0" destOrd="0" presId="urn:microsoft.com/office/officeart/2005/8/layout/hierarchy1"/>
    <dgm:cxn modelId="{9271F1B9-3D57-4AE1-BAA1-C37E4A7522BB}" type="presParOf" srcId="{BE42A64F-0053-4B3A-BF41-693B173E9309}" destId="{AF9E2F5A-D3B9-4BBA-95B4-11BACACF6669}" srcOrd="0" destOrd="0" presId="urn:microsoft.com/office/officeart/2005/8/layout/hierarchy1"/>
    <dgm:cxn modelId="{96EDC222-F16B-4ABA-A73E-5BC36D4A39EC}" type="presParOf" srcId="{BE42A64F-0053-4B3A-BF41-693B173E9309}" destId="{31FABCF8-0ECF-43E7-96CE-F3F5C89D3AFF}" srcOrd="1" destOrd="0" presId="urn:microsoft.com/office/officeart/2005/8/layout/hierarchy1"/>
    <dgm:cxn modelId="{14B73CC5-BF01-458D-9BB2-7D3BC31D2E9C}" type="presParOf" srcId="{5E7D8361-6A38-4D1B-AD15-FE7B9E3EC091}" destId="{E2FE8E49-6758-4FA6-95EC-032A09753D3C}" srcOrd="1" destOrd="0" presId="urn:microsoft.com/office/officeart/2005/8/layout/hierarchy1"/>
    <dgm:cxn modelId="{27547252-2E0B-4BDC-B918-C7D79F2FF8D3}" type="presParOf" srcId="{CCE385EC-FC09-4B41-8456-047B1204C572}" destId="{F94AED77-27FE-4CE8-AE8B-C5974895B5D8}" srcOrd="1" destOrd="0" presId="urn:microsoft.com/office/officeart/2005/8/layout/hierarchy1"/>
    <dgm:cxn modelId="{1DE525BF-6AE6-4C87-B1ED-B780456E0F5B}" type="presParOf" srcId="{F94AED77-27FE-4CE8-AE8B-C5974895B5D8}" destId="{899820C4-785F-4312-9869-44FE53F44DD4}" srcOrd="0" destOrd="0" presId="urn:microsoft.com/office/officeart/2005/8/layout/hierarchy1"/>
    <dgm:cxn modelId="{CEF71C43-EDE0-42C2-A732-3C9CCE24713D}" type="presParOf" srcId="{899820C4-785F-4312-9869-44FE53F44DD4}" destId="{42C6ED89-DF17-4609-9F87-F3AE72F8843F}" srcOrd="0" destOrd="0" presId="urn:microsoft.com/office/officeart/2005/8/layout/hierarchy1"/>
    <dgm:cxn modelId="{A9D1C493-1314-4F27-8557-E3F3E33DD039}" type="presParOf" srcId="{899820C4-785F-4312-9869-44FE53F44DD4}" destId="{902D7596-2DB9-4B16-A355-DF25F22C8FA4}" srcOrd="1" destOrd="0" presId="urn:microsoft.com/office/officeart/2005/8/layout/hierarchy1"/>
    <dgm:cxn modelId="{6B21DDCA-AA43-404E-A965-4F617A07B7E3}" type="presParOf" srcId="{F94AED77-27FE-4CE8-AE8B-C5974895B5D8}" destId="{91DE16D7-A7F7-49FC-9AB1-68A59F8D21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DFE5BF-53C2-457E-A38E-950D3FDEF3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9609E0-14E2-4412-8277-2D32EED5A9E7}">
      <dgm:prSet/>
      <dgm:spPr/>
      <dgm:t>
        <a:bodyPr/>
        <a:lstStyle/>
        <a:p>
          <a:r>
            <a:rPr lang="en-US"/>
            <a:t>Top products by revenue: #1 21175 $3,656; #2 85099B $3,056; #3 47566 $2,116 (also 22112 $1,514; 85123A $1,195; 22730 $1,126).</a:t>
          </a:r>
        </a:p>
      </dgm:t>
    </dgm:pt>
    <dgm:pt modelId="{80B41928-5A9C-441B-ABFB-35115363C20C}" type="parTrans" cxnId="{0ACC87E5-6CF9-4A63-8B4F-27D96880FD9A}">
      <dgm:prSet/>
      <dgm:spPr/>
      <dgm:t>
        <a:bodyPr/>
        <a:lstStyle/>
        <a:p>
          <a:endParaRPr lang="en-US"/>
        </a:p>
      </dgm:t>
    </dgm:pt>
    <dgm:pt modelId="{13FFC7D3-C2A6-4828-B4BB-963A9A5E03CE}" type="sibTrans" cxnId="{0ACC87E5-6CF9-4A63-8B4F-27D96880FD9A}">
      <dgm:prSet/>
      <dgm:spPr/>
      <dgm:t>
        <a:bodyPr/>
        <a:lstStyle/>
        <a:p>
          <a:endParaRPr lang="en-US"/>
        </a:p>
      </dgm:t>
    </dgm:pt>
    <dgm:pt modelId="{4E5EC220-2C03-42C3-A810-08388BCB3714}">
      <dgm:prSet/>
      <dgm:spPr/>
      <dgm:t>
        <a:bodyPr/>
        <a:lstStyle/>
        <a:p>
          <a:r>
            <a:rPr lang="en-US"/>
            <a:t>Seasonality: November is the peak month on average.</a:t>
          </a:r>
        </a:p>
      </dgm:t>
    </dgm:pt>
    <dgm:pt modelId="{F84C7719-C5E6-43EC-A9AB-D475A5532810}" type="parTrans" cxnId="{6BE7B7B7-2BE8-44B9-B57A-853180B9EEE9}">
      <dgm:prSet/>
      <dgm:spPr/>
      <dgm:t>
        <a:bodyPr/>
        <a:lstStyle/>
        <a:p>
          <a:endParaRPr lang="en-US"/>
        </a:p>
      </dgm:t>
    </dgm:pt>
    <dgm:pt modelId="{D6244BBF-1ECF-404E-8437-F4C98DE02E7C}" type="sibTrans" cxnId="{6BE7B7B7-2BE8-44B9-B57A-853180B9EEE9}">
      <dgm:prSet/>
      <dgm:spPr/>
      <dgm:t>
        <a:bodyPr/>
        <a:lstStyle/>
        <a:p>
          <a:endParaRPr lang="en-US"/>
        </a:p>
      </dgm:t>
    </dgm:pt>
    <dgm:pt modelId="{8BA092F4-98EF-430C-A0FB-E5A8EBB32685}">
      <dgm:prSet/>
      <dgm:spPr/>
      <dgm:t>
        <a:bodyPr/>
        <a:lstStyle/>
        <a:p>
          <a:r>
            <a:rPr lang="en-US"/>
            <a:t>International leaders: EIRE $6,090; Netherlands $4,975; Germany $4,357; France $3,892.</a:t>
          </a:r>
        </a:p>
      </dgm:t>
    </dgm:pt>
    <dgm:pt modelId="{72268C40-93F4-4561-A608-B57E3FF7BF03}" type="parTrans" cxnId="{A70E361B-8A39-4C4C-A47E-C0731710A0CB}">
      <dgm:prSet/>
      <dgm:spPr/>
      <dgm:t>
        <a:bodyPr/>
        <a:lstStyle/>
        <a:p>
          <a:endParaRPr lang="en-US"/>
        </a:p>
      </dgm:t>
    </dgm:pt>
    <dgm:pt modelId="{460468C9-D66C-44A7-B6D7-8274B3CD143A}" type="sibTrans" cxnId="{A70E361B-8A39-4C4C-A47E-C0731710A0CB}">
      <dgm:prSet/>
      <dgm:spPr/>
      <dgm:t>
        <a:bodyPr/>
        <a:lstStyle/>
        <a:p>
          <a:endParaRPr lang="en-US"/>
        </a:p>
      </dgm:t>
    </dgm:pt>
    <dgm:pt modelId="{ECC0CC6C-4240-4C0D-87CD-1C059565977F}" type="pres">
      <dgm:prSet presAssocID="{84DFE5BF-53C2-457E-A38E-950D3FDEF3A5}" presName="linear" presStyleCnt="0">
        <dgm:presLayoutVars>
          <dgm:animLvl val="lvl"/>
          <dgm:resizeHandles val="exact"/>
        </dgm:presLayoutVars>
      </dgm:prSet>
      <dgm:spPr/>
    </dgm:pt>
    <dgm:pt modelId="{2B1FD743-0C4B-42BB-B042-9559015E65B4}" type="pres">
      <dgm:prSet presAssocID="{D59609E0-14E2-4412-8277-2D32EED5A9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0D4F77-2902-4212-9029-18D2F39A75AE}" type="pres">
      <dgm:prSet presAssocID="{13FFC7D3-C2A6-4828-B4BB-963A9A5E03CE}" presName="spacer" presStyleCnt="0"/>
      <dgm:spPr/>
    </dgm:pt>
    <dgm:pt modelId="{15558B6C-C15B-4CF5-8958-3B8C79059847}" type="pres">
      <dgm:prSet presAssocID="{4E5EC220-2C03-42C3-A810-08388BCB37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EE1DD6-6CCA-4335-8CA2-0EAD2D12A528}" type="pres">
      <dgm:prSet presAssocID="{D6244BBF-1ECF-404E-8437-F4C98DE02E7C}" presName="spacer" presStyleCnt="0"/>
      <dgm:spPr/>
    </dgm:pt>
    <dgm:pt modelId="{6007021D-2DCE-4EC0-BA6E-C441A15A22C6}" type="pres">
      <dgm:prSet presAssocID="{8BA092F4-98EF-430C-A0FB-E5A8EBB326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CC5314-71AB-4378-8325-2451F3798230}" type="presOf" srcId="{4E5EC220-2C03-42C3-A810-08388BCB3714}" destId="{15558B6C-C15B-4CF5-8958-3B8C79059847}" srcOrd="0" destOrd="0" presId="urn:microsoft.com/office/officeart/2005/8/layout/vList2"/>
    <dgm:cxn modelId="{A70E361B-8A39-4C4C-A47E-C0731710A0CB}" srcId="{84DFE5BF-53C2-457E-A38E-950D3FDEF3A5}" destId="{8BA092F4-98EF-430C-A0FB-E5A8EBB32685}" srcOrd="2" destOrd="0" parTransId="{72268C40-93F4-4561-A608-B57E3FF7BF03}" sibTransId="{460468C9-D66C-44A7-B6D7-8274B3CD143A}"/>
    <dgm:cxn modelId="{DE82B92A-2F29-477D-A73B-0FE5E29F9BB9}" type="presOf" srcId="{8BA092F4-98EF-430C-A0FB-E5A8EBB32685}" destId="{6007021D-2DCE-4EC0-BA6E-C441A15A22C6}" srcOrd="0" destOrd="0" presId="urn:microsoft.com/office/officeart/2005/8/layout/vList2"/>
    <dgm:cxn modelId="{4AC6EF35-3141-42B6-B45D-AB2486148273}" type="presOf" srcId="{84DFE5BF-53C2-457E-A38E-950D3FDEF3A5}" destId="{ECC0CC6C-4240-4C0D-87CD-1C059565977F}" srcOrd="0" destOrd="0" presId="urn:microsoft.com/office/officeart/2005/8/layout/vList2"/>
    <dgm:cxn modelId="{6BE7B7B7-2BE8-44B9-B57A-853180B9EEE9}" srcId="{84DFE5BF-53C2-457E-A38E-950D3FDEF3A5}" destId="{4E5EC220-2C03-42C3-A810-08388BCB3714}" srcOrd="1" destOrd="0" parTransId="{F84C7719-C5E6-43EC-A9AB-D475A5532810}" sibTransId="{D6244BBF-1ECF-404E-8437-F4C98DE02E7C}"/>
    <dgm:cxn modelId="{1F6530D5-F3CD-4C23-8B6F-18ED8DD98E9F}" type="presOf" srcId="{D59609E0-14E2-4412-8277-2D32EED5A9E7}" destId="{2B1FD743-0C4B-42BB-B042-9559015E65B4}" srcOrd="0" destOrd="0" presId="urn:microsoft.com/office/officeart/2005/8/layout/vList2"/>
    <dgm:cxn modelId="{0ACC87E5-6CF9-4A63-8B4F-27D96880FD9A}" srcId="{84DFE5BF-53C2-457E-A38E-950D3FDEF3A5}" destId="{D59609E0-14E2-4412-8277-2D32EED5A9E7}" srcOrd="0" destOrd="0" parTransId="{80B41928-5A9C-441B-ABFB-35115363C20C}" sibTransId="{13FFC7D3-C2A6-4828-B4BB-963A9A5E03CE}"/>
    <dgm:cxn modelId="{30BFCA52-FD9A-46B9-A08E-19CFA9F12E7D}" type="presParOf" srcId="{ECC0CC6C-4240-4C0D-87CD-1C059565977F}" destId="{2B1FD743-0C4B-42BB-B042-9559015E65B4}" srcOrd="0" destOrd="0" presId="urn:microsoft.com/office/officeart/2005/8/layout/vList2"/>
    <dgm:cxn modelId="{79E3B482-8CCF-4EE5-A4B3-95B37F108FC3}" type="presParOf" srcId="{ECC0CC6C-4240-4C0D-87CD-1C059565977F}" destId="{E70D4F77-2902-4212-9029-18D2F39A75AE}" srcOrd="1" destOrd="0" presId="urn:microsoft.com/office/officeart/2005/8/layout/vList2"/>
    <dgm:cxn modelId="{EA808C79-9F59-460C-9C04-7D5B03FFA8EB}" type="presParOf" srcId="{ECC0CC6C-4240-4C0D-87CD-1C059565977F}" destId="{15558B6C-C15B-4CF5-8958-3B8C79059847}" srcOrd="2" destOrd="0" presId="urn:microsoft.com/office/officeart/2005/8/layout/vList2"/>
    <dgm:cxn modelId="{72EFD27B-5025-4BA9-AB55-96DC4B5420DC}" type="presParOf" srcId="{ECC0CC6C-4240-4C0D-87CD-1C059565977F}" destId="{DDEE1DD6-6CCA-4335-8CA2-0EAD2D12A528}" srcOrd="3" destOrd="0" presId="urn:microsoft.com/office/officeart/2005/8/layout/vList2"/>
    <dgm:cxn modelId="{D5FD3679-507A-41FC-92FF-AA97DED21416}" type="presParOf" srcId="{ECC0CC6C-4240-4C0D-87CD-1C059565977F}" destId="{6007021D-2DCE-4EC0-BA6E-C441A15A22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5516B8-69D5-4BE8-B524-1940C0AB6D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99433-3870-479C-9E71-030124521727}">
      <dgm:prSet/>
      <dgm:spPr/>
      <dgm:t>
        <a:bodyPr/>
        <a:lstStyle/>
        <a:p>
          <a:r>
            <a:rPr lang="en-US"/>
            <a:t>Scope: 385,081 transactions plotted.</a:t>
          </a:r>
        </a:p>
      </dgm:t>
    </dgm:pt>
    <dgm:pt modelId="{8E46AC0B-3DB0-44DE-86EB-C30A080B6003}" type="parTrans" cxnId="{C41EB7AC-189C-4891-9EF4-4B93024B57C9}">
      <dgm:prSet/>
      <dgm:spPr/>
      <dgm:t>
        <a:bodyPr/>
        <a:lstStyle/>
        <a:p>
          <a:endParaRPr lang="en-US"/>
        </a:p>
      </dgm:t>
    </dgm:pt>
    <dgm:pt modelId="{135E3DC9-0370-46DF-9571-EF29F9E460CF}" type="sibTrans" cxnId="{C41EB7AC-189C-4891-9EF4-4B93024B57C9}">
      <dgm:prSet/>
      <dgm:spPr/>
      <dgm:t>
        <a:bodyPr/>
        <a:lstStyle/>
        <a:p>
          <a:endParaRPr lang="en-US"/>
        </a:p>
      </dgm:t>
    </dgm:pt>
    <dgm:pt modelId="{D1BEADDF-E196-43D7-A27D-2AB0249FFD94}">
      <dgm:prSet/>
      <dgm:spPr/>
      <dgm:t>
        <a:bodyPr/>
        <a:lstStyle/>
        <a:p>
          <a:r>
            <a:rPr lang="en-US"/>
            <a:t>Correlation: unit price vs quantity r ≈ −0.25; log–log elasticity ≈ −0.51 (1% price ↑ → ~0.51% units ↓).</a:t>
          </a:r>
        </a:p>
      </dgm:t>
    </dgm:pt>
    <dgm:pt modelId="{576E819B-6A21-4246-9205-48FAA5C3B0C5}" type="parTrans" cxnId="{6BD8DD07-B8D6-46B1-9822-280BF7F1D6BE}">
      <dgm:prSet/>
      <dgm:spPr/>
      <dgm:t>
        <a:bodyPr/>
        <a:lstStyle/>
        <a:p>
          <a:endParaRPr lang="en-US"/>
        </a:p>
      </dgm:t>
    </dgm:pt>
    <dgm:pt modelId="{B8249951-CCB6-4D49-AFEF-B32EC75F2D4F}" type="sibTrans" cxnId="{6BD8DD07-B8D6-46B1-9822-280BF7F1D6BE}">
      <dgm:prSet/>
      <dgm:spPr/>
      <dgm:t>
        <a:bodyPr/>
        <a:lstStyle/>
        <a:p>
          <a:endParaRPr lang="en-US"/>
        </a:p>
      </dgm:t>
    </dgm:pt>
    <dgm:pt modelId="{26BCED04-7E8E-445B-9806-45BB465D1B83}">
      <dgm:prSet/>
      <dgm:spPr/>
      <dgm:t>
        <a:bodyPr/>
        <a:lstStyle/>
        <a:p>
          <a:r>
            <a:rPr lang="en-US"/>
            <a:t>Pattern: most sales under $5 and &lt;10 units; items &gt;$10 rarely sell in high quantities.</a:t>
          </a:r>
        </a:p>
      </dgm:t>
    </dgm:pt>
    <dgm:pt modelId="{518143AF-92D1-4D4A-AA6C-2E2CE6052AB6}" type="parTrans" cxnId="{5C100584-B3F0-4348-96CF-5AEA0D6C420E}">
      <dgm:prSet/>
      <dgm:spPr/>
      <dgm:t>
        <a:bodyPr/>
        <a:lstStyle/>
        <a:p>
          <a:endParaRPr lang="en-US"/>
        </a:p>
      </dgm:t>
    </dgm:pt>
    <dgm:pt modelId="{A4D4C671-2800-47BD-8DD4-F8DB58CBB625}" type="sibTrans" cxnId="{5C100584-B3F0-4348-96CF-5AEA0D6C420E}">
      <dgm:prSet/>
      <dgm:spPr/>
      <dgm:t>
        <a:bodyPr/>
        <a:lstStyle/>
        <a:p>
          <a:endParaRPr lang="en-US"/>
        </a:p>
      </dgm:t>
    </dgm:pt>
    <dgm:pt modelId="{D9615A0E-5DB8-466A-982C-DA77E115E5DE}" type="pres">
      <dgm:prSet presAssocID="{5D5516B8-69D5-4BE8-B524-1940C0AB6DBB}" presName="linear" presStyleCnt="0">
        <dgm:presLayoutVars>
          <dgm:animLvl val="lvl"/>
          <dgm:resizeHandles val="exact"/>
        </dgm:presLayoutVars>
      </dgm:prSet>
      <dgm:spPr/>
    </dgm:pt>
    <dgm:pt modelId="{D7EBD38E-DBFF-430A-9A3E-1CF62F52B6DD}" type="pres">
      <dgm:prSet presAssocID="{C5199433-3870-479C-9E71-0301245217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678D71-D3A0-41CD-B407-CE4F94AEC5D1}" type="pres">
      <dgm:prSet presAssocID="{135E3DC9-0370-46DF-9571-EF29F9E460CF}" presName="spacer" presStyleCnt="0"/>
      <dgm:spPr/>
    </dgm:pt>
    <dgm:pt modelId="{B74371B4-10C6-4583-8910-74820204506C}" type="pres">
      <dgm:prSet presAssocID="{D1BEADDF-E196-43D7-A27D-2AB0249FFD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45F2F-9A46-4E92-BCF0-ED80805DA27B}" type="pres">
      <dgm:prSet presAssocID="{B8249951-CCB6-4D49-AFEF-B32EC75F2D4F}" presName="spacer" presStyleCnt="0"/>
      <dgm:spPr/>
    </dgm:pt>
    <dgm:pt modelId="{2680761F-9891-4B6F-BD59-D1EFC0E747E4}" type="pres">
      <dgm:prSet presAssocID="{26BCED04-7E8E-445B-9806-45BB465D1B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D8DD07-B8D6-46B1-9822-280BF7F1D6BE}" srcId="{5D5516B8-69D5-4BE8-B524-1940C0AB6DBB}" destId="{D1BEADDF-E196-43D7-A27D-2AB0249FFD94}" srcOrd="1" destOrd="0" parTransId="{576E819B-6A21-4246-9205-48FAA5C3B0C5}" sibTransId="{B8249951-CCB6-4D49-AFEF-B32EC75F2D4F}"/>
    <dgm:cxn modelId="{7B320811-555E-4130-9E69-4622DB6F92A1}" type="presOf" srcId="{5D5516B8-69D5-4BE8-B524-1940C0AB6DBB}" destId="{D9615A0E-5DB8-466A-982C-DA77E115E5DE}" srcOrd="0" destOrd="0" presId="urn:microsoft.com/office/officeart/2005/8/layout/vList2"/>
    <dgm:cxn modelId="{113F7B2A-802D-4B17-8114-B6B37C5C282B}" type="presOf" srcId="{26BCED04-7E8E-445B-9806-45BB465D1B83}" destId="{2680761F-9891-4B6F-BD59-D1EFC0E747E4}" srcOrd="0" destOrd="0" presId="urn:microsoft.com/office/officeart/2005/8/layout/vList2"/>
    <dgm:cxn modelId="{16076346-9B5C-49A9-B7B1-BC4DFF0FE3BC}" type="presOf" srcId="{D1BEADDF-E196-43D7-A27D-2AB0249FFD94}" destId="{B74371B4-10C6-4583-8910-74820204506C}" srcOrd="0" destOrd="0" presId="urn:microsoft.com/office/officeart/2005/8/layout/vList2"/>
    <dgm:cxn modelId="{5C100584-B3F0-4348-96CF-5AEA0D6C420E}" srcId="{5D5516B8-69D5-4BE8-B524-1940C0AB6DBB}" destId="{26BCED04-7E8E-445B-9806-45BB465D1B83}" srcOrd="2" destOrd="0" parTransId="{518143AF-92D1-4D4A-AA6C-2E2CE6052AB6}" sibTransId="{A4D4C671-2800-47BD-8DD4-F8DB58CBB625}"/>
    <dgm:cxn modelId="{C41EB7AC-189C-4891-9EF4-4B93024B57C9}" srcId="{5D5516B8-69D5-4BE8-B524-1940C0AB6DBB}" destId="{C5199433-3870-479C-9E71-030124521727}" srcOrd="0" destOrd="0" parTransId="{8E46AC0B-3DB0-44DE-86EB-C30A080B6003}" sibTransId="{135E3DC9-0370-46DF-9571-EF29F9E460CF}"/>
    <dgm:cxn modelId="{E2E677DC-2201-4158-B8DB-E543E838E673}" type="presOf" srcId="{C5199433-3870-479C-9E71-030124521727}" destId="{D7EBD38E-DBFF-430A-9A3E-1CF62F52B6DD}" srcOrd="0" destOrd="0" presId="urn:microsoft.com/office/officeart/2005/8/layout/vList2"/>
    <dgm:cxn modelId="{2FE66B93-D849-4B7D-A52D-DC62C3FD06F5}" type="presParOf" srcId="{D9615A0E-5DB8-466A-982C-DA77E115E5DE}" destId="{D7EBD38E-DBFF-430A-9A3E-1CF62F52B6DD}" srcOrd="0" destOrd="0" presId="urn:microsoft.com/office/officeart/2005/8/layout/vList2"/>
    <dgm:cxn modelId="{1F483C9F-1138-4C5E-B6FD-60CC15BD1A1D}" type="presParOf" srcId="{D9615A0E-5DB8-466A-982C-DA77E115E5DE}" destId="{54678D71-D3A0-41CD-B407-CE4F94AEC5D1}" srcOrd="1" destOrd="0" presId="urn:microsoft.com/office/officeart/2005/8/layout/vList2"/>
    <dgm:cxn modelId="{FA8320A8-63FA-4CED-98B6-6FF135474F2F}" type="presParOf" srcId="{D9615A0E-5DB8-466A-982C-DA77E115E5DE}" destId="{B74371B4-10C6-4583-8910-74820204506C}" srcOrd="2" destOrd="0" presId="urn:microsoft.com/office/officeart/2005/8/layout/vList2"/>
    <dgm:cxn modelId="{13383447-EDD7-477E-8182-2CAD498ABE84}" type="presParOf" srcId="{D9615A0E-5DB8-466A-982C-DA77E115E5DE}" destId="{1EE45F2F-9A46-4E92-BCF0-ED80805DA27B}" srcOrd="3" destOrd="0" presId="urn:microsoft.com/office/officeart/2005/8/layout/vList2"/>
    <dgm:cxn modelId="{AEAD91AB-0399-4490-A7E9-7BBC69FA98BB}" type="presParOf" srcId="{D9615A0E-5DB8-466A-982C-DA77E115E5DE}" destId="{2680761F-9891-4B6F-BD59-D1EFC0E747E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6B9233-1048-4651-8D5D-E929829330E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672D6E-3393-448F-8A32-2647DD4B9750}">
      <dgm:prSet/>
      <dgm:spPr/>
      <dgm:t>
        <a:bodyPr/>
        <a:lstStyle/>
        <a:p>
          <a:r>
            <a:rPr lang="en-US"/>
            <a:t>4,338 customers segmented: Occasional 53.9% (2,340), At‑Risk 24.6% (1,065), High‑Value 21.5% (933).</a:t>
          </a:r>
        </a:p>
      </dgm:t>
    </dgm:pt>
    <dgm:pt modelId="{0791CCA1-2FF4-436A-8C95-77B3FC7DF8A5}" type="parTrans" cxnId="{A18D1E5E-4286-4E35-A556-F3F55B2EF6DA}">
      <dgm:prSet/>
      <dgm:spPr/>
      <dgm:t>
        <a:bodyPr/>
        <a:lstStyle/>
        <a:p>
          <a:endParaRPr lang="en-US"/>
        </a:p>
      </dgm:t>
    </dgm:pt>
    <dgm:pt modelId="{B95B6715-2CAE-4757-890B-9D55C4A0B54F}" type="sibTrans" cxnId="{A18D1E5E-4286-4E35-A556-F3F55B2EF6DA}">
      <dgm:prSet/>
      <dgm:spPr/>
      <dgm:t>
        <a:bodyPr/>
        <a:lstStyle/>
        <a:p>
          <a:endParaRPr lang="en-US"/>
        </a:p>
      </dgm:t>
    </dgm:pt>
    <dgm:pt modelId="{75306FC3-863D-4797-B5E5-FDE5865DAFD1}">
      <dgm:prSet/>
      <dgm:spPr/>
      <dgm:t>
        <a:bodyPr/>
        <a:lstStyle/>
        <a:p>
          <a:r>
            <a:rPr lang="en-US"/>
            <a:t>Implication: sizable VIP core, sizable win‑back pool, majority nurture cohort.</a:t>
          </a:r>
        </a:p>
      </dgm:t>
    </dgm:pt>
    <dgm:pt modelId="{159815CE-977D-458B-AF5F-EFA065C4337F}" type="parTrans" cxnId="{15051CAE-2EFA-4170-8CB5-3F3CCCD7EA88}">
      <dgm:prSet/>
      <dgm:spPr/>
      <dgm:t>
        <a:bodyPr/>
        <a:lstStyle/>
        <a:p>
          <a:endParaRPr lang="en-US"/>
        </a:p>
      </dgm:t>
    </dgm:pt>
    <dgm:pt modelId="{E95F0ACF-C9CE-49A2-B01C-6A59FF72711B}" type="sibTrans" cxnId="{15051CAE-2EFA-4170-8CB5-3F3CCCD7EA88}">
      <dgm:prSet/>
      <dgm:spPr/>
      <dgm:t>
        <a:bodyPr/>
        <a:lstStyle/>
        <a:p>
          <a:endParaRPr lang="en-US"/>
        </a:p>
      </dgm:t>
    </dgm:pt>
    <dgm:pt modelId="{52A2FDA2-D972-4B67-90E3-7B80608D5AB8}" type="pres">
      <dgm:prSet presAssocID="{7C6B9233-1048-4651-8D5D-E929829330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E895B8-1A12-455D-97CF-BF2C4F048563}" type="pres">
      <dgm:prSet presAssocID="{C2672D6E-3393-448F-8A32-2647DD4B9750}" presName="hierRoot1" presStyleCnt="0"/>
      <dgm:spPr/>
    </dgm:pt>
    <dgm:pt modelId="{5421EDCD-E419-40CE-8354-F3AC47317B0E}" type="pres">
      <dgm:prSet presAssocID="{C2672D6E-3393-448F-8A32-2647DD4B9750}" presName="composite" presStyleCnt="0"/>
      <dgm:spPr/>
    </dgm:pt>
    <dgm:pt modelId="{14928AC1-0CB6-4102-8561-7A7B0EC67EEF}" type="pres">
      <dgm:prSet presAssocID="{C2672D6E-3393-448F-8A32-2647DD4B9750}" presName="background" presStyleLbl="node0" presStyleIdx="0" presStyleCnt="2"/>
      <dgm:spPr/>
    </dgm:pt>
    <dgm:pt modelId="{47D11774-E4DC-4B29-8E3A-C6C033A26062}" type="pres">
      <dgm:prSet presAssocID="{C2672D6E-3393-448F-8A32-2647DD4B9750}" presName="text" presStyleLbl="fgAcc0" presStyleIdx="0" presStyleCnt="2">
        <dgm:presLayoutVars>
          <dgm:chPref val="3"/>
        </dgm:presLayoutVars>
      </dgm:prSet>
      <dgm:spPr/>
    </dgm:pt>
    <dgm:pt modelId="{935E0F18-9EC2-4DDF-A608-B943A05804E0}" type="pres">
      <dgm:prSet presAssocID="{C2672D6E-3393-448F-8A32-2647DD4B9750}" presName="hierChild2" presStyleCnt="0"/>
      <dgm:spPr/>
    </dgm:pt>
    <dgm:pt modelId="{26EFD875-0C17-4924-9BAB-5C648A2BFEF9}" type="pres">
      <dgm:prSet presAssocID="{75306FC3-863D-4797-B5E5-FDE5865DAFD1}" presName="hierRoot1" presStyleCnt="0"/>
      <dgm:spPr/>
    </dgm:pt>
    <dgm:pt modelId="{31F4D18C-43F8-4296-9B1D-AAEAA5C9D1B7}" type="pres">
      <dgm:prSet presAssocID="{75306FC3-863D-4797-B5E5-FDE5865DAFD1}" presName="composite" presStyleCnt="0"/>
      <dgm:spPr/>
    </dgm:pt>
    <dgm:pt modelId="{2BF04547-0BC9-4EE1-AC46-2C2172823118}" type="pres">
      <dgm:prSet presAssocID="{75306FC3-863D-4797-B5E5-FDE5865DAFD1}" presName="background" presStyleLbl="node0" presStyleIdx="1" presStyleCnt="2"/>
      <dgm:spPr/>
    </dgm:pt>
    <dgm:pt modelId="{44467B77-D6C8-4407-AB8C-435B0C7B5E1D}" type="pres">
      <dgm:prSet presAssocID="{75306FC3-863D-4797-B5E5-FDE5865DAFD1}" presName="text" presStyleLbl="fgAcc0" presStyleIdx="1" presStyleCnt="2">
        <dgm:presLayoutVars>
          <dgm:chPref val="3"/>
        </dgm:presLayoutVars>
      </dgm:prSet>
      <dgm:spPr/>
    </dgm:pt>
    <dgm:pt modelId="{EDB0F447-8208-4370-B28B-AE6D460FF0EB}" type="pres">
      <dgm:prSet presAssocID="{75306FC3-863D-4797-B5E5-FDE5865DAFD1}" presName="hierChild2" presStyleCnt="0"/>
      <dgm:spPr/>
    </dgm:pt>
  </dgm:ptLst>
  <dgm:cxnLst>
    <dgm:cxn modelId="{A18D1E5E-4286-4E35-A556-F3F55B2EF6DA}" srcId="{7C6B9233-1048-4651-8D5D-E929829330E0}" destId="{C2672D6E-3393-448F-8A32-2647DD4B9750}" srcOrd="0" destOrd="0" parTransId="{0791CCA1-2FF4-436A-8C95-77B3FC7DF8A5}" sibTransId="{B95B6715-2CAE-4757-890B-9D55C4A0B54F}"/>
    <dgm:cxn modelId="{A56F6252-4470-41EE-8562-1B6BA30C6FCF}" type="presOf" srcId="{7C6B9233-1048-4651-8D5D-E929829330E0}" destId="{52A2FDA2-D972-4B67-90E3-7B80608D5AB8}" srcOrd="0" destOrd="0" presId="urn:microsoft.com/office/officeart/2005/8/layout/hierarchy1"/>
    <dgm:cxn modelId="{15051CAE-2EFA-4170-8CB5-3F3CCCD7EA88}" srcId="{7C6B9233-1048-4651-8D5D-E929829330E0}" destId="{75306FC3-863D-4797-B5E5-FDE5865DAFD1}" srcOrd="1" destOrd="0" parTransId="{159815CE-977D-458B-AF5F-EFA065C4337F}" sibTransId="{E95F0ACF-C9CE-49A2-B01C-6A59FF72711B}"/>
    <dgm:cxn modelId="{BC6462ED-FF4A-47A0-B3B4-56932F9C6237}" type="presOf" srcId="{C2672D6E-3393-448F-8A32-2647DD4B9750}" destId="{47D11774-E4DC-4B29-8E3A-C6C033A26062}" srcOrd="0" destOrd="0" presId="urn:microsoft.com/office/officeart/2005/8/layout/hierarchy1"/>
    <dgm:cxn modelId="{544CB1FA-5C70-43D5-8953-E935796FA572}" type="presOf" srcId="{75306FC3-863D-4797-B5E5-FDE5865DAFD1}" destId="{44467B77-D6C8-4407-AB8C-435B0C7B5E1D}" srcOrd="0" destOrd="0" presId="urn:microsoft.com/office/officeart/2005/8/layout/hierarchy1"/>
    <dgm:cxn modelId="{1BAE1194-5FBE-49C2-BF6F-28AED7508DDC}" type="presParOf" srcId="{52A2FDA2-D972-4B67-90E3-7B80608D5AB8}" destId="{F4E895B8-1A12-455D-97CF-BF2C4F048563}" srcOrd="0" destOrd="0" presId="urn:microsoft.com/office/officeart/2005/8/layout/hierarchy1"/>
    <dgm:cxn modelId="{2F81AA65-86F5-4CBE-AC17-9827E4D1F364}" type="presParOf" srcId="{F4E895B8-1A12-455D-97CF-BF2C4F048563}" destId="{5421EDCD-E419-40CE-8354-F3AC47317B0E}" srcOrd="0" destOrd="0" presId="urn:microsoft.com/office/officeart/2005/8/layout/hierarchy1"/>
    <dgm:cxn modelId="{C5287042-E797-4302-8944-A73BE1204CCC}" type="presParOf" srcId="{5421EDCD-E419-40CE-8354-F3AC47317B0E}" destId="{14928AC1-0CB6-4102-8561-7A7B0EC67EEF}" srcOrd="0" destOrd="0" presId="urn:microsoft.com/office/officeart/2005/8/layout/hierarchy1"/>
    <dgm:cxn modelId="{6F0D5CF2-A68B-45CC-93E9-E1A1EDB49832}" type="presParOf" srcId="{5421EDCD-E419-40CE-8354-F3AC47317B0E}" destId="{47D11774-E4DC-4B29-8E3A-C6C033A26062}" srcOrd="1" destOrd="0" presId="urn:microsoft.com/office/officeart/2005/8/layout/hierarchy1"/>
    <dgm:cxn modelId="{883705A1-EDAA-412B-9E19-580840E7BD26}" type="presParOf" srcId="{F4E895B8-1A12-455D-97CF-BF2C4F048563}" destId="{935E0F18-9EC2-4DDF-A608-B943A05804E0}" srcOrd="1" destOrd="0" presId="urn:microsoft.com/office/officeart/2005/8/layout/hierarchy1"/>
    <dgm:cxn modelId="{2ECF3E5D-A5B8-4299-BA16-3CBCC7032642}" type="presParOf" srcId="{52A2FDA2-D972-4B67-90E3-7B80608D5AB8}" destId="{26EFD875-0C17-4924-9BAB-5C648A2BFEF9}" srcOrd="1" destOrd="0" presId="urn:microsoft.com/office/officeart/2005/8/layout/hierarchy1"/>
    <dgm:cxn modelId="{685144C1-CD65-479D-8FDC-CC73FEE1EE2C}" type="presParOf" srcId="{26EFD875-0C17-4924-9BAB-5C648A2BFEF9}" destId="{31F4D18C-43F8-4296-9B1D-AAEAA5C9D1B7}" srcOrd="0" destOrd="0" presId="urn:microsoft.com/office/officeart/2005/8/layout/hierarchy1"/>
    <dgm:cxn modelId="{67B803B3-30B5-4156-B2BD-D37A15AF006E}" type="presParOf" srcId="{31F4D18C-43F8-4296-9B1D-AAEAA5C9D1B7}" destId="{2BF04547-0BC9-4EE1-AC46-2C2172823118}" srcOrd="0" destOrd="0" presId="urn:microsoft.com/office/officeart/2005/8/layout/hierarchy1"/>
    <dgm:cxn modelId="{A6773767-2B9D-4D17-B116-93BC8161206B}" type="presParOf" srcId="{31F4D18C-43F8-4296-9B1D-AAEAA5C9D1B7}" destId="{44467B77-D6C8-4407-AB8C-435B0C7B5E1D}" srcOrd="1" destOrd="0" presId="urn:microsoft.com/office/officeart/2005/8/layout/hierarchy1"/>
    <dgm:cxn modelId="{781067CA-B999-4460-A899-A9839250BE30}" type="presParOf" srcId="{26EFD875-0C17-4924-9BAB-5C648A2BFEF9}" destId="{EDB0F447-8208-4370-B28B-AE6D460FF0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21071-F577-4B76-8F3A-75D8F0888AD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A65E4-AC3D-4BB4-8095-578A5E7F29D4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Question: Which products, seasons, markets, and customer segments drive revenue, and how should we act on it?</a:t>
          </a:r>
        </a:p>
      </dsp:txBody>
      <dsp:txXfrm>
        <a:off x="456496" y="980400"/>
        <a:ext cx="3381034" cy="2099279"/>
      </dsp:txXfrm>
    </dsp:sp>
    <dsp:sp modelId="{C3D8E361-BFB8-44BE-A54F-1FD3F5A2B65C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0D272-D1AC-45EF-BC2C-A03F6F2224D6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Purpose: Convert raw transactions into decisions on pricing, inventory, targeting, and retention.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000F2-58BE-415F-80E6-ED989F4BED6B}">
      <dsp:nvSpPr>
        <dsp:cNvPr id="0" name=""/>
        <dsp:cNvSpPr/>
      </dsp:nvSpPr>
      <dsp:spPr>
        <a:xfrm>
          <a:off x="0" y="1755"/>
          <a:ext cx="8195871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Merchandising &amp; Inventory: what to stock, when to stock it.</a:t>
          </a:r>
        </a:p>
      </dsp:txBody>
      <dsp:txXfrm>
        <a:off x="42663" y="44418"/>
        <a:ext cx="8110545" cy="788627"/>
      </dsp:txXfrm>
    </dsp:sp>
    <dsp:sp modelId="{CA192819-2593-4107-87B6-36960614DBBD}">
      <dsp:nvSpPr>
        <dsp:cNvPr id="0" name=""/>
        <dsp:cNvSpPr/>
      </dsp:nvSpPr>
      <dsp:spPr>
        <a:xfrm>
          <a:off x="0" y="939069"/>
          <a:ext cx="8195871" cy="87395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Marketing/CRM: whom to target with VIP, win‑back, and nurture journeys.</a:t>
          </a:r>
        </a:p>
      </dsp:txBody>
      <dsp:txXfrm>
        <a:off x="42663" y="981732"/>
        <a:ext cx="8110545" cy="788627"/>
      </dsp:txXfrm>
    </dsp:sp>
    <dsp:sp modelId="{CE276D0F-E824-4A40-8660-E68A78B26DB9}">
      <dsp:nvSpPr>
        <dsp:cNvPr id="0" name=""/>
        <dsp:cNvSpPr/>
      </dsp:nvSpPr>
      <dsp:spPr>
        <a:xfrm>
          <a:off x="0" y="1876382"/>
          <a:ext cx="8195871" cy="87395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Operations &amp; Supply Chain: headcount and logistics ahead of peak months.</a:t>
          </a:r>
        </a:p>
      </dsp:txBody>
      <dsp:txXfrm>
        <a:off x="42663" y="1919045"/>
        <a:ext cx="8110545" cy="788627"/>
      </dsp:txXfrm>
    </dsp:sp>
    <dsp:sp modelId="{ECEEC9B8-D1CE-41AC-B5F5-5BF663B5C7A0}">
      <dsp:nvSpPr>
        <dsp:cNvPr id="0" name=""/>
        <dsp:cNvSpPr/>
      </dsp:nvSpPr>
      <dsp:spPr>
        <a:xfrm>
          <a:off x="0" y="2813695"/>
          <a:ext cx="8195871" cy="87395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Finance &amp; Country Managers: margin guardrails and international plays.</a:t>
          </a:r>
        </a:p>
      </dsp:txBody>
      <dsp:txXfrm>
        <a:off x="42663" y="2856358"/>
        <a:ext cx="8110545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26613-242A-4CEC-BE81-FD4F784F7E42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Dataset: Online Retail CSV loaded to Colab (cleaned ➜ online_retail_cleaned.csv).</a:t>
          </a:r>
        </a:p>
      </dsp:txBody>
      <dsp:txXfrm>
        <a:off x="1118728" y="431"/>
        <a:ext cx="2837340" cy="1702404"/>
      </dsp:txXfrm>
    </dsp:sp>
    <dsp:sp modelId="{A40A78CB-87BA-40A7-8FCC-7FB6C5722ABC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Unit of analysis: transaction line (InvoiceNo–StockCode).</a:t>
          </a:r>
        </a:p>
      </dsp:txBody>
      <dsp:txXfrm>
        <a:off x="4239802" y="431"/>
        <a:ext cx="2837340" cy="1702404"/>
      </dsp:txXfrm>
    </dsp:sp>
    <dsp:sp modelId="{2B988324-048A-468B-B391-F880A1D2958F}">
      <dsp:nvSpPr>
        <dsp:cNvPr id="0" name=""/>
        <dsp:cNvSpPr/>
      </dsp:nvSpPr>
      <dsp:spPr>
        <a:xfrm>
          <a:off x="1118728" y="1986569"/>
          <a:ext cx="2837340" cy="170240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Core fields: Quantity, UnitPrice, InvoiceDate, CustomerID, Country.</a:t>
          </a:r>
        </a:p>
      </dsp:txBody>
      <dsp:txXfrm>
        <a:off x="1118728" y="1986569"/>
        <a:ext cx="2837340" cy="1702404"/>
      </dsp:txXfrm>
    </dsp:sp>
    <dsp:sp modelId="{648C8159-BAC5-42F8-970C-DBE2A2CE83A0}">
      <dsp:nvSpPr>
        <dsp:cNvPr id="0" name=""/>
        <dsp:cNvSpPr/>
      </dsp:nvSpPr>
      <dsp:spPr>
        <a:xfrm>
          <a:off x="4239802" y="1986569"/>
          <a:ext cx="2837340" cy="170240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Derived feature: Revenue = Quantity × UnitPrice.</a:t>
          </a:r>
        </a:p>
      </dsp:txBody>
      <dsp:txXfrm>
        <a:off x="4239802" y="1986569"/>
        <a:ext cx="2837340" cy="17024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E2F5A-D3B9-4BBA-95B4-11BACACF6669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ABCF8-0ECF-43E7-96CE-F3F5C89D3AFF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Tools: Jupyter/Colab, pandas, NumPy, matplotlib; RFM via quantile scoring (R, F, M).</a:t>
          </a:r>
        </a:p>
      </dsp:txBody>
      <dsp:txXfrm>
        <a:off x="456496" y="980400"/>
        <a:ext cx="3381034" cy="2099279"/>
      </dsp:txXfrm>
    </dsp:sp>
    <dsp:sp modelId="{42C6ED89-DF17-4609-9F87-F3AE72F8843F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D7596-2DB9-4B16-A355-DF25F22C8FA4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Cleaning: removed credit notes (InvoiceNo starts with 'C'), non‑positive qty/price, null SKUs; standardized columns; de‑duplicated.</a:t>
          </a:r>
        </a:p>
      </dsp:txBody>
      <dsp:txXfrm>
        <a:off x="4748523" y="980400"/>
        <a:ext cx="3381034" cy="20992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FD743-0C4B-42BB-B042-9559015E65B4}">
      <dsp:nvSpPr>
        <dsp:cNvPr id="0" name=""/>
        <dsp:cNvSpPr/>
      </dsp:nvSpPr>
      <dsp:spPr>
        <a:xfrm>
          <a:off x="0" y="406052"/>
          <a:ext cx="8195871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Top products by revenue: #1 21175 $3,656; #2 85099B $3,056; #3 47566 $2,116 (also 22112 $1,514; 85123A $1,195; 22730 $1,126).</a:t>
          </a:r>
        </a:p>
      </dsp:txBody>
      <dsp:txXfrm>
        <a:off x="44664" y="450716"/>
        <a:ext cx="8106543" cy="825612"/>
      </dsp:txXfrm>
    </dsp:sp>
    <dsp:sp modelId="{15558B6C-C15B-4CF5-8958-3B8C79059847}">
      <dsp:nvSpPr>
        <dsp:cNvPr id="0" name=""/>
        <dsp:cNvSpPr/>
      </dsp:nvSpPr>
      <dsp:spPr>
        <a:xfrm>
          <a:off x="0" y="1387232"/>
          <a:ext cx="8195871" cy="9149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Seasonality: November is the peak month on average.</a:t>
          </a:r>
        </a:p>
      </dsp:txBody>
      <dsp:txXfrm>
        <a:off x="44664" y="1431896"/>
        <a:ext cx="8106543" cy="825612"/>
      </dsp:txXfrm>
    </dsp:sp>
    <dsp:sp modelId="{6007021D-2DCE-4EC0-BA6E-C441A15A22C6}">
      <dsp:nvSpPr>
        <dsp:cNvPr id="0" name=""/>
        <dsp:cNvSpPr/>
      </dsp:nvSpPr>
      <dsp:spPr>
        <a:xfrm>
          <a:off x="0" y="2368412"/>
          <a:ext cx="8195871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International leaders: EIRE $6,090; Netherlands $4,975; Germany $4,357; France $3,892.</a:t>
          </a:r>
        </a:p>
      </dsp:txBody>
      <dsp:txXfrm>
        <a:off x="44664" y="2413076"/>
        <a:ext cx="8106543" cy="825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D38E-DBFF-430A-9A3E-1CF62F52B6DD}">
      <dsp:nvSpPr>
        <dsp:cNvPr id="0" name=""/>
        <dsp:cNvSpPr/>
      </dsp:nvSpPr>
      <dsp:spPr>
        <a:xfrm>
          <a:off x="0" y="33138"/>
          <a:ext cx="819587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Scope: 385,081 transactions plotted.</a:t>
          </a:r>
        </a:p>
      </dsp:txBody>
      <dsp:txXfrm>
        <a:off x="56237" y="89375"/>
        <a:ext cx="8083397" cy="1039555"/>
      </dsp:txXfrm>
    </dsp:sp>
    <dsp:sp modelId="{B74371B4-10C6-4583-8910-74820204506C}">
      <dsp:nvSpPr>
        <dsp:cNvPr id="0" name=""/>
        <dsp:cNvSpPr/>
      </dsp:nvSpPr>
      <dsp:spPr>
        <a:xfrm>
          <a:off x="0" y="1268687"/>
          <a:ext cx="8195871" cy="115202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Correlation: unit price vs quantity r ≈ −0.25; log–log elasticity ≈ −0.51 (1% price ↑ → ~0.51% units ↓).</a:t>
          </a:r>
        </a:p>
      </dsp:txBody>
      <dsp:txXfrm>
        <a:off x="56237" y="1324924"/>
        <a:ext cx="8083397" cy="1039555"/>
      </dsp:txXfrm>
    </dsp:sp>
    <dsp:sp modelId="{2680761F-9891-4B6F-BD59-D1EFC0E747E4}">
      <dsp:nvSpPr>
        <dsp:cNvPr id="0" name=""/>
        <dsp:cNvSpPr/>
      </dsp:nvSpPr>
      <dsp:spPr>
        <a:xfrm>
          <a:off x="0" y="2504237"/>
          <a:ext cx="8195871" cy="115202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Pattern: most sales under $5 and &lt;10 units; items &gt;$10 rarely sell in high quantities.</a:t>
          </a:r>
        </a:p>
      </dsp:txBody>
      <dsp:txXfrm>
        <a:off x="56237" y="2560474"/>
        <a:ext cx="8083397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28AC1-0CB6-4102-8561-7A7B0EC67EE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11774-E4DC-4B29-8E3A-C6C033A26062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4,338 customers segmented: Occasional 53.9% (2,340), At‑Risk 24.6% (1,065), High‑Value 21.5% (933).</a:t>
          </a:r>
        </a:p>
      </dsp:txBody>
      <dsp:txXfrm>
        <a:off x="456496" y="980400"/>
        <a:ext cx="3381034" cy="2099279"/>
      </dsp:txXfrm>
    </dsp:sp>
    <dsp:sp modelId="{2BF04547-0BC9-4EE1-AC46-2C2172823118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67B77-D6C8-4407-AB8C-435B0C7B5E1D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Implication: sizable VIP core, sizable win‑back pool, majority nurture cohort.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57943-A9C8-412B-96E7-EC758406FE3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2D3E-583F-4BF4-85BB-C42706A25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Frame the business problem before the method; tie each later result to a decision lever (price, inventory, CRM).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wording concise on slides; elaborate verbally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Add your product bar and monthly trend plots here when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Insert the scatter (or hexbin) and a small note on elasticity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Insert your RFM bar chart; consider a small table with segment definitions in the appendix.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Online Retail — Client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Aidan</a:t>
            </a:r>
            <a:r>
              <a:rPr lang="en-US" dirty="0"/>
              <a:t> Qadi</a:t>
            </a:r>
            <a:r>
              <a:rPr dirty="0"/>
              <a:t> • </a:t>
            </a:r>
            <a:r>
              <a:rPr lang="en-US" dirty="0"/>
              <a:t>Professor Binkowski</a:t>
            </a:r>
            <a:endParaRPr lang="en-US"/>
          </a:p>
          <a:p>
            <a:pPr algn="l"/>
            <a:r>
              <a:rPr dirty="0"/>
              <a:t>Python (pandas, NumPy, matplotlib)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E9576-8E86-2D9D-DA59-6AF93A4A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394" y="489507"/>
            <a:ext cx="2318706" cy="1655483"/>
          </a:xfrm>
        </p:spPr>
        <p:txBody>
          <a:bodyPr anchor="b">
            <a:normAutofit/>
          </a:bodyPr>
          <a:lstStyle/>
          <a:p>
            <a:endParaRPr lang="en-US" sz="3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C7DED-8815-3C9B-88F7-C851F5D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93" b="-3"/>
          <a:stretch>
            <a:fillRect/>
          </a:stretch>
        </p:blipFill>
        <p:spPr>
          <a:xfrm>
            <a:off x="20" y="431"/>
            <a:ext cx="6086455" cy="640831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88B437-BF5F-86EE-793A-200F10E7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394" y="2418408"/>
            <a:ext cx="2207110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Conclusion – We must guide the occasional customer towards a second purchase</a:t>
            </a:r>
          </a:p>
          <a:p>
            <a:pPr marL="0" indent="0">
              <a:buNone/>
            </a:pPr>
            <a:r>
              <a:rPr lang="en-US" sz="1700" dirty="0"/>
              <a:t>Action – For occasional buyers have a second purchase program</a:t>
            </a:r>
          </a:p>
          <a:p>
            <a:pPr marL="0" indent="0">
              <a:buNone/>
            </a:pPr>
            <a:r>
              <a:rPr lang="en-US" sz="1700" dirty="0"/>
              <a:t>At-risk 14–30-day incentives</a:t>
            </a:r>
          </a:p>
          <a:p>
            <a:pPr marL="0" indent="0">
              <a:buNone/>
            </a:pPr>
            <a:r>
              <a:rPr lang="en-US" sz="1700" dirty="0"/>
              <a:t>High value gets VIP access, priority support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741"/>
            <a:ext cx="9143997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8742"/>
            <a:ext cx="6086475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Results — What the Data Says (Q1-Q3)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D227F-DE65-E181-5811-EE899C0A0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8479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 — Pricing Dynamics (Q4)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80AF7-5EF7-70F8-6EA4-397C47128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94246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 — Customer Segmentation (Q5, RFM)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1BD321-9869-763B-56BE-9E691FA38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584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Seasonal revenue forecasting with holiday flags and inventory implications.</a:t>
            </a:r>
          </a:p>
          <a:p>
            <a:r>
              <a:rPr lang="en-US" sz="1700"/>
              <a:t>SKU‑ and country‑level elasticity controlling for promotions and seasonality.</a:t>
            </a:r>
          </a:p>
          <a:p>
            <a:r>
              <a:rPr lang="en-US" sz="1700"/>
              <a:t>Upgrade RFM to CLV; run controlled experiments for VIP, win‑back, and nurture programs.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— Supporting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Cleaning pipeline: drop credit notes; non‑positive qty/price; missing SKUs; de‑dup; standardize columns.</a:t>
            </a:r>
          </a:p>
          <a:p>
            <a:r>
              <a:t>Formulas: Revenue=Quantity×UnitPrice; elasticity from log‑log regression; RFM quantiles for segmenting.</a:t>
            </a:r>
          </a:p>
          <a:p>
            <a:r>
              <a:t>Artifacts: cleaned CSV (online_retail_cleaned.csv); notebook with reproducible steps; placeholders for plots.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— Question &amp;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A082B-100B-F2F4-469B-9254FCB8F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11510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— Who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94999F-B048-D796-CFD5-C40E25F74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9499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 — Data &amp; Unit of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1CEE6-4197-CD51-2B3E-32C1B5570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48831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 — Tools &amp; Cleaning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B4C89C7-DA10-3C88-23D2-8A32B07FE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4832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CBC-8206-7B27-26C8-A31C3219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20" y="741391"/>
            <a:ext cx="2662237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SKUs by Revenue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E21652-8D6B-0491-57EE-7F626F4FC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Conclusion – A small set of SKUs holds a disproportionate share of revenue </a:t>
            </a:r>
          </a:p>
          <a:p>
            <a:pPr marL="0" indent="0">
              <a:buNone/>
            </a:pPr>
            <a:r>
              <a:rPr lang="en-US" sz="1700" dirty="0"/>
              <a:t>Actions - Lock inventory, vendor terms, as well as page placement for top 5 SKUs</a:t>
            </a:r>
          </a:p>
          <a:p>
            <a:pPr marL="0" indent="0">
              <a:buNone/>
            </a:pPr>
            <a:r>
              <a:rPr lang="en-US" sz="1700" dirty="0"/>
              <a:t>Validate the unit margins on the top products before scaling paid traffic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1634E4-F8C1-1B67-FDE3-846198249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97" r="15558" b="1"/>
          <a:stretch>
            <a:fillRect/>
          </a:stretch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93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0378" y="-18309"/>
            <a:ext cx="3328924" cy="6883029"/>
            <a:chOff x="7760503" y="-18309"/>
            <a:chExt cx="4438566" cy="68830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3C3568-A97F-74AD-5800-A49518CD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78" y="1"/>
            <a:ext cx="3323617" cy="6871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 – Demand peaks in November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Actions – Pull forward inventory and staffing by mid October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December for gift-card pushes as opposed to forcing full price volume 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6571F-0B9D-BA16-C0D8-AB246B2BE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07"/>
          <a:stretch>
            <a:fillRect/>
          </a:stretch>
        </p:blipFill>
        <p:spPr>
          <a:xfrm>
            <a:off x="616672" y="684399"/>
            <a:ext cx="4566804" cy="55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9144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03DE6-3D41-4345-ABB1-114805769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9000"/>
          </a:blip>
          <a:srcRect r="1423" b="1"/>
          <a:stretch>
            <a:fillRect/>
          </a:stretch>
        </p:blipFill>
        <p:spPr>
          <a:xfrm>
            <a:off x="299" y="0"/>
            <a:ext cx="9143980" cy="68873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B81B2-CEBE-47FC-8013-55574EF7274E}"/>
              </a:ext>
            </a:extLst>
          </p:cNvPr>
          <p:cNvSpPr txBox="1"/>
          <p:nvPr/>
        </p:nvSpPr>
        <p:spPr>
          <a:xfrm>
            <a:off x="3346704" y="118872"/>
            <a:ext cx="4754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– NL, IE,DE,FR are best performing non-UK countries in revenue</a:t>
            </a:r>
          </a:p>
          <a:p>
            <a:endParaRPr lang="en-US" dirty="0"/>
          </a:p>
          <a:p>
            <a:r>
              <a:rPr lang="en-US" dirty="0"/>
              <a:t>Actions – Localize the currency, shipping choices for the following countries</a:t>
            </a:r>
          </a:p>
          <a:p>
            <a:r>
              <a:rPr lang="en-US" dirty="0"/>
              <a:t>Look for more regional distributors for NL/DE to bring down delivery time</a:t>
            </a:r>
          </a:p>
        </p:txBody>
      </p:sp>
    </p:spTree>
    <p:extLst>
      <p:ext uri="{BB962C8B-B14F-4D97-AF65-F5344CB8AC3E}">
        <p14:creationId xmlns:p14="http://schemas.microsoft.com/office/powerpoint/2010/main" val="15535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C73B-E545-755F-2735-C359AE18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41249"/>
            <a:ext cx="3758184" cy="2485610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Conclusion – Demand is moderately price – sensitive, with the higher priced items needing value framing over discounting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EC8C2F-F47A-4715-2FFF-9220ADEA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3410168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Actions – Avoid the blanket discounts and run smaller price up tests on stable SKUs</a:t>
            </a:r>
          </a:p>
          <a:p>
            <a:r>
              <a:rPr lang="en-US" sz="1700" dirty="0"/>
              <a:t>Estimate the SKU – level elasticity to set the price experiment guidelines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1E952-891D-8042-2FCE-903B10DE4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22" y="1279888"/>
            <a:ext cx="5283378" cy="51114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733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817</Words>
  <Application>Microsoft Office PowerPoint</Application>
  <PresentationFormat>On-screen Show (4:3)</PresentationFormat>
  <Paragraphs>59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Online Retail — Client Pitch</vt:lpstr>
      <vt:lpstr>Introduction — Question &amp; Purpose</vt:lpstr>
      <vt:lpstr>Introduction — Who Benefits</vt:lpstr>
      <vt:lpstr>Methodology — Data &amp; Unit of Analysis</vt:lpstr>
      <vt:lpstr>Methodology — Tools &amp; Cleaning</vt:lpstr>
      <vt:lpstr>SKUs by Revenue</vt:lpstr>
      <vt:lpstr>Conclusion – Demand peaks in November  Actions – Pull forward inventory and staffing by mid October   Use December for gift-card pushes as opposed to forcing full price volume  </vt:lpstr>
      <vt:lpstr>PowerPoint Presentation</vt:lpstr>
      <vt:lpstr>Conclusion – Demand is moderately price – sensitive, with the higher priced items needing value framing over discounting </vt:lpstr>
      <vt:lpstr>PowerPoint Presentation</vt:lpstr>
      <vt:lpstr>Results — What the Data Says (Q1-Q3)</vt:lpstr>
      <vt:lpstr>Results — Pricing Dynamics (Q4)</vt:lpstr>
      <vt:lpstr>Results — Customer Segmentation (Q5, RFM)</vt:lpstr>
      <vt:lpstr>Future Work</vt:lpstr>
      <vt:lpstr>Appendix — Supporting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Qadi, Aidan (qadiaf)</cp:lastModifiedBy>
  <cp:revision>3</cp:revision>
  <dcterms:created xsi:type="dcterms:W3CDTF">2013-01-27T09:14:16Z</dcterms:created>
  <dcterms:modified xsi:type="dcterms:W3CDTF">2025-08-19T21:57:26Z</dcterms:modified>
  <cp:category/>
</cp:coreProperties>
</file>