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E78F55-2626-480B-A3C0-8A0642A78A1D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D39CA3-C635-4955-AABD-66EDDDD52381}">
      <dgm:prSet/>
      <dgm:spPr/>
      <dgm:t>
        <a:bodyPr/>
        <a:lstStyle/>
        <a:p>
          <a:r>
            <a:rPr lang="en-US"/>
            <a:t>Create</a:t>
          </a:r>
        </a:p>
      </dgm:t>
    </dgm:pt>
    <dgm:pt modelId="{DC7DF199-CE6D-4B1D-9089-D20648721CF8}" type="parTrans" cxnId="{A32F43D0-985B-42B3-A5C3-CBB45FEFC057}">
      <dgm:prSet/>
      <dgm:spPr/>
      <dgm:t>
        <a:bodyPr/>
        <a:lstStyle/>
        <a:p>
          <a:endParaRPr lang="en-US"/>
        </a:p>
      </dgm:t>
    </dgm:pt>
    <dgm:pt modelId="{DC720E11-3C3A-4ADB-8842-38506EBA9177}" type="sibTrans" cxnId="{A32F43D0-985B-42B3-A5C3-CBB45FEFC057}">
      <dgm:prSet/>
      <dgm:spPr/>
      <dgm:t>
        <a:bodyPr/>
        <a:lstStyle/>
        <a:p>
          <a:endParaRPr lang="en-US"/>
        </a:p>
      </dgm:t>
    </dgm:pt>
    <dgm:pt modelId="{41CD1FF2-8776-4F9D-B302-AC9B39DB3C70}">
      <dgm:prSet/>
      <dgm:spPr/>
      <dgm:t>
        <a:bodyPr/>
        <a:lstStyle/>
        <a:p>
          <a:r>
            <a:rPr lang="en-US"/>
            <a:t>Create advertisements to encourage casual members to start commuting with cyclistic</a:t>
          </a:r>
        </a:p>
      </dgm:t>
    </dgm:pt>
    <dgm:pt modelId="{AD6F6CFF-F90B-438A-8D6E-2D271F16014C}" type="parTrans" cxnId="{C8AE6479-8496-4616-BABD-7D720A3196EC}">
      <dgm:prSet/>
      <dgm:spPr/>
      <dgm:t>
        <a:bodyPr/>
        <a:lstStyle/>
        <a:p>
          <a:endParaRPr lang="en-US"/>
        </a:p>
      </dgm:t>
    </dgm:pt>
    <dgm:pt modelId="{87C6EFEB-DC74-46DD-B634-D43203F5234A}" type="sibTrans" cxnId="{C8AE6479-8496-4616-BABD-7D720A3196EC}">
      <dgm:prSet/>
      <dgm:spPr/>
      <dgm:t>
        <a:bodyPr/>
        <a:lstStyle/>
        <a:p>
          <a:endParaRPr lang="en-US"/>
        </a:p>
      </dgm:t>
    </dgm:pt>
    <dgm:pt modelId="{375538CC-243C-4312-90A6-342EAE6126FB}">
      <dgm:prSet/>
      <dgm:spPr/>
      <dgm:t>
        <a:bodyPr/>
        <a:lstStyle/>
        <a:p>
          <a:r>
            <a:rPr lang="en-US"/>
            <a:t>Start</a:t>
          </a:r>
        </a:p>
      </dgm:t>
    </dgm:pt>
    <dgm:pt modelId="{94A55302-DC08-44E8-A605-0D9F65EA8AC3}" type="parTrans" cxnId="{48A712E0-B14F-4778-B0C6-F756047F670E}">
      <dgm:prSet/>
      <dgm:spPr/>
      <dgm:t>
        <a:bodyPr/>
        <a:lstStyle/>
        <a:p>
          <a:endParaRPr lang="en-US"/>
        </a:p>
      </dgm:t>
    </dgm:pt>
    <dgm:pt modelId="{C3A9B0EC-B2BD-4022-B2BF-D9C04D1376DD}" type="sibTrans" cxnId="{48A712E0-B14F-4778-B0C6-F756047F670E}">
      <dgm:prSet/>
      <dgm:spPr/>
      <dgm:t>
        <a:bodyPr/>
        <a:lstStyle/>
        <a:p>
          <a:endParaRPr lang="en-US"/>
        </a:p>
      </dgm:t>
    </dgm:pt>
    <dgm:pt modelId="{49A87CB2-14E9-4F6E-8797-3EBD765D3339}">
      <dgm:prSet/>
      <dgm:spPr/>
      <dgm:t>
        <a:bodyPr/>
        <a:lstStyle/>
        <a:p>
          <a:r>
            <a:rPr lang="en-US"/>
            <a:t>Start rolling out ads and marketing budget in quarter 3, especially in July to have the best chance of converting members</a:t>
          </a:r>
        </a:p>
      </dgm:t>
    </dgm:pt>
    <dgm:pt modelId="{4CB5487A-DC60-4C0E-80FE-C0B0EDF69EA7}" type="parTrans" cxnId="{97A05A23-7A44-498B-807E-045FA13B654A}">
      <dgm:prSet/>
      <dgm:spPr/>
      <dgm:t>
        <a:bodyPr/>
        <a:lstStyle/>
        <a:p>
          <a:endParaRPr lang="en-US"/>
        </a:p>
      </dgm:t>
    </dgm:pt>
    <dgm:pt modelId="{67065B18-340D-4A96-A19D-50101F52BC5E}" type="sibTrans" cxnId="{97A05A23-7A44-498B-807E-045FA13B654A}">
      <dgm:prSet/>
      <dgm:spPr/>
      <dgm:t>
        <a:bodyPr/>
        <a:lstStyle/>
        <a:p>
          <a:endParaRPr lang="en-US"/>
        </a:p>
      </dgm:t>
    </dgm:pt>
    <dgm:pt modelId="{02F2415F-B79D-4BAC-AF46-FAF773A418CA}">
      <dgm:prSet/>
      <dgm:spPr/>
      <dgm:t>
        <a:bodyPr/>
        <a:lstStyle/>
        <a:p>
          <a:r>
            <a:rPr lang="en-US"/>
            <a:t>Target</a:t>
          </a:r>
        </a:p>
      </dgm:t>
    </dgm:pt>
    <dgm:pt modelId="{F01D5E49-56CA-4196-A8AB-7919CFD3165A}" type="parTrans" cxnId="{A1103536-0E1A-4E9D-8075-C87B54EE6061}">
      <dgm:prSet/>
      <dgm:spPr/>
      <dgm:t>
        <a:bodyPr/>
        <a:lstStyle/>
        <a:p>
          <a:endParaRPr lang="en-US"/>
        </a:p>
      </dgm:t>
    </dgm:pt>
    <dgm:pt modelId="{D9EC6EC1-7382-4950-B37F-4A6E1341DD80}" type="sibTrans" cxnId="{A1103536-0E1A-4E9D-8075-C87B54EE6061}">
      <dgm:prSet/>
      <dgm:spPr/>
      <dgm:t>
        <a:bodyPr/>
        <a:lstStyle/>
        <a:p>
          <a:endParaRPr lang="en-US"/>
        </a:p>
      </dgm:t>
    </dgm:pt>
    <dgm:pt modelId="{879A1816-94CE-4DEB-8D85-F1CA3F6848A7}">
      <dgm:prSet/>
      <dgm:spPr/>
      <dgm:t>
        <a:bodyPr/>
        <a:lstStyle/>
        <a:p>
          <a:r>
            <a:rPr lang="en-US"/>
            <a:t>Target ads in specific locations that hold a lot of casual Cylclistic riders</a:t>
          </a:r>
        </a:p>
      </dgm:t>
    </dgm:pt>
    <dgm:pt modelId="{79280E48-AC3E-4604-8B9D-BD35F8CE4FAC}" type="parTrans" cxnId="{BEFB8C4F-F752-4C89-A945-323C625A5939}">
      <dgm:prSet/>
      <dgm:spPr/>
      <dgm:t>
        <a:bodyPr/>
        <a:lstStyle/>
        <a:p>
          <a:endParaRPr lang="en-US"/>
        </a:p>
      </dgm:t>
    </dgm:pt>
    <dgm:pt modelId="{07BA9176-491D-4AD3-BEBF-7530C3610808}" type="sibTrans" cxnId="{BEFB8C4F-F752-4C89-A945-323C625A5939}">
      <dgm:prSet/>
      <dgm:spPr/>
      <dgm:t>
        <a:bodyPr/>
        <a:lstStyle/>
        <a:p>
          <a:endParaRPr lang="en-US"/>
        </a:p>
      </dgm:t>
    </dgm:pt>
    <dgm:pt modelId="{A4E7EC93-3B41-4D50-87ED-8936408362D7}" type="pres">
      <dgm:prSet presAssocID="{A2E78F55-2626-480B-A3C0-8A0642A78A1D}" presName="Name0" presStyleCnt="0">
        <dgm:presLayoutVars>
          <dgm:dir/>
          <dgm:animLvl val="lvl"/>
          <dgm:resizeHandles val="exact"/>
        </dgm:presLayoutVars>
      </dgm:prSet>
      <dgm:spPr/>
    </dgm:pt>
    <dgm:pt modelId="{10F4608B-B47F-443D-A62C-DF7C16384003}" type="pres">
      <dgm:prSet presAssocID="{72D39CA3-C635-4955-AABD-66EDDDD52381}" presName="composite" presStyleCnt="0"/>
      <dgm:spPr/>
    </dgm:pt>
    <dgm:pt modelId="{4981EE30-5854-4787-AB09-45C05D63AA0A}" type="pres">
      <dgm:prSet presAssocID="{72D39CA3-C635-4955-AABD-66EDDDD52381}" presName="parTx" presStyleLbl="alignNode1" presStyleIdx="0" presStyleCnt="3">
        <dgm:presLayoutVars>
          <dgm:chMax val="0"/>
          <dgm:chPref val="0"/>
        </dgm:presLayoutVars>
      </dgm:prSet>
      <dgm:spPr/>
    </dgm:pt>
    <dgm:pt modelId="{CBF60C69-7274-42AA-989C-46D66F6FDDAB}" type="pres">
      <dgm:prSet presAssocID="{72D39CA3-C635-4955-AABD-66EDDDD52381}" presName="desTx" presStyleLbl="alignAccFollowNode1" presStyleIdx="0" presStyleCnt="3">
        <dgm:presLayoutVars/>
      </dgm:prSet>
      <dgm:spPr/>
    </dgm:pt>
    <dgm:pt modelId="{6C5E42B1-0CD7-4C96-AF40-0D32113A4944}" type="pres">
      <dgm:prSet presAssocID="{DC720E11-3C3A-4ADB-8842-38506EBA9177}" presName="space" presStyleCnt="0"/>
      <dgm:spPr/>
    </dgm:pt>
    <dgm:pt modelId="{6130125A-896B-4201-8A2D-7630EC85192C}" type="pres">
      <dgm:prSet presAssocID="{375538CC-243C-4312-90A6-342EAE6126FB}" presName="composite" presStyleCnt="0"/>
      <dgm:spPr/>
    </dgm:pt>
    <dgm:pt modelId="{DEEEE0BD-946C-457E-90CF-E98B81BBDA49}" type="pres">
      <dgm:prSet presAssocID="{375538CC-243C-4312-90A6-342EAE6126FB}" presName="parTx" presStyleLbl="alignNode1" presStyleIdx="1" presStyleCnt="3">
        <dgm:presLayoutVars>
          <dgm:chMax val="0"/>
          <dgm:chPref val="0"/>
        </dgm:presLayoutVars>
      </dgm:prSet>
      <dgm:spPr/>
    </dgm:pt>
    <dgm:pt modelId="{E3C99602-8430-40E3-B71E-D2F1A7B819E4}" type="pres">
      <dgm:prSet presAssocID="{375538CC-243C-4312-90A6-342EAE6126FB}" presName="desTx" presStyleLbl="alignAccFollowNode1" presStyleIdx="1" presStyleCnt="3">
        <dgm:presLayoutVars/>
      </dgm:prSet>
      <dgm:spPr/>
    </dgm:pt>
    <dgm:pt modelId="{111A0E39-7F33-416A-9E77-CC161C77F7F8}" type="pres">
      <dgm:prSet presAssocID="{C3A9B0EC-B2BD-4022-B2BF-D9C04D1376DD}" presName="space" presStyleCnt="0"/>
      <dgm:spPr/>
    </dgm:pt>
    <dgm:pt modelId="{54B2B715-1E6A-45BD-9A84-54772E7AE0FC}" type="pres">
      <dgm:prSet presAssocID="{02F2415F-B79D-4BAC-AF46-FAF773A418CA}" presName="composite" presStyleCnt="0"/>
      <dgm:spPr/>
    </dgm:pt>
    <dgm:pt modelId="{341103B6-089C-4CC7-98F2-1AE2259970B4}" type="pres">
      <dgm:prSet presAssocID="{02F2415F-B79D-4BAC-AF46-FAF773A418CA}" presName="parTx" presStyleLbl="alignNode1" presStyleIdx="2" presStyleCnt="3">
        <dgm:presLayoutVars>
          <dgm:chMax val="0"/>
          <dgm:chPref val="0"/>
        </dgm:presLayoutVars>
      </dgm:prSet>
      <dgm:spPr/>
    </dgm:pt>
    <dgm:pt modelId="{F76032D0-0205-423D-B2A0-A0A877E07E19}" type="pres">
      <dgm:prSet presAssocID="{02F2415F-B79D-4BAC-AF46-FAF773A418CA}" presName="desTx" presStyleLbl="alignAccFollowNode1" presStyleIdx="2" presStyleCnt="3">
        <dgm:presLayoutVars/>
      </dgm:prSet>
      <dgm:spPr/>
    </dgm:pt>
  </dgm:ptLst>
  <dgm:cxnLst>
    <dgm:cxn modelId="{0863AB02-47A8-4235-9BA2-CD3A0C5F96C4}" type="presOf" srcId="{A2E78F55-2626-480B-A3C0-8A0642A78A1D}" destId="{A4E7EC93-3B41-4D50-87ED-8936408362D7}" srcOrd="0" destOrd="0" presId="urn:microsoft.com/office/officeart/2016/7/layout/ChevronBlockProcess"/>
    <dgm:cxn modelId="{D2E19711-E865-487D-965B-651249FCD340}" type="presOf" srcId="{02F2415F-B79D-4BAC-AF46-FAF773A418CA}" destId="{341103B6-089C-4CC7-98F2-1AE2259970B4}" srcOrd="0" destOrd="0" presId="urn:microsoft.com/office/officeart/2016/7/layout/ChevronBlockProcess"/>
    <dgm:cxn modelId="{97A05A23-7A44-498B-807E-045FA13B654A}" srcId="{375538CC-243C-4312-90A6-342EAE6126FB}" destId="{49A87CB2-14E9-4F6E-8797-3EBD765D3339}" srcOrd="0" destOrd="0" parTransId="{4CB5487A-DC60-4C0E-80FE-C0B0EDF69EA7}" sibTransId="{67065B18-340D-4A96-A19D-50101F52BC5E}"/>
    <dgm:cxn modelId="{0EB1222D-965F-4F52-B111-3760A644D774}" type="presOf" srcId="{375538CC-243C-4312-90A6-342EAE6126FB}" destId="{DEEEE0BD-946C-457E-90CF-E98B81BBDA49}" srcOrd="0" destOrd="0" presId="urn:microsoft.com/office/officeart/2016/7/layout/ChevronBlockProcess"/>
    <dgm:cxn modelId="{A1103536-0E1A-4E9D-8075-C87B54EE6061}" srcId="{A2E78F55-2626-480B-A3C0-8A0642A78A1D}" destId="{02F2415F-B79D-4BAC-AF46-FAF773A418CA}" srcOrd="2" destOrd="0" parTransId="{F01D5E49-56CA-4196-A8AB-7919CFD3165A}" sibTransId="{D9EC6EC1-7382-4950-B37F-4A6E1341DD80}"/>
    <dgm:cxn modelId="{BEFB8C4F-F752-4C89-A945-323C625A5939}" srcId="{02F2415F-B79D-4BAC-AF46-FAF773A418CA}" destId="{879A1816-94CE-4DEB-8D85-F1CA3F6848A7}" srcOrd="0" destOrd="0" parTransId="{79280E48-AC3E-4604-8B9D-BD35F8CE4FAC}" sibTransId="{07BA9176-491D-4AD3-BEBF-7530C3610808}"/>
    <dgm:cxn modelId="{5A0E7E73-ACFA-4848-B6D1-BDCD38B31F03}" type="presOf" srcId="{41CD1FF2-8776-4F9D-B302-AC9B39DB3C70}" destId="{CBF60C69-7274-42AA-989C-46D66F6FDDAB}" srcOrd="0" destOrd="0" presId="urn:microsoft.com/office/officeart/2016/7/layout/ChevronBlockProcess"/>
    <dgm:cxn modelId="{3A7B7177-1000-4488-99CF-231AF2A6D095}" type="presOf" srcId="{72D39CA3-C635-4955-AABD-66EDDDD52381}" destId="{4981EE30-5854-4787-AB09-45C05D63AA0A}" srcOrd="0" destOrd="0" presId="urn:microsoft.com/office/officeart/2016/7/layout/ChevronBlockProcess"/>
    <dgm:cxn modelId="{C8AE6479-8496-4616-BABD-7D720A3196EC}" srcId="{72D39CA3-C635-4955-AABD-66EDDDD52381}" destId="{41CD1FF2-8776-4F9D-B302-AC9B39DB3C70}" srcOrd="0" destOrd="0" parTransId="{AD6F6CFF-F90B-438A-8D6E-2D271F16014C}" sibTransId="{87C6EFEB-DC74-46DD-B634-D43203F5234A}"/>
    <dgm:cxn modelId="{67DE1CAB-6487-4460-BFE2-E62A13650657}" type="presOf" srcId="{879A1816-94CE-4DEB-8D85-F1CA3F6848A7}" destId="{F76032D0-0205-423D-B2A0-A0A877E07E19}" srcOrd="0" destOrd="0" presId="urn:microsoft.com/office/officeart/2016/7/layout/ChevronBlockProcess"/>
    <dgm:cxn modelId="{3B48E6BE-4344-4F02-AB37-738F76FB53D8}" type="presOf" srcId="{49A87CB2-14E9-4F6E-8797-3EBD765D3339}" destId="{E3C99602-8430-40E3-B71E-D2F1A7B819E4}" srcOrd="0" destOrd="0" presId="urn:microsoft.com/office/officeart/2016/7/layout/ChevronBlockProcess"/>
    <dgm:cxn modelId="{A32F43D0-985B-42B3-A5C3-CBB45FEFC057}" srcId="{A2E78F55-2626-480B-A3C0-8A0642A78A1D}" destId="{72D39CA3-C635-4955-AABD-66EDDDD52381}" srcOrd="0" destOrd="0" parTransId="{DC7DF199-CE6D-4B1D-9089-D20648721CF8}" sibTransId="{DC720E11-3C3A-4ADB-8842-38506EBA9177}"/>
    <dgm:cxn modelId="{48A712E0-B14F-4778-B0C6-F756047F670E}" srcId="{A2E78F55-2626-480B-A3C0-8A0642A78A1D}" destId="{375538CC-243C-4312-90A6-342EAE6126FB}" srcOrd="1" destOrd="0" parTransId="{94A55302-DC08-44E8-A605-0D9F65EA8AC3}" sibTransId="{C3A9B0EC-B2BD-4022-B2BF-D9C04D1376DD}"/>
    <dgm:cxn modelId="{82BE006B-7AED-44E9-8BCE-542875E8756D}" type="presParOf" srcId="{A4E7EC93-3B41-4D50-87ED-8936408362D7}" destId="{10F4608B-B47F-443D-A62C-DF7C16384003}" srcOrd="0" destOrd="0" presId="urn:microsoft.com/office/officeart/2016/7/layout/ChevronBlockProcess"/>
    <dgm:cxn modelId="{7F2F9E31-092C-49F1-9907-6FBF51817594}" type="presParOf" srcId="{10F4608B-B47F-443D-A62C-DF7C16384003}" destId="{4981EE30-5854-4787-AB09-45C05D63AA0A}" srcOrd="0" destOrd="0" presId="urn:microsoft.com/office/officeart/2016/7/layout/ChevronBlockProcess"/>
    <dgm:cxn modelId="{2F76E8E9-B661-4D82-B45A-EDBA9FFC26FA}" type="presParOf" srcId="{10F4608B-B47F-443D-A62C-DF7C16384003}" destId="{CBF60C69-7274-42AA-989C-46D66F6FDDAB}" srcOrd="1" destOrd="0" presId="urn:microsoft.com/office/officeart/2016/7/layout/ChevronBlockProcess"/>
    <dgm:cxn modelId="{D36F798C-FD31-4CDC-8CD2-69D5971CF921}" type="presParOf" srcId="{A4E7EC93-3B41-4D50-87ED-8936408362D7}" destId="{6C5E42B1-0CD7-4C96-AF40-0D32113A4944}" srcOrd="1" destOrd="0" presId="urn:microsoft.com/office/officeart/2016/7/layout/ChevronBlockProcess"/>
    <dgm:cxn modelId="{E2349739-8E23-40C8-8CD8-871EDCA9F762}" type="presParOf" srcId="{A4E7EC93-3B41-4D50-87ED-8936408362D7}" destId="{6130125A-896B-4201-8A2D-7630EC85192C}" srcOrd="2" destOrd="0" presId="urn:microsoft.com/office/officeart/2016/7/layout/ChevronBlockProcess"/>
    <dgm:cxn modelId="{AD661DF1-AEC7-4942-9274-301B6738D389}" type="presParOf" srcId="{6130125A-896B-4201-8A2D-7630EC85192C}" destId="{DEEEE0BD-946C-457E-90CF-E98B81BBDA49}" srcOrd="0" destOrd="0" presId="urn:microsoft.com/office/officeart/2016/7/layout/ChevronBlockProcess"/>
    <dgm:cxn modelId="{87176F54-53C9-426C-8C3A-181468ECFB28}" type="presParOf" srcId="{6130125A-896B-4201-8A2D-7630EC85192C}" destId="{E3C99602-8430-40E3-B71E-D2F1A7B819E4}" srcOrd="1" destOrd="0" presId="urn:microsoft.com/office/officeart/2016/7/layout/ChevronBlockProcess"/>
    <dgm:cxn modelId="{56DC221D-0BAC-40E0-A357-A5BBF6F40C0A}" type="presParOf" srcId="{A4E7EC93-3B41-4D50-87ED-8936408362D7}" destId="{111A0E39-7F33-416A-9E77-CC161C77F7F8}" srcOrd="3" destOrd="0" presId="urn:microsoft.com/office/officeart/2016/7/layout/ChevronBlockProcess"/>
    <dgm:cxn modelId="{CC622732-227E-4C4B-ABF1-32635F53CADB}" type="presParOf" srcId="{A4E7EC93-3B41-4D50-87ED-8936408362D7}" destId="{54B2B715-1E6A-45BD-9A84-54772E7AE0FC}" srcOrd="4" destOrd="0" presId="urn:microsoft.com/office/officeart/2016/7/layout/ChevronBlockProcess"/>
    <dgm:cxn modelId="{44C88C8C-B123-45E2-A079-BF5B7ABA9BA7}" type="presParOf" srcId="{54B2B715-1E6A-45BD-9A84-54772E7AE0FC}" destId="{341103B6-089C-4CC7-98F2-1AE2259970B4}" srcOrd="0" destOrd="0" presId="urn:microsoft.com/office/officeart/2016/7/layout/ChevronBlockProcess"/>
    <dgm:cxn modelId="{5BAB1658-D138-4309-A9A3-19AC5D2E86C9}" type="presParOf" srcId="{54B2B715-1E6A-45BD-9A84-54772E7AE0FC}" destId="{F76032D0-0205-423D-B2A0-A0A877E07E19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1EE30-5854-4787-AB09-45C05D63AA0A}">
      <dsp:nvSpPr>
        <dsp:cNvPr id="0" name=""/>
        <dsp:cNvSpPr/>
      </dsp:nvSpPr>
      <dsp:spPr>
        <a:xfrm>
          <a:off x="8542" y="173436"/>
          <a:ext cx="3380600" cy="1014180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</a:t>
          </a:r>
        </a:p>
      </dsp:txBody>
      <dsp:txXfrm>
        <a:off x="312796" y="173436"/>
        <a:ext cx="2772092" cy="1014180"/>
      </dsp:txXfrm>
    </dsp:sp>
    <dsp:sp modelId="{CBF60C69-7274-42AA-989C-46D66F6FDDAB}">
      <dsp:nvSpPr>
        <dsp:cNvPr id="0" name=""/>
        <dsp:cNvSpPr/>
      </dsp:nvSpPr>
      <dsp:spPr>
        <a:xfrm>
          <a:off x="8542" y="1187616"/>
          <a:ext cx="3076346" cy="24250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advertisements to encourage casual members to start commuting with cyclistic</a:t>
          </a:r>
        </a:p>
      </dsp:txBody>
      <dsp:txXfrm>
        <a:off x="8542" y="1187616"/>
        <a:ext cx="3076346" cy="2425027"/>
      </dsp:txXfrm>
    </dsp:sp>
    <dsp:sp modelId="{DEEEE0BD-946C-457E-90CF-E98B81BBDA49}">
      <dsp:nvSpPr>
        <dsp:cNvPr id="0" name=""/>
        <dsp:cNvSpPr/>
      </dsp:nvSpPr>
      <dsp:spPr>
        <a:xfrm>
          <a:off x="3338899" y="173436"/>
          <a:ext cx="3380600" cy="1014180"/>
        </a:xfrm>
        <a:prstGeom prst="chevron">
          <a:avLst>
            <a:gd name="adj" fmla="val 30000"/>
          </a:avLst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accent2">
              <a:hueOff val="-665912"/>
              <a:satOff val="-293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Start</a:t>
          </a:r>
        </a:p>
      </dsp:txBody>
      <dsp:txXfrm>
        <a:off x="3643153" y="173436"/>
        <a:ext cx="2772092" cy="1014180"/>
      </dsp:txXfrm>
    </dsp:sp>
    <dsp:sp modelId="{E3C99602-8430-40E3-B71E-D2F1A7B819E4}">
      <dsp:nvSpPr>
        <dsp:cNvPr id="0" name=""/>
        <dsp:cNvSpPr/>
      </dsp:nvSpPr>
      <dsp:spPr>
        <a:xfrm>
          <a:off x="3338899" y="1187616"/>
          <a:ext cx="3076346" cy="2425027"/>
        </a:xfrm>
        <a:prstGeom prst="rect">
          <a:avLst/>
        </a:prstGeom>
        <a:solidFill>
          <a:schemeClr val="accent2">
            <a:tint val="40000"/>
            <a:alpha val="90000"/>
            <a:hueOff val="-928920"/>
            <a:satOff val="1961"/>
            <a:lumOff val="20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8920"/>
              <a:satOff val="1961"/>
              <a:lumOff val="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Start rolling out ads and marketing budget in quarter 3, especially in July to have the best chance of converting members</a:t>
          </a:r>
        </a:p>
      </dsp:txBody>
      <dsp:txXfrm>
        <a:off x="3338899" y="1187616"/>
        <a:ext cx="3076346" cy="2425027"/>
      </dsp:txXfrm>
    </dsp:sp>
    <dsp:sp modelId="{341103B6-089C-4CC7-98F2-1AE2259970B4}">
      <dsp:nvSpPr>
        <dsp:cNvPr id="0" name=""/>
        <dsp:cNvSpPr/>
      </dsp:nvSpPr>
      <dsp:spPr>
        <a:xfrm>
          <a:off x="6669257" y="173436"/>
          <a:ext cx="3380600" cy="1014180"/>
        </a:xfrm>
        <a:prstGeom prst="chevron">
          <a:avLst>
            <a:gd name="adj" fmla="val 30000"/>
          </a:avLst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Target</a:t>
          </a:r>
        </a:p>
      </dsp:txBody>
      <dsp:txXfrm>
        <a:off x="6973511" y="173436"/>
        <a:ext cx="2772092" cy="1014180"/>
      </dsp:txXfrm>
    </dsp:sp>
    <dsp:sp modelId="{F76032D0-0205-423D-B2A0-A0A877E07E19}">
      <dsp:nvSpPr>
        <dsp:cNvPr id="0" name=""/>
        <dsp:cNvSpPr/>
      </dsp:nvSpPr>
      <dsp:spPr>
        <a:xfrm>
          <a:off x="6669257" y="1187616"/>
          <a:ext cx="3076346" cy="2425027"/>
        </a:xfrm>
        <a:prstGeom prst="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Target ads in specific locations that hold a lot of casual Cylclistic riders</a:t>
          </a:r>
        </a:p>
      </dsp:txBody>
      <dsp:txXfrm>
        <a:off x="6669257" y="1187616"/>
        <a:ext cx="3076346" cy="2425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7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6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8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7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76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965FF6-54AC-4458-ACF3-5CEDD378AB1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2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FF6-54AC-4458-ACF3-5CEDD378AB1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965FF6-54AC-4458-ACF3-5CEDD378AB1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7D6075-FEB5-4FE3-A4D9-0D57FD4E1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21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A6B0-BEC9-746A-0311-0EE85E93F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Cyclistic: How to Make the Casual a Member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C9641-BBFA-B724-2661-6080A4785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Aidan Rogers</a:t>
            </a:r>
          </a:p>
          <a:p>
            <a:r>
              <a:rPr lang="en-US" dirty="0"/>
              <a:t>Last updated: January 20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130681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FE71-9615-3AB9-28DF-41CD3F013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3480" y="3857625"/>
            <a:ext cx="8500110" cy="218963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Casual riders gradually start riding more as it gets close to 5pm and less after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Members also ride the most at 5pm but they see a large bump in riders at 8am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Peaks at 8am and 5pm would align with commuting hours for many individuals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1829F183-4BA9-2781-C041-2667F189A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6" y="240220"/>
            <a:ext cx="6241284" cy="355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39C23E3-7FF8-8A99-9469-3754BFB9C9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35" y="240220"/>
            <a:ext cx="6248465" cy="355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05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39EE-6B1E-7208-C088-A6B40C82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313236"/>
            <a:ext cx="4398645" cy="1450757"/>
          </a:xfrm>
        </p:spPr>
        <p:txBody>
          <a:bodyPr>
            <a:noAutofit/>
          </a:bodyPr>
          <a:lstStyle/>
          <a:p>
            <a:r>
              <a:rPr lang="en-US" sz="4000" dirty="0"/>
              <a:t>Casual Recreation vs. Member Commute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19CD8-D6E3-62AB-7C22-3B22FEB30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922396" cy="42883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With more riders on weekdays and peaks at 8am and 5pm members seem to use bikes often to commute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With more rides on the weekends and the afternoon casual riders seem to ride more for recreation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Average ride times seem to point to casuals going on long rides for recreation, on weekends especially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E7E46100-22C6-453B-9E9A-EFD71FD527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499667"/>
            <a:ext cx="6381633" cy="414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508E2845-6F4C-D89F-476F-F505DBD87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79" y="4734295"/>
            <a:ext cx="38862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531BD7-A494-4D2B-3B8D-EC429CA05077}"/>
              </a:ext>
            </a:extLst>
          </p:cNvPr>
          <p:cNvSpPr txBox="1"/>
          <p:nvPr/>
        </p:nvSpPr>
        <p:spPr>
          <a:xfrm rot="16200000">
            <a:off x="5160076" y="1258122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(in seconds)</a:t>
            </a:r>
          </a:p>
        </p:txBody>
      </p:sp>
    </p:spTree>
    <p:extLst>
      <p:ext uri="{BB962C8B-B14F-4D97-AF65-F5344CB8AC3E}">
        <p14:creationId xmlns:p14="http://schemas.microsoft.com/office/powerpoint/2010/main" val="154654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8EB5-0D5D-F72D-A9FC-B60BD12F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Weekends aren’t the only time casual riders are out more</a:t>
            </a:r>
          </a:p>
        </p:txBody>
      </p:sp>
    </p:spTree>
    <p:extLst>
      <p:ext uri="{BB962C8B-B14F-4D97-AF65-F5344CB8AC3E}">
        <p14:creationId xmlns:p14="http://schemas.microsoft.com/office/powerpoint/2010/main" val="411450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95BF-CE8E-F4E7-1E81-79B0F88F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99872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Riders by Quarter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26D4-41F2-3B74-7C49-346231B09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388995" cy="4023359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Riders of all types come out more in Q3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 perfect time to start trying to getting casuals to think about commuting (over 1 million casual riders)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0EDBD12-5E27-70FA-087A-F4C062A9A11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060" y="286603"/>
            <a:ext cx="5952583" cy="41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895E77D-A329-77CC-8032-8655BE89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04" y="4084724"/>
            <a:ext cx="3693795" cy="225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0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F5B6-5108-952E-E270-1E4B1308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655695" cy="1450757"/>
          </a:xfrm>
        </p:spPr>
        <p:txBody>
          <a:bodyPr>
            <a:normAutofit/>
          </a:bodyPr>
          <a:lstStyle/>
          <a:p>
            <a:r>
              <a:rPr lang="en-US" sz="4000" dirty="0"/>
              <a:t>A Closer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2B36-19CB-3CFE-1074-F9EA763DE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055745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Causal rider numbers hit a sharp peak in July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July is the perfect time to release marketing campaigns to keep casual riders around like how members stick around after July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8DE3F35-B30A-781E-D241-8FCCE68D9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768"/>
            <a:ext cx="5196433" cy="313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7B260E6-6250-3C02-2FA1-64204D376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66529"/>
            <a:ext cx="5204353" cy="31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03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70E3-6475-3663-760D-01046DFE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We know when to find Casual riders but </a:t>
            </a:r>
            <a:r>
              <a:rPr lang="en-US"/>
              <a:t>what about </a:t>
            </a:r>
            <a:r>
              <a:rPr lang="en-US" dirty="0"/>
              <a:t>where?</a:t>
            </a:r>
          </a:p>
        </p:txBody>
      </p:sp>
    </p:spTree>
    <p:extLst>
      <p:ext uri="{BB962C8B-B14F-4D97-AF65-F5344CB8AC3E}">
        <p14:creationId xmlns:p14="http://schemas.microsoft.com/office/powerpoint/2010/main" val="281831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B8C1-F6E5-467C-ED00-A0B8220E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581252" cy="1450757"/>
          </a:xfrm>
        </p:spPr>
        <p:txBody>
          <a:bodyPr>
            <a:normAutofit/>
          </a:bodyPr>
          <a:lstStyle/>
          <a:p>
            <a:r>
              <a:rPr lang="en-US" sz="4000" dirty="0"/>
              <a:t>Top Cyclistic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B56B9-5824-642D-45E5-FA9CE1737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246120" cy="4023359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The most popular locations among Cyclistic users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Casual riders make up a large portion of the most popular locations overall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Great locations to target in particular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05AC6A0-008D-BA35-225E-1314844968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532" y="832484"/>
            <a:ext cx="6535739" cy="463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7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FE71-9615-3AB9-28DF-41CD3F013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3573" y="3562350"/>
            <a:ext cx="8500110" cy="218963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The most popular locations when grouped by user type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4 of the 5 most popular locations for a user type are for casual members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Shows that casual members are bunched up in areas perfect for advertising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77453E1-90E9-D3E6-45F2-429501953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573" y="547689"/>
            <a:ext cx="8604854" cy="260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81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7DA8-DB28-3766-F9C1-53A47BC9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How to Bring in Members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666F905-DE8D-0010-1D24-CEADE27D6C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19341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21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0433-25D9-93CF-4ADE-51BBBD6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2D29-58A5-66CE-4354-D99FC37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69010"/>
            <a:ext cx="10058400" cy="309912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“How do annual members and casual riders use Cyclistic bikes differently?”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70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FFEE-5FD4-6140-C4BC-CA68CAB2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answer this question and what is its purpose?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C899-4FA6-78DB-CC28-26DAC2C1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5370"/>
            <a:ext cx="10058400" cy="33801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How:</a:t>
            </a:r>
          </a:p>
          <a:p>
            <a:pPr marL="0" indent="0">
              <a:buNone/>
            </a:pPr>
            <a:r>
              <a:rPr lang="en-US" sz="2400" dirty="0"/>
              <a:t>Using Cyclistic data from January 2022 - December 2022, we will figure out how casual riders use the Cyclistic bikes differently from members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Purpose:</a:t>
            </a:r>
          </a:p>
          <a:p>
            <a:pPr marL="0" indent="0">
              <a:buNone/>
            </a:pPr>
            <a:r>
              <a:rPr lang="en-US" sz="2400" dirty="0"/>
              <a:t>We will use this information to find how to best convert casual riders into members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9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7EAD-8895-2A70-BD82-5597979E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22" y="2857500"/>
            <a:ext cx="3200400" cy="1143000"/>
          </a:xfrm>
        </p:spPr>
        <p:txBody>
          <a:bodyPr>
            <a:normAutofit/>
          </a:bodyPr>
          <a:lstStyle/>
          <a:p>
            <a:r>
              <a:rPr lang="en-US" sz="6600" dirty="0"/>
              <a:t>The Data</a:t>
            </a:r>
          </a:p>
        </p:txBody>
      </p:sp>
      <p:pic>
        <p:nvPicPr>
          <p:cNvPr id="1026" name="Picture 2" descr="RPubs - Google Data Analytics: Cyclistic Bike-Share Capstone Project">
            <a:extLst>
              <a:ext uri="{FF2B5EF4-FFF2-40B4-BE49-F238E27FC236}">
                <a16:creationId xmlns:a16="http://schemas.microsoft.com/office/drawing/2014/main" id="{A974C0A3-0D92-E379-3B4C-B07D40E32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183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8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AB96-410B-A6AA-30FA-D3E0F032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Casuals vs. 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2A11-B622-EE69-3B06-3614BE441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055284"/>
            <a:ext cx="4937760" cy="4023359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First, it’s important to see the number of riders vs members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Members are the larger percentage of users, but casuals still make up 2/5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Casuals are a massive user base to capitalize 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0E5091-94E5-B0D1-23FF-49B25B7D64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699994"/>
            <a:ext cx="5621655" cy="545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1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0A42-61F6-D00D-2040-271507AD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42036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How are these users differing in their biking habits?</a:t>
            </a:r>
          </a:p>
        </p:txBody>
      </p:sp>
    </p:spTree>
    <p:extLst>
      <p:ext uri="{BB962C8B-B14F-4D97-AF65-F5344CB8AC3E}">
        <p14:creationId xmlns:p14="http://schemas.microsoft.com/office/powerpoint/2010/main" val="173245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827B-77AB-7A5E-6F7A-E5F07908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Riders Per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3831-232B-73D7-F90C-3D4466E2A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517" y="2083621"/>
            <a:ext cx="3474720" cy="2353405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For all riders use across the week is quite uniform, only peaking on Saturday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64A3B0-34FB-035E-9D24-6C4F5631A81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95" y="798898"/>
            <a:ext cx="725786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31C9-D5DA-03D1-8E8E-ADC2FE65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Riders Per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934A-67D8-E3CD-44A4-32B643071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743574"/>
            <a:ext cx="3158971" cy="39513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When you look at the riders per day split by user type a new story is told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Casual riders are using the bikes way more on the weekends than the weekdays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Members have a more uniform distribution but ride more during the week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D6220C-153F-431B-E395-DB0A276F1D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99" y="1351060"/>
            <a:ext cx="7786408" cy="36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2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3AD5-2BAB-3282-59C2-EDB43E8F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Riders Per Hour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FE71-9615-3AB9-28DF-41CD3F013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57221"/>
            <a:ext cx="3179445" cy="4023359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Number of riders peaks in the afternoon hours (around 5pm)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See a slight bump in the early hours of the morning, something to keep in mind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95AD61D-E6F5-1D6F-18F1-DDA34A837A5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67" y="1011981"/>
            <a:ext cx="7236238" cy="41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51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577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Cyclistic: How to Make the Casual a Member</vt:lpstr>
      <vt:lpstr>Guiding Question</vt:lpstr>
      <vt:lpstr>How do we answer this question and what is its purpose?</vt:lpstr>
      <vt:lpstr>The Data</vt:lpstr>
      <vt:lpstr>Casuals vs. Members</vt:lpstr>
      <vt:lpstr>How are these users differing in their biking habits?</vt:lpstr>
      <vt:lpstr>Riders Per Day</vt:lpstr>
      <vt:lpstr>Riders Per Day</vt:lpstr>
      <vt:lpstr>Riders Per Hour</vt:lpstr>
      <vt:lpstr>PowerPoint Presentation</vt:lpstr>
      <vt:lpstr>Casual Recreation vs. Member Commute</vt:lpstr>
      <vt:lpstr>Weekends aren’t the only time casual riders are out more</vt:lpstr>
      <vt:lpstr>Riders by Quarter</vt:lpstr>
      <vt:lpstr>A Closer Look</vt:lpstr>
      <vt:lpstr>We know when to find Casual riders but what about where?</vt:lpstr>
      <vt:lpstr>Top Cyclistic Locations</vt:lpstr>
      <vt:lpstr>PowerPoint Presentation</vt:lpstr>
      <vt:lpstr>How to Bring in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Cyclistic: How to Make the Casual a Member</dc:title>
  <dc:creator>Aidan Rogers</dc:creator>
  <cp:lastModifiedBy>Aidan Rogers</cp:lastModifiedBy>
  <cp:revision>35</cp:revision>
  <dcterms:created xsi:type="dcterms:W3CDTF">2023-01-29T05:25:33Z</dcterms:created>
  <dcterms:modified xsi:type="dcterms:W3CDTF">2023-01-30T20:19:21Z</dcterms:modified>
</cp:coreProperties>
</file>