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86C06-5575-4F6E-893F-245768EC20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685FED-D26C-4C3B-A24B-4C5C8BC42F15}">
      <dgm:prSet/>
      <dgm:spPr/>
      <dgm:t>
        <a:bodyPr/>
        <a:lstStyle/>
        <a:p>
          <a:r>
            <a:rPr lang="en-US" b="1" i="0" dirty="0"/>
            <a:t>Acousticness</a:t>
          </a:r>
          <a:r>
            <a:rPr lang="en-US" b="0" i="0" dirty="0"/>
            <a:t>: A confidence measure from 0.0 to 1.0 of whether the track is acoustic. 1.0 represents high confidence the track is acoustic.</a:t>
          </a:r>
          <a:endParaRPr lang="en-US" dirty="0"/>
        </a:p>
      </dgm:t>
    </dgm:pt>
    <dgm:pt modelId="{FBFDF1B0-9A4C-4116-8028-44C7286937B0}" type="parTrans" cxnId="{7729AFC7-CE8A-4D13-B861-79CC0699368C}">
      <dgm:prSet/>
      <dgm:spPr/>
      <dgm:t>
        <a:bodyPr/>
        <a:lstStyle/>
        <a:p>
          <a:endParaRPr lang="en-US"/>
        </a:p>
      </dgm:t>
    </dgm:pt>
    <dgm:pt modelId="{88B32A34-733F-48A6-985D-8C35BB89F80C}" type="sibTrans" cxnId="{7729AFC7-CE8A-4D13-B861-79CC0699368C}">
      <dgm:prSet/>
      <dgm:spPr/>
      <dgm:t>
        <a:bodyPr/>
        <a:lstStyle/>
        <a:p>
          <a:endParaRPr lang="en-US"/>
        </a:p>
      </dgm:t>
    </dgm:pt>
    <dgm:pt modelId="{F1FE41D8-205B-4F24-BF9F-622C1045FA3D}">
      <dgm:prSet/>
      <dgm:spPr/>
      <dgm:t>
        <a:bodyPr/>
        <a:lstStyle/>
        <a:p>
          <a:r>
            <a:rPr lang="en-US" b="1" i="0" dirty="0"/>
            <a:t>Danceability</a:t>
          </a:r>
          <a:r>
            <a:rPr lang="en-US" b="0" i="0" dirty="0"/>
            <a:t>: Describes how suitable a track is for dancing based on a combination of musical elements including tempo, rhythm stability, beat strength, and overall regularity. A value of 0.0 is least danceable and 1.0 is most danceable.</a:t>
          </a:r>
          <a:endParaRPr lang="en-US" dirty="0"/>
        </a:p>
      </dgm:t>
    </dgm:pt>
    <dgm:pt modelId="{397A32FD-EDFD-4735-A112-7FCFF194523B}" type="parTrans" cxnId="{F5D08644-BDA6-4E67-B2E6-613B4B59F53A}">
      <dgm:prSet/>
      <dgm:spPr/>
      <dgm:t>
        <a:bodyPr/>
        <a:lstStyle/>
        <a:p>
          <a:endParaRPr lang="en-US"/>
        </a:p>
      </dgm:t>
    </dgm:pt>
    <dgm:pt modelId="{94DD6C7E-89E7-4DB3-8E03-279D6AC368F0}" type="sibTrans" cxnId="{F5D08644-BDA6-4E67-B2E6-613B4B59F53A}">
      <dgm:prSet/>
      <dgm:spPr/>
      <dgm:t>
        <a:bodyPr/>
        <a:lstStyle/>
        <a:p>
          <a:endParaRPr lang="en-US"/>
        </a:p>
      </dgm:t>
    </dgm:pt>
    <dgm:pt modelId="{75B12B94-5B4A-4FE3-9FB0-BC9346317896}">
      <dgm:prSet/>
      <dgm:spPr/>
      <dgm:t>
        <a:bodyPr/>
        <a:lstStyle/>
        <a:p>
          <a:r>
            <a:rPr lang="en-US" b="1" i="0"/>
            <a:t>Loudness</a:t>
          </a:r>
          <a:r>
            <a:rPr lang="en-US" b="0" i="0"/>
            <a:t>: The overall loudness of a track in decibels (dB). Loudness values are averaged across the entire track and are useful for comparing relative loudness of tracks.</a:t>
          </a:r>
          <a:endParaRPr lang="en-US"/>
        </a:p>
      </dgm:t>
    </dgm:pt>
    <dgm:pt modelId="{49FE41F6-94BD-471C-AB75-CF15535844E3}" type="parTrans" cxnId="{BE40ED9E-B209-42EF-B05A-43856648E460}">
      <dgm:prSet/>
      <dgm:spPr/>
      <dgm:t>
        <a:bodyPr/>
        <a:lstStyle/>
        <a:p>
          <a:endParaRPr lang="en-US"/>
        </a:p>
      </dgm:t>
    </dgm:pt>
    <dgm:pt modelId="{58019B89-6D4A-4E37-B0C6-A29538441D3C}" type="sibTrans" cxnId="{BE40ED9E-B209-42EF-B05A-43856648E460}">
      <dgm:prSet/>
      <dgm:spPr/>
      <dgm:t>
        <a:bodyPr/>
        <a:lstStyle/>
        <a:p>
          <a:endParaRPr lang="en-US"/>
        </a:p>
      </dgm:t>
    </dgm:pt>
    <dgm:pt modelId="{2346F75B-6277-48CE-A7F9-794FBD3B34BA}" type="pres">
      <dgm:prSet presAssocID="{A4C86C06-5575-4F6E-893F-245768EC20BD}" presName="root" presStyleCnt="0">
        <dgm:presLayoutVars>
          <dgm:dir/>
          <dgm:resizeHandles val="exact"/>
        </dgm:presLayoutVars>
      </dgm:prSet>
      <dgm:spPr/>
    </dgm:pt>
    <dgm:pt modelId="{D6D63F6A-9CC2-4086-9944-EF2479694EA4}" type="pres">
      <dgm:prSet presAssocID="{FB685FED-D26C-4C3B-A24B-4C5C8BC42F15}" presName="compNode" presStyleCnt="0"/>
      <dgm:spPr/>
    </dgm:pt>
    <dgm:pt modelId="{2B4792A4-11BA-40FE-8050-D4FDB1BD136E}" type="pres">
      <dgm:prSet presAssocID="{FB685FED-D26C-4C3B-A24B-4C5C8BC42F15}" presName="bgRect" presStyleLbl="bgShp" presStyleIdx="0" presStyleCnt="3"/>
      <dgm:spPr/>
    </dgm:pt>
    <dgm:pt modelId="{9B1DB8CE-1903-4AB7-A167-BEBFC2BD1C5F}" type="pres">
      <dgm:prSet presAssocID="{FB685FED-D26C-4C3B-A24B-4C5C8BC42F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986DC52D-54D7-4B68-BBC7-1DC8F00BEF30}" type="pres">
      <dgm:prSet presAssocID="{FB685FED-D26C-4C3B-A24B-4C5C8BC42F15}" presName="spaceRect" presStyleCnt="0"/>
      <dgm:spPr/>
    </dgm:pt>
    <dgm:pt modelId="{CA73FC27-E212-437B-AB4A-C3ACEB764336}" type="pres">
      <dgm:prSet presAssocID="{FB685FED-D26C-4C3B-A24B-4C5C8BC42F15}" presName="parTx" presStyleLbl="revTx" presStyleIdx="0" presStyleCnt="3">
        <dgm:presLayoutVars>
          <dgm:chMax val="0"/>
          <dgm:chPref val="0"/>
        </dgm:presLayoutVars>
      </dgm:prSet>
      <dgm:spPr/>
    </dgm:pt>
    <dgm:pt modelId="{02F35A5D-F86B-47A3-811E-1D6798CB6CA7}" type="pres">
      <dgm:prSet presAssocID="{88B32A34-733F-48A6-985D-8C35BB89F80C}" presName="sibTrans" presStyleCnt="0"/>
      <dgm:spPr/>
    </dgm:pt>
    <dgm:pt modelId="{F1D59167-8938-4D3B-B5F6-38559D7F43DB}" type="pres">
      <dgm:prSet presAssocID="{F1FE41D8-205B-4F24-BF9F-622C1045FA3D}" presName="compNode" presStyleCnt="0"/>
      <dgm:spPr/>
    </dgm:pt>
    <dgm:pt modelId="{2142C923-574C-46BD-86FD-7941AD29970D}" type="pres">
      <dgm:prSet presAssocID="{F1FE41D8-205B-4F24-BF9F-622C1045FA3D}" presName="bgRect" presStyleLbl="bgShp" presStyleIdx="1" presStyleCnt="3"/>
      <dgm:spPr/>
    </dgm:pt>
    <dgm:pt modelId="{ECF75D17-0C37-4185-99BF-2A7DCC47D2F2}" type="pres">
      <dgm:prSet presAssocID="{F1FE41D8-205B-4F24-BF9F-622C1045FA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ing"/>
        </a:ext>
      </dgm:extLst>
    </dgm:pt>
    <dgm:pt modelId="{C3DAF0E4-D4F4-4E1E-8369-251F52BCD385}" type="pres">
      <dgm:prSet presAssocID="{F1FE41D8-205B-4F24-BF9F-622C1045FA3D}" presName="spaceRect" presStyleCnt="0"/>
      <dgm:spPr/>
    </dgm:pt>
    <dgm:pt modelId="{B23E25D6-0C23-4A7C-B1CC-57A7C630FBC2}" type="pres">
      <dgm:prSet presAssocID="{F1FE41D8-205B-4F24-BF9F-622C1045FA3D}" presName="parTx" presStyleLbl="revTx" presStyleIdx="1" presStyleCnt="3">
        <dgm:presLayoutVars>
          <dgm:chMax val="0"/>
          <dgm:chPref val="0"/>
        </dgm:presLayoutVars>
      </dgm:prSet>
      <dgm:spPr/>
    </dgm:pt>
    <dgm:pt modelId="{46814354-B9C0-4A93-AAD9-42F6DDF07367}" type="pres">
      <dgm:prSet presAssocID="{94DD6C7E-89E7-4DB3-8E03-279D6AC368F0}" presName="sibTrans" presStyleCnt="0"/>
      <dgm:spPr/>
    </dgm:pt>
    <dgm:pt modelId="{D55C366E-3170-41FF-9F5B-5E5AE09994AC}" type="pres">
      <dgm:prSet presAssocID="{75B12B94-5B4A-4FE3-9FB0-BC9346317896}" presName="compNode" presStyleCnt="0"/>
      <dgm:spPr/>
    </dgm:pt>
    <dgm:pt modelId="{AAE2C834-F675-4562-8729-30707FDE3FA1}" type="pres">
      <dgm:prSet presAssocID="{75B12B94-5B4A-4FE3-9FB0-BC9346317896}" presName="bgRect" presStyleLbl="bgShp" presStyleIdx="2" presStyleCnt="3"/>
      <dgm:spPr/>
    </dgm:pt>
    <dgm:pt modelId="{22250DF8-6513-4B54-9170-6502CA24B40B}" type="pres">
      <dgm:prSet presAssocID="{75B12B94-5B4A-4FE3-9FB0-BC93463178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0D95095-F64D-4E05-981B-7ECF32810363}" type="pres">
      <dgm:prSet presAssocID="{75B12B94-5B4A-4FE3-9FB0-BC9346317896}" presName="spaceRect" presStyleCnt="0"/>
      <dgm:spPr/>
    </dgm:pt>
    <dgm:pt modelId="{5530A3A4-AEBC-4A95-9AE5-728F43AA74E2}" type="pres">
      <dgm:prSet presAssocID="{75B12B94-5B4A-4FE3-9FB0-BC93463178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73DD08-1FAD-49E2-95CC-4CBF90A555A3}" type="presOf" srcId="{75B12B94-5B4A-4FE3-9FB0-BC9346317896}" destId="{5530A3A4-AEBC-4A95-9AE5-728F43AA74E2}" srcOrd="0" destOrd="0" presId="urn:microsoft.com/office/officeart/2018/2/layout/IconVerticalSolidList"/>
    <dgm:cxn modelId="{4A947142-C1F3-4314-9F17-C9CF12A1B866}" type="presOf" srcId="{A4C86C06-5575-4F6E-893F-245768EC20BD}" destId="{2346F75B-6277-48CE-A7F9-794FBD3B34BA}" srcOrd="0" destOrd="0" presId="urn:microsoft.com/office/officeart/2018/2/layout/IconVerticalSolidList"/>
    <dgm:cxn modelId="{F5D08644-BDA6-4E67-B2E6-613B4B59F53A}" srcId="{A4C86C06-5575-4F6E-893F-245768EC20BD}" destId="{F1FE41D8-205B-4F24-BF9F-622C1045FA3D}" srcOrd="1" destOrd="0" parTransId="{397A32FD-EDFD-4735-A112-7FCFF194523B}" sibTransId="{94DD6C7E-89E7-4DB3-8E03-279D6AC368F0}"/>
    <dgm:cxn modelId="{E4413C66-C85E-47B0-AE36-716B890827FE}" type="presOf" srcId="{F1FE41D8-205B-4F24-BF9F-622C1045FA3D}" destId="{B23E25D6-0C23-4A7C-B1CC-57A7C630FBC2}" srcOrd="0" destOrd="0" presId="urn:microsoft.com/office/officeart/2018/2/layout/IconVerticalSolidList"/>
    <dgm:cxn modelId="{BE40ED9E-B209-42EF-B05A-43856648E460}" srcId="{A4C86C06-5575-4F6E-893F-245768EC20BD}" destId="{75B12B94-5B4A-4FE3-9FB0-BC9346317896}" srcOrd="2" destOrd="0" parTransId="{49FE41F6-94BD-471C-AB75-CF15535844E3}" sibTransId="{58019B89-6D4A-4E37-B0C6-A29538441D3C}"/>
    <dgm:cxn modelId="{3011A6BF-59F9-447C-8B45-31F6133D9A1B}" type="presOf" srcId="{FB685FED-D26C-4C3B-A24B-4C5C8BC42F15}" destId="{CA73FC27-E212-437B-AB4A-C3ACEB764336}" srcOrd="0" destOrd="0" presId="urn:microsoft.com/office/officeart/2018/2/layout/IconVerticalSolidList"/>
    <dgm:cxn modelId="{7729AFC7-CE8A-4D13-B861-79CC0699368C}" srcId="{A4C86C06-5575-4F6E-893F-245768EC20BD}" destId="{FB685FED-D26C-4C3B-A24B-4C5C8BC42F15}" srcOrd="0" destOrd="0" parTransId="{FBFDF1B0-9A4C-4116-8028-44C7286937B0}" sibTransId="{88B32A34-733F-48A6-985D-8C35BB89F80C}"/>
    <dgm:cxn modelId="{D425A3DA-B662-4C13-BE65-D1BFC25CC88A}" type="presParOf" srcId="{2346F75B-6277-48CE-A7F9-794FBD3B34BA}" destId="{D6D63F6A-9CC2-4086-9944-EF2479694EA4}" srcOrd="0" destOrd="0" presId="urn:microsoft.com/office/officeart/2018/2/layout/IconVerticalSolidList"/>
    <dgm:cxn modelId="{282FA8D0-2815-4027-9682-10A30518F6E5}" type="presParOf" srcId="{D6D63F6A-9CC2-4086-9944-EF2479694EA4}" destId="{2B4792A4-11BA-40FE-8050-D4FDB1BD136E}" srcOrd="0" destOrd="0" presId="urn:microsoft.com/office/officeart/2018/2/layout/IconVerticalSolidList"/>
    <dgm:cxn modelId="{CF71DC8E-674F-4F2B-A534-6359089B0EF9}" type="presParOf" srcId="{D6D63F6A-9CC2-4086-9944-EF2479694EA4}" destId="{9B1DB8CE-1903-4AB7-A167-BEBFC2BD1C5F}" srcOrd="1" destOrd="0" presId="urn:microsoft.com/office/officeart/2018/2/layout/IconVerticalSolidList"/>
    <dgm:cxn modelId="{55A1907E-616B-4BF7-A0DB-3571892AA539}" type="presParOf" srcId="{D6D63F6A-9CC2-4086-9944-EF2479694EA4}" destId="{986DC52D-54D7-4B68-BBC7-1DC8F00BEF30}" srcOrd="2" destOrd="0" presId="urn:microsoft.com/office/officeart/2018/2/layout/IconVerticalSolidList"/>
    <dgm:cxn modelId="{97D94464-3D2E-4285-AD0A-0782DB62A8AB}" type="presParOf" srcId="{D6D63F6A-9CC2-4086-9944-EF2479694EA4}" destId="{CA73FC27-E212-437B-AB4A-C3ACEB764336}" srcOrd="3" destOrd="0" presId="urn:microsoft.com/office/officeart/2018/2/layout/IconVerticalSolidList"/>
    <dgm:cxn modelId="{956B62D2-71CC-4698-AB4B-0CD406F4DFA2}" type="presParOf" srcId="{2346F75B-6277-48CE-A7F9-794FBD3B34BA}" destId="{02F35A5D-F86B-47A3-811E-1D6798CB6CA7}" srcOrd="1" destOrd="0" presId="urn:microsoft.com/office/officeart/2018/2/layout/IconVerticalSolidList"/>
    <dgm:cxn modelId="{F8B3F28E-9D10-4CE2-8DD0-0AA664E0A44C}" type="presParOf" srcId="{2346F75B-6277-48CE-A7F9-794FBD3B34BA}" destId="{F1D59167-8938-4D3B-B5F6-38559D7F43DB}" srcOrd="2" destOrd="0" presId="urn:microsoft.com/office/officeart/2018/2/layout/IconVerticalSolidList"/>
    <dgm:cxn modelId="{BBBA2A1D-1E11-46A3-94B5-C2F5DAC208E9}" type="presParOf" srcId="{F1D59167-8938-4D3B-B5F6-38559D7F43DB}" destId="{2142C923-574C-46BD-86FD-7941AD29970D}" srcOrd="0" destOrd="0" presId="urn:microsoft.com/office/officeart/2018/2/layout/IconVerticalSolidList"/>
    <dgm:cxn modelId="{8C479587-4E7F-4CE3-BFE0-9E7240A12F9B}" type="presParOf" srcId="{F1D59167-8938-4D3B-B5F6-38559D7F43DB}" destId="{ECF75D17-0C37-4185-99BF-2A7DCC47D2F2}" srcOrd="1" destOrd="0" presId="urn:microsoft.com/office/officeart/2018/2/layout/IconVerticalSolidList"/>
    <dgm:cxn modelId="{3A8EB3B4-008F-46D0-AACF-8D28A700BA52}" type="presParOf" srcId="{F1D59167-8938-4D3B-B5F6-38559D7F43DB}" destId="{C3DAF0E4-D4F4-4E1E-8369-251F52BCD385}" srcOrd="2" destOrd="0" presId="urn:microsoft.com/office/officeart/2018/2/layout/IconVerticalSolidList"/>
    <dgm:cxn modelId="{95E1261A-D85D-491C-B1D2-B1F615730C80}" type="presParOf" srcId="{F1D59167-8938-4D3B-B5F6-38559D7F43DB}" destId="{B23E25D6-0C23-4A7C-B1CC-57A7C630FBC2}" srcOrd="3" destOrd="0" presId="urn:microsoft.com/office/officeart/2018/2/layout/IconVerticalSolidList"/>
    <dgm:cxn modelId="{C228DDC9-7293-4747-AA59-0BDD34842AAF}" type="presParOf" srcId="{2346F75B-6277-48CE-A7F9-794FBD3B34BA}" destId="{46814354-B9C0-4A93-AAD9-42F6DDF07367}" srcOrd="3" destOrd="0" presId="urn:microsoft.com/office/officeart/2018/2/layout/IconVerticalSolidList"/>
    <dgm:cxn modelId="{0A56E4AA-8215-40E5-96E5-EEDE0528FBF4}" type="presParOf" srcId="{2346F75B-6277-48CE-A7F9-794FBD3B34BA}" destId="{D55C366E-3170-41FF-9F5B-5E5AE09994AC}" srcOrd="4" destOrd="0" presId="urn:microsoft.com/office/officeart/2018/2/layout/IconVerticalSolidList"/>
    <dgm:cxn modelId="{94448EE8-D3F1-46E2-AAF4-4EE28AC724EB}" type="presParOf" srcId="{D55C366E-3170-41FF-9F5B-5E5AE09994AC}" destId="{AAE2C834-F675-4562-8729-30707FDE3FA1}" srcOrd="0" destOrd="0" presId="urn:microsoft.com/office/officeart/2018/2/layout/IconVerticalSolidList"/>
    <dgm:cxn modelId="{305F37CB-A79C-47E8-BEF8-0A2173B34E8B}" type="presParOf" srcId="{D55C366E-3170-41FF-9F5B-5E5AE09994AC}" destId="{22250DF8-6513-4B54-9170-6502CA24B40B}" srcOrd="1" destOrd="0" presId="urn:microsoft.com/office/officeart/2018/2/layout/IconVerticalSolidList"/>
    <dgm:cxn modelId="{54693492-E802-411F-A020-89FC378C0BC4}" type="presParOf" srcId="{D55C366E-3170-41FF-9F5B-5E5AE09994AC}" destId="{C0D95095-F64D-4E05-981B-7ECF32810363}" srcOrd="2" destOrd="0" presId="urn:microsoft.com/office/officeart/2018/2/layout/IconVerticalSolidList"/>
    <dgm:cxn modelId="{1958B085-F59B-4430-9905-0A861B6D3794}" type="presParOf" srcId="{D55C366E-3170-41FF-9F5B-5E5AE09994AC}" destId="{5530A3A4-AEBC-4A95-9AE5-728F43AA7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792A4-11BA-40FE-8050-D4FDB1BD136E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DB8CE-1903-4AB7-A167-BEBFC2BD1C5F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3FC27-E212-437B-AB4A-C3ACEB764336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Acousticness</a:t>
          </a:r>
          <a:r>
            <a:rPr lang="en-US" sz="2000" b="0" i="0" kern="1200" dirty="0"/>
            <a:t>: A confidence measure from 0.0 to 1.0 of whether the track is acoustic. 1.0 represents high confidence the track is acoustic.</a:t>
          </a:r>
          <a:endParaRPr lang="en-US" sz="2000" kern="1200" dirty="0"/>
        </a:p>
      </dsp:txBody>
      <dsp:txXfrm>
        <a:off x="1249101" y="462"/>
        <a:ext cx="8809298" cy="1081473"/>
      </dsp:txXfrm>
    </dsp:sp>
    <dsp:sp modelId="{2142C923-574C-46BD-86FD-7941AD29970D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75D17-0C37-4185-99BF-2A7DCC47D2F2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E25D6-0C23-4A7C-B1CC-57A7C630FBC2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Danceability</a:t>
          </a:r>
          <a:r>
            <a:rPr lang="en-US" sz="2000" b="0" i="0" kern="1200" dirty="0"/>
            <a:t>: Describes how suitable a track is for dancing based on a combination of musical elements including tempo, rhythm stability, beat strength, and overall regularity. A value of 0.0 is least danceable and 1.0 is most danceable.</a:t>
          </a:r>
          <a:endParaRPr lang="en-US" sz="2000" kern="1200" dirty="0"/>
        </a:p>
      </dsp:txBody>
      <dsp:txXfrm>
        <a:off x="1249101" y="1352303"/>
        <a:ext cx="8809298" cy="1081473"/>
      </dsp:txXfrm>
    </dsp:sp>
    <dsp:sp modelId="{AAE2C834-F675-4562-8729-30707FDE3FA1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50DF8-6513-4B54-9170-6502CA24B40B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0A3A4-AEBC-4A95-9AE5-728F43AA74E2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Loudness</a:t>
          </a:r>
          <a:r>
            <a:rPr lang="en-US" sz="2000" b="0" i="0" kern="1200"/>
            <a:t>: The overall loudness of a track in decibels (dB). Loudness values are averaged across the entire track and are useful for comparing relative loudness of tracks.</a:t>
          </a:r>
          <a:endParaRPr lang="en-US" sz="2000" kern="1200"/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2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965FF6-54AC-4458-ACF3-5CEDD378AB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4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A6B0-BEC9-746A-0311-0EE85E93F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Taylor Swift Popularity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C9641-BBFA-B724-2661-6080A4785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Aidan Rogers</a:t>
            </a:r>
          </a:p>
          <a:p>
            <a:r>
              <a:rPr lang="en-US" dirty="0"/>
              <a:t>Last updated: April 23</a:t>
            </a:r>
            <a:r>
              <a:rPr lang="en-US" baseline="30000" dirty="0"/>
              <a:t>rd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30681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27B-77AB-7A5E-6F7A-E5F07908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204587" cy="1450757"/>
          </a:xfrm>
        </p:spPr>
        <p:txBody>
          <a:bodyPr>
            <a:normAutofit/>
          </a:bodyPr>
          <a:lstStyle/>
          <a:p>
            <a:r>
              <a:rPr lang="en-US" sz="4000" dirty="0"/>
              <a:t>Loudness vs.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831-232B-73D7-F90C-3D4466E2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517" y="2083621"/>
            <a:ext cx="3474720" cy="3037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Loudness actually does appear to have a relationship to popularity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 negative and not super strong relationship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2572D564-2376-C8CB-B6ED-BD0B4E1C62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67" y="1304925"/>
            <a:ext cx="5920172" cy="3920929"/>
          </a:xfrm>
        </p:spPr>
      </p:pic>
    </p:spTree>
    <p:extLst>
      <p:ext uri="{BB962C8B-B14F-4D97-AF65-F5344CB8AC3E}">
        <p14:creationId xmlns:p14="http://schemas.microsoft.com/office/powerpoint/2010/main" val="18908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27B-77AB-7A5E-6F7A-E5F07908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204587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Danceability vs.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831-232B-73D7-F90C-3D4466E2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517" y="2083621"/>
            <a:ext cx="3474720" cy="3037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Danceability is the most positively related sonic quality to popularity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Some of the most and least danceable songs are labeled to show examples</a:t>
            </a:r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00773B66-D076-567C-D16E-A429ADBC2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67" y="1311373"/>
            <a:ext cx="6394768" cy="4235254"/>
          </a:xfrm>
        </p:spPr>
      </p:pic>
    </p:spTree>
    <p:extLst>
      <p:ext uri="{BB962C8B-B14F-4D97-AF65-F5344CB8AC3E}">
        <p14:creationId xmlns:p14="http://schemas.microsoft.com/office/powerpoint/2010/main" val="35323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27B-77AB-7A5E-6F7A-E5F07908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204587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Danceability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831-232B-73D7-F90C-3D4466E2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517" y="2083620"/>
            <a:ext cx="3474720" cy="36711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most popular albums tend to have a majority of songs above the median </a:t>
            </a:r>
            <a:r>
              <a:rPr lang="en-US"/>
              <a:t>danceability line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Danceability could be what helps push albums to being the </a:t>
            </a:r>
            <a:r>
              <a:rPr lang="en-US" i="1" dirty="0"/>
              <a:t>most </a:t>
            </a:r>
            <a:r>
              <a:rPr lang="en-US" dirty="0"/>
              <a:t>popular, not necessarily popular to being with</a:t>
            </a:r>
          </a:p>
        </p:txBody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963E6E6-86B9-0A0C-2023-5D0725E8AA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64" y="1497926"/>
            <a:ext cx="7313536" cy="3862147"/>
          </a:xfrm>
        </p:spPr>
      </p:pic>
    </p:spTree>
    <p:extLst>
      <p:ext uri="{BB962C8B-B14F-4D97-AF65-F5344CB8AC3E}">
        <p14:creationId xmlns:p14="http://schemas.microsoft.com/office/powerpoint/2010/main" val="13593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A42-61F6-D00D-2040-271507AD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42036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Sonic qualities have only some relation. What is the true indicator of popularity?</a:t>
            </a:r>
          </a:p>
        </p:txBody>
      </p:sp>
    </p:spTree>
    <p:extLst>
      <p:ext uri="{BB962C8B-B14F-4D97-AF65-F5344CB8AC3E}">
        <p14:creationId xmlns:p14="http://schemas.microsoft.com/office/powerpoint/2010/main" val="297668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27B-77AB-7A5E-6F7A-E5F07908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204587" cy="1450757"/>
          </a:xfrm>
        </p:spPr>
        <p:txBody>
          <a:bodyPr>
            <a:normAutofit/>
          </a:bodyPr>
          <a:lstStyle/>
          <a:p>
            <a:r>
              <a:rPr lang="en-US" sz="4000" dirty="0"/>
              <a:t>Release Date vs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831-232B-73D7-F90C-3D4466E2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517" y="2083621"/>
            <a:ext cx="3474720" cy="3037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Release date very clearly has a relationship with popularity.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Aligns with the initial trend in average popularity we noticed at the beginning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C9A1368-C241-BA23-A384-867052D3F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40" y="1313858"/>
            <a:ext cx="6387264" cy="4230284"/>
          </a:xfrm>
        </p:spPr>
      </p:pic>
    </p:spTree>
    <p:extLst>
      <p:ext uri="{BB962C8B-B14F-4D97-AF65-F5344CB8AC3E}">
        <p14:creationId xmlns:p14="http://schemas.microsoft.com/office/powerpoint/2010/main" val="27034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C55E-6C4A-9446-6DFF-4B510F50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DB56-8F8E-3025-CAA1-4CABE37D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Acousticness does not seem to have any apparent relationship with popularity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Loudness seems to have slight negative relationship with popularity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Danceability seems to have a slight positive relationship with popularity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Release date is the biggest key factor when it comes to the popularity of a Taylor Swift release</a:t>
            </a:r>
          </a:p>
        </p:txBody>
      </p:sp>
    </p:spTree>
    <p:extLst>
      <p:ext uri="{BB962C8B-B14F-4D97-AF65-F5344CB8AC3E}">
        <p14:creationId xmlns:p14="http://schemas.microsoft.com/office/powerpoint/2010/main" val="163847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0433-25D9-93CF-4ADE-51BBBD6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2D29-58A5-66CE-4354-D99FC37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76399"/>
            <a:ext cx="10058400" cy="132222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“How do the sonic qualities of Taylor Swift’s albums affect their popularity?”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FEE-5FD4-6140-C4BC-CA68CAB2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answer this question and what is its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C899-4FA6-78DB-CC28-26DAC2C1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4163"/>
            <a:ext cx="10058400" cy="30082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How:</a:t>
            </a:r>
          </a:p>
          <a:p>
            <a:pPr marL="0" indent="0">
              <a:buNone/>
            </a:pPr>
            <a:r>
              <a:rPr lang="en-US" sz="2400" dirty="0"/>
              <a:t>Using Taylor Swift Spotify data from multiple sources on Kaggle. Compare different sonic qualities to popularity.</a:t>
            </a:r>
          </a:p>
          <a:p>
            <a:pPr marL="0" indent="0">
              <a:buNone/>
            </a:pPr>
            <a:r>
              <a:rPr lang="en-US" sz="2400" dirty="0"/>
              <a:t>Purpose:</a:t>
            </a:r>
          </a:p>
          <a:p>
            <a:pPr marL="0" indent="0">
              <a:buNone/>
            </a:pPr>
            <a:r>
              <a:rPr lang="en-US" sz="2400" dirty="0"/>
              <a:t>We will use this information to find what factors impact a Taylor Swift album’s popularity the most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FEE-5FD4-6140-C4BC-CA68CAB2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Key Definitions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F665F4-67C3-4958-78C0-19A9DC9E0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2234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7EAD-8895-2A70-BD82-5597979E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22" y="2857500"/>
            <a:ext cx="3200400" cy="1143000"/>
          </a:xfrm>
        </p:spPr>
        <p:txBody>
          <a:bodyPr>
            <a:normAutofit/>
          </a:bodyPr>
          <a:lstStyle/>
          <a:p>
            <a:r>
              <a:rPr lang="en-US" sz="6600"/>
              <a:t>The Data</a:t>
            </a:r>
            <a:endParaRPr lang="en-US" sz="6600" dirty="0"/>
          </a:p>
        </p:txBody>
      </p:sp>
      <p:pic>
        <p:nvPicPr>
          <p:cNvPr id="1028" name="Picture 4" descr="Evermore (Taylor Swift album) - Wikipedia">
            <a:extLst>
              <a:ext uri="{FF2B5EF4-FFF2-40B4-BE49-F238E27FC236}">
                <a16:creationId xmlns:a16="http://schemas.microsoft.com/office/drawing/2014/main" id="{6EE4B82B-FAAC-CD84-8E5F-573CDD06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0AB96-410B-A6AA-30FA-D3E0F032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Popularity Per Album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C11E31FE-A585-3B2D-A15F-EF418ED4C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2A11-B622-EE69-3B06-3614BE441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Average popularity of each album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Popularity seems to generally increase over time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Most popular albums are Midnights, Lover, and Reputation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0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A42-61F6-D00D-2040-271507AD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42036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How do sonic qualities relate to popularity?</a:t>
            </a:r>
          </a:p>
        </p:txBody>
      </p:sp>
    </p:spTree>
    <p:extLst>
      <p:ext uri="{BB962C8B-B14F-4D97-AF65-F5344CB8AC3E}">
        <p14:creationId xmlns:p14="http://schemas.microsoft.com/office/powerpoint/2010/main" val="173245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27B-77AB-7A5E-6F7A-E5F07908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Valence vs.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831-232B-73D7-F90C-3D4466E2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517" y="2083621"/>
            <a:ext cx="3474720" cy="235340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Valence (positivity of a song) appears to have very little relation with the popularity of a song 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005141E-AA2B-D50C-F799-06902ED96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07" y="1382726"/>
            <a:ext cx="5669931" cy="3755194"/>
          </a:xfrm>
        </p:spPr>
      </p:pic>
    </p:spTree>
    <p:extLst>
      <p:ext uri="{BB962C8B-B14F-4D97-AF65-F5344CB8AC3E}">
        <p14:creationId xmlns:p14="http://schemas.microsoft.com/office/powerpoint/2010/main" val="2238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27B-77AB-7A5E-6F7A-E5F07908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8922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Acousticness vs.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831-232B-73D7-F90C-3D4466E2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517" y="2083621"/>
            <a:ext cx="3474720" cy="235340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While slightly more related to popularity </a:t>
            </a:r>
            <a:r>
              <a:rPr lang="en-US" dirty="0" err="1"/>
              <a:t>acousticness</a:t>
            </a:r>
            <a:r>
              <a:rPr lang="en-US" dirty="0"/>
              <a:t> has also little relationship to popularity like valence </a:t>
            </a:r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58E56573-4F1A-AD0F-9B32-4A1EE1798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32" y="1382726"/>
            <a:ext cx="5669931" cy="3755194"/>
          </a:xfrm>
        </p:spPr>
      </p:pic>
    </p:spTree>
    <p:extLst>
      <p:ext uri="{BB962C8B-B14F-4D97-AF65-F5344CB8AC3E}">
        <p14:creationId xmlns:p14="http://schemas.microsoft.com/office/powerpoint/2010/main" val="19244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</TotalTime>
  <Words>455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Taylor Swift Popularity Data Analysis</vt:lpstr>
      <vt:lpstr>Guiding Question</vt:lpstr>
      <vt:lpstr>How do we answer this question and what is its purpose?</vt:lpstr>
      <vt:lpstr>Key Definitions</vt:lpstr>
      <vt:lpstr>The Data</vt:lpstr>
      <vt:lpstr>Popularity Per Album</vt:lpstr>
      <vt:lpstr>How do sonic qualities relate to popularity?</vt:lpstr>
      <vt:lpstr>Valence vs. Popularity</vt:lpstr>
      <vt:lpstr>Acousticness vs. Popularity</vt:lpstr>
      <vt:lpstr>Loudness vs. Popularity</vt:lpstr>
      <vt:lpstr>Danceability vs. Popularity</vt:lpstr>
      <vt:lpstr>Danceability Distribution</vt:lpstr>
      <vt:lpstr>Sonic qualities have only some relation. What is the true indicator of popularity?</vt:lpstr>
      <vt:lpstr>Release Date vs Popularity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How to Make the Casual a Member</dc:title>
  <dc:creator>Aidan Rogers</dc:creator>
  <cp:lastModifiedBy>Aidan Rogers</cp:lastModifiedBy>
  <cp:revision>46</cp:revision>
  <dcterms:created xsi:type="dcterms:W3CDTF">2023-01-29T05:25:33Z</dcterms:created>
  <dcterms:modified xsi:type="dcterms:W3CDTF">2023-04-23T16:10:21Z</dcterms:modified>
</cp:coreProperties>
</file>