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5" r:id="rId4"/>
  </p:sldMasterIdLst>
  <p:notesMasterIdLst>
    <p:notesMasterId r:id="rId10"/>
  </p:notesMasterIdLst>
  <p:handoutMasterIdLst>
    <p:handoutMasterId r:id="rId11"/>
  </p:handoutMasterIdLst>
  <p:sldIdLst>
    <p:sldId id="257" r:id="rId5"/>
    <p:sldId id="272" r:id="rId6"/>
    <p:sldId id="389" r:id="rId7"/>
    <p:sldId id="392" r:id="rId8"/>
    <p:sldId id="2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200"/>
    <a:srgbClr val="AD0502"/>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3" autoAdjust="0"/>
    <p:restoredTop sz="88435" autoAdjust="0"/>
  </p:normalViewPr>
  <p:slideViewPr>
    <p:cSldViewPr snapToGrid="0">
      <p:cViewPr>
        <p:scale>
          <a:sx n="119" d="100"/>
          <a:sy n="119" d="100"/>
        </p:scale>
        <p:origin x="224" y="-48"/>
      </p:cViewPr>
      <p:guideLst>
        <p:guide pos="3840"/>
        <p:guide orient="horz" pos="2160"/>
      </p:guideLst>
    </p:cSldViewPr>
  </p:slideViewPr>
  <p:outlineViewPr>
    <p:cViewPr>
      <p:scale>
        <a:sx n="33" d="100"/>
        <a:sy n="33" d="100"/>
      </p:scale>
      <p:origin x="0" y="-2709"/>
    </p:cViewPr>
  </p:outlineViewPr>
  <p:notesTextViewPr>
    <p:cViewPr>
      <p:scale>
        <a:sx n="85" d="100"/>
        <a:sy n="85" d="100"/>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Basic EDA</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Began with variable review, utilized </a:t>
          </a:r>
          <a:r>
            <a:rPr lang="en-US" sz="1800" dirty="0" err="1">
              <a:latin typeface="+mn-lt"/>
            </a:rPr>
            <a:t>Jupyter</a:t>
          </a:r>
          <a:r>
            <a:rPr lang="en-US" sz="1800" dirty="0">
              <a:latin typeface="+mn-lt"/>
            </a:rPr>
            <a:t> Notebooks with Python to explore data behavior and anomalies</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Data Cleaning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Brought outliers within 3 deviations, cleaned up mismatched strings, and created dummy columns for categorical values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Grouping/Charts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Used </a:t>
          </a:r>
          <a:r>
            <a:rPr lang="en-US" sz="1800" i="1" dirty="0"/>
            <a:t>pandas</a:t>
          </a:r>
          <a:r>
            <a:rPr lang="en-US" sz="1800" dirty="0"/>
            <a:t> and </a:t>
          </a:r>
          <a:r>
            <a:rPr lang="en-US" sz="1800" i="1" dirty="0"/>
            <a:t>seaborn</a:t>
          </a:r>
          <a:r>
            <a:rPr lang="en-US" sz="1800" dirty="0"/>
            <a:t> packages to compare across categories, creating evidence for insights</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Qualitative Research</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Actionable Steps</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Condensed visuals and insights into actionable recommendations to drive goals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Read news articles and US Copyright Office documents to connect qualitative insights with quantitative evidence </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X="111825" custScaleY="13128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X="111825" custScaleY="13128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X="111825" custScaleY="13128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X="111825" custScaleY="13128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X="111825" custScaleY="13128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020D505A-97FA-43DD-A9A1-2501AD46F8AF}" type="presOf" srcId="{43CBB0A2-9D75-4264-8A30-3E8974B40658}" destId="{80CDBBF8-C6B4-4166-87C1-DC9120CC7586}"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262953" y="1138711"/>
          <a:ext cx="571265" cy="2073914"/>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Basic EDA</a:t>
          </a:r>
        </a:p>
      </dsp:txBody>
      <dsp:txXfrm rot="5400000">
        <a:off x="539516" y="1917923"/>
        <a:ext cx="2046027" cy="51549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Began with variable review, utilized </a:t>
          </a:r>
          <a:r>
            <a:rPr lang="en-US" sz="1800" kern="1200" dirty="0" err="1">
              <a:latin typeface="+mn-lt"/>
            </a:rPr>
            <a:t>Jupyter</a:t>
          </a:r>
          <a:r>
            <a:rPr lang="en-US" sz="1800" kern="1200" dirty="0">
              <a:latin typeface="+mn-lt"/>
            </a:rPr>
            <a:t> Notebooks with Python to explore data behavior and anomalies</a:t>
          </a:r>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366236" y="1890036"/>
          <a:ext cx="2073914" cy="571265"/>
        </a:xfrm>
        <a:prstGeom prst="rect">
          <a:avLst/>
        </a:prstGeom>
        <a:solidFill>
          <a:schemeClr val="accent5">
            <a:hueOff val="134073"/>
            <a:satOff val="0"/>
            <a:lumOff val="0"/>
            <a:alphaOff val="0"/>
          </a:schemeClr>
        </a:solidFill>
        <a:ln w="12700" cap="flat" cmpd="sng" algn="ctr">
          <a:solidFill>
            <a:schemeClr val="accent5">
              <a:hueOff val="134073"/>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Cleaning</a:t>
          </a:r>
        </a:p>
      </dsp:txBody>
      <dsp:txXfrm>
        <a:off x="2366236" y="1890036"/>
        <a:ext cx="2073914" cy="571265"/>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Brought outliers within 3 deviations, cleaned up mismatched strings, and created dummy columns for categorical values</a:t>
          </a:r>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5">
            <a:hueOff val="134073"/>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220842" y="1890036"/>
          <a:ext cx="2073914" cy="571265"/>
        </a:xfrm>
        <a:prstGeom prst="rect">
          <a:avLst/>
        </a:prstGeom>
        <a:solidFill>
          <a:schemeClr val="accent5">
            <a:hueOff val="268145"/>
            <a:satOff val="0"/>
            <a:lumOff val="0"/>
            <a:alphaOff val="0"/>
          </a:schemeClr>
        </a:solidFill>
        <a:ln w="12700" cap="flat" cmpd="sng" algn="ctr">
          <a:solidFill>
            <a:schemeClr val="accent5">
              <a:hueOff val="268145"/>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Grouping/Charts</a:t>
          </a:r>
        </a:p>
      </dsp:txBody>
      <dsp:txXfrm>
        <a:off x="4220842" y="1890036"/>
        <a:ext cx="2073914" cy="571265"/>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Used </a:t>
          </a:r>
          <a:r>
            <a:rPr lang="en-US" sz="1800" i="1" kern="1200" dirty="0"/>
            <a:t>pandas</a:t>
          </a:r>
          <a:r>
            <a:rPr lang="en-US" sz="1800" kern="1200" dirty="0"/>
            <a:t> and </a:t>
          </a:r>
          <a:r>
            <a:rPr lang="en-US" sz="1800" i="1" kern="1200" dirty="0"/>
            <a:t>seaborn</a:t>
          </a:r>
          <a:r>
            <a:rPr lang="en-US" sz="1800" kern="1200" dirty="0"/>
            <a:t> packages to compare across categories, creating evidence for insights</a:t>
          </a:r>
          <a:endParaRPr lang="en-US" sz="1800" kern="1200" dirty="0">
            <a:latin typeface="+mn-lt"/>
          </a:endParaRPr>
        </a:p>
      </dsp:txBody>
      <dsp:txXfrm>
        <a:off x="3712294" y="0"/>
        <a:ext cx="3091011" cy="1522968"/>
      </dsp:txXfrm>
    </dsp:sp>
    <dsp:sp modelId="{89759DE5-9F8A-470E-A6D8-F13BB4DEE93D}">
      <dsp:nvSpPr>
        <dsp:cNvPr id="0" name=""/>
        <dsp:cNvSpPr/>
      </dsp:nvSpPr>
      <dsp:spPr>
        <a:xfrm>
          <a:off x="5257800" y="1609995"/>
          <a:ext cx="0" cy="348107"/>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hueOff val="26814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075449" y="1890036"/>
          <a:ext cx="2073914" cy="571265"/>
        </a:xfrm>
        <a:prstGeom prst="rect">
          <a:avLst/>
        </a:prstGeom>
        <a:solidFill>
          <a:schemeClr val="accent5">
            <a:hueOff val="402218"/>
            <a:satOff val="0"/>
            <a:lumOff val="0"/>
            <a:alphaOff val="0"/>
          </a:schemeClr>
        </a:solidFill>
        <a:ln w="12700" cap="flat" cmpd="sng" algn="ctr">
          <a:solidFill>
            <a:schemeClr val="accent5">
              <a:hueOff val="402218"/>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Qualitative Research</a:t>
          </a:r>
        </a:p>
      </dsp:txBody>
      <dsp:txXfrm>
        <a:off x="6075449" y="1890036"/>
        <a:ext cx="2073914" cy="571265"/>
      </dsp:txXfrm>
    </dsp:sp>
    <dsp:sp modelId="{1BB5FD64-47F9-47A3-911F-535BFE17A3B9}">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Read news articles and US Copyright Office documents to connect qualitative insights with quantitative evidence </a:t>
          </a:r>
          <a:endParaRPr lang="en-US" sz="1800" kern="1200" dirty="0">
            <a:latin typeface="+mn-lt"/>
          </a:endParaRPr>
        </a:p>
      </dsp:txBody>
      <dsp:txXfrm>
        <a:off x="5566901" y="2828369"/>
        <a:ext cx="3091011" cy="1522968"/>
      </dsp:txXfrm>
    </dsp:sp>
    <dsp:sp modelId="{FE9B27EB-7AC7-485A-9A55-41E8118F9EAF}">
      <dsp:nvSpPr>
        <dsp:cNvPr id="0" name=""/>
        <dsp:cNvSpPr/>
      </dsp:nvSpPr>
      <dsp:spPr>
        <a:xfrm>
          <a:off x="7112406" y="2393235"/>
          <a:ext cx="0" cy="348107"/>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068893" y="2741342"/>
          <a:ext cx="87026" cy="87026"/>
        </a:xfrm>
        <a:prstGeom prst="ellipse">
          <a:avLst/>
        </a:prstGeom>
        <a:solidFill>
          <a:schemeClr val="accent5">
            <a:hueOff val="402218"/>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8681380" y="1138711"/>
          <a:ext cx="571265" cy="2073914"/>
        </a:xfrm>
        <a:prstGeom prst="round2SameRect">
          <a:avLst/>
        </a:prstGeom>
        <a:solidFill>
          <a:schemeClr val="accent5">
            <a:hueOff val="536290"/>
            <a:satOff val="0"/>
            <a:lumOff val="0"/>
            <a:alphaOff val="0"/>
          </a:schemeClr>
        </a:solidFill>
        <a:ln w="12700" cap="flat" cmpd="sng" algn="ctr">
          <a:solidFill>
            <a:schemeClr val="accent5">
              <a:hueOff val="53629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Actionable Steps</a:t>
          </a:r>
        </a:p>
      </dsp:txBody>
      <dsp:txXfrm rot="-5400000">
        <a:off x="7930056" y="1917923"/>
        <a:ext cx="2046027" cy="515491"/>
      </dsp:txXfrm>
    </dsp:sp>
    <dsp:sp modelId="{1FA3C236-5719-4A33-A6BB-80FA85F940E3}">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Condensed visuals and insights into actionable recommendations to drive goals</a:t>
          </a:r>
          <a:endParaRPr lang="en-US" sz="1800" kern="1200" dirty="0">
            <a:latin typeface="+mn-lt"/>
          </a:endParaRPr>
        </a:p>
      </dsp:txBody>
      <dsp:txXfrm>
        <a:off x="7421507" y="0"/>
        <a:ext cx="3091011" cy="1522968"/>
      </dsp:txXfrm>
    </dsp:sp>
    <dsp:sp modelId="{18F1C823-9ACD-4FCD-8102-F468DCE57A45}">
      <dsp:nvSpPr>
        <dsp:cNvPr id="0" name=""/>
        <dsp:cNvSpPr/>
      </dsp:nvSpPr>
      <dsp:spPr>
        <a:xfrm>
          <a:off x="8967013" y="1609995"/>
          <a:ext cx="0" cy="348107"/>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8923500" y="1522968"/>
          <a:ext cx="87026" cy="87026"/>
        </a:xfrm>
        <a:prstGeom prst="ellipse">
          <a:avLst/>
        </a:prstGeom>
        <a:solidFill>
          <a:schemeClr val="accent5">
            <a:hueOff val="53629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Familiarized myself with the PDF and Excel spreadsheet so I knew what the data meant. Starting brainstorming ways to segment data for possible analysis. Loaded data from Excel into </a:t>
            </a:r>
            <a:r>
              <a:rPr lang="en-US" dirty="0" err="1"/>
              <a:t>Jupyter</a:t>
            </a:r>
            <a:r>
              <a:rPr lang="en-US" dirty="0"/>
              <a:t> Notebooks so I could start cleaning. </a:t>
            </a:r>
          </a:p>
          <a:p>
            <a:pPr marL="228600" indent="-228600">
              <a:buAutoNum type="arabicPeriod"/>
            </a:pPr>
            <a:r>
              <a:rPr lang="en-US" dirty="0"/>
              <a:t>Cleaned outliers so they were within 3 standard deviations from the mean, sorted categorical columns to find all truly unique values. Dealt with missing values. Cleaned up strings from categorical columns that nearly matched each other, such as ”IC” and ”IC (Individual Contributor)”. Once unique values were obtained, dummy columns were created for categorical columns that I wished to analyze more numerically, notably Stance on AI, Scope of Deployment, Concerns, Use Cases, and Relevant Features. I kept these dummy column creations in different data frames so that the original DF wouldn’t grow wide and unwieldy. </a:t>
            </a:r>
          </a:p>
          <a:p>
            <a:pPr marL="228600" indent="-228600">
              <a:buAutoNum type="arabicPeriod"/>
            </a:pPr>
            <a:r>
              <a:rPr lang="en-US" dirty="0"/>
              <a:t>Broke down certain segments of the data, such as by Customer Level, Industry, Sales Stage, Data Source, Region, </a:t>
            </a:r>
            <a:r>
              <a:rPr lang="en-US" dirty="0" err="1"/>
              <a:t>etc</a:t>
            </a:r>
            <a:r>
              <a:rPr lang="en-US" dirty="0"/>
              <a:t>, to analyze differences in customer sentiments about uses and concerns. Once insights started to bubble up from different ways of cutting the data, used seaborn and matplotlib to create visualizations that highlighted these insights in easily visible formats.</a:t>
            </a:r>
          </a:p>
          <a:p>
            <a:pPr marL="228600" indent="-228600">
              <a:buAutoNum type="arabicPeriod"/>
            </a:pPr>
            <a:r>
              <a:rPr lang="en-US" dirty="0"/>
              <a:t>Seeing that the most important quantitative insights were about the legality of AI usage, I directed my qualitative research to highlight current court cases and decisions about AI issues that are relevant to the sales teams. Assembled the main issues and how Adobe is prepared to tackle them. </a:t>
            </a:r>
          </a:p>
          <a:p>
            <a:pPr marL="228600" indent="-228600">
              <a:buAutoNum type="arabicPeriod"/>
            </a:pPr>
            <a:r>
              <a:rPr lang="en-US" dirty="0"/>
              <a:t>Reduced insights both quantitative and qualitative into 4 actionable steps to improve the product, improve the sales pitch, and push for wider positioning. </a:t>
            </a:r>
          </a:p>
        </p:txBody>
      </p:sp>
      <p:sp>
        <p:nvSpPr>
          <p:cNvPr id="4" name="Slide Number Placeholder 3"/>
          <p:cNvSpPr>
            <a:spLocks noGrp="1"/>
          </p:cNvSpPr>
          <p:nvPr>
            <p:ph type="sldNum" sz="quarter" idx="10"/>
          </p:nvPr>
        </p:nvSpPr>
        <p:spPr/>
        <p:txBody>
          <a:bodyPr/>
          <a:lstStyle/>
          <a:p>
            <a:fld id="{32DC0559-D619-4E56-BF6F-3712370C2150}" type="slidenum">
              <a:rPr lang="en-US" smtClean="0"/>
              <a:t>2</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Sales Stage 6 is a current customer, labeled N/A in original data</a:t>
            </a:r>
          </a:p>
          <a:p>
            <a:endParaRPr lang="en-US" dirty="0"/>
          </a:p>
          <a:p>
            <a:r>
              <a:rPr lang="en-US" dirty="0"/>
              <a:t>Other interesting insights:</a:t>
            </a:r>
          </a:p>
          <a:p>
            <a:r>
              <a:rPr lang="en-US" dirty="0"/>
              <a:t>- VPs more interested with Content Supply Chain usage than any other customer level</a:t>
            </a:r>
          </a:p>
          <a:p>
            <a:r>
              <a:rPr lang="en-US" dirty="0"/>
              <a:t>- Construction almost exclusively interested in brainstorming and concepting features</a:t>
            </a:r>
          </a:p>
          <a:p>
            <a:r>
              <a:rPr lang="en-US" dirty="0"/>
              <a:t>- C-suite cares less about AI features like Generative Fill, and more about indemnification, commercial safety, and APIs</a:t>
            </a:r>
          </a:p>
          <a:p>
            <a:r>
              <a:rPr lang="en-US" dirty="0"/>
              <a:t>- Strategic Accounts are much more likely to see usage possibilities in Sales departments, Non-Strategic accounts see very little use </a:t>
            </a:r>
          </a:p>
          <a:p>
            <a:r>
              <a:rPr lang="en-US" dirty="0"/>
              <a:t>- Express, Generative Fill, and Text-To-Image most mentioned features</a:t>
            </a:r>
          </a:p>
          <a:p>
            <a:r>
              <a:rPr lang="en-US" dirty="0"/>
              <a:t>- Concepting, Social Media, and Brainstorming most mentioned use cases </a:t>
            </a:r>
          </a:p>
          <a:p>
            <a:r>
              <a:rPr lang="en-US" dirty="0"/>
              <a:t>- Local, State, and Federal governments as Industries were extremely divided on concerns, use cases, and features. Cannot be treated as one</a:t>
            </a:r>
          </a:p>
          <a:p>
            <a:r>
              <a:rPr lang="en-US" dirty="0"/>
              <a:t>- Fairly obvious, but C-suite offers the largest Opportunity Size on average across Customer Levels </a:t>
            </a:r>
          </a:p>
        </p:txBody>
      </p:sp>
      <p:sp>
        <p:nvSpPr>
          <p:cNvPr id="4" name="Slide Number Placeholder 3"/>
          <p:cNvSpPr>
            <a:spLocks noGrp="1"/>
          </p:cNvSpPr>
          <p:nvPr>
            <p:ph type="sldNum" sz="quarter" idx="5"/>
          </p:nvPr>
        </p:nvSpPr>
        <p:spPr/>
        <p:txBody>
          <a:bodyPr/>
          <a:lstStyle/>
          <a:p>
            <a:fld id="{E7CCE34D-CFF1-4FFE-815B-D050E7ED2DFD}" type="slidenum">
              <a:rPr lang="en-US" smtClean="0"/>
              <a:t>3</a:t>
            </a:fld>
            <a:endParaRPr lang="en-US"/>
          </a:p>
        </p:txBody>
      </p:sp>
    </p:spTree>
    <p:extLst>
      <p:ext uri="{BB962C8B-B14F-4D97-AF65-F5344CB8AC3E}">
        <p14:creationId xmlns:p14="http://schemas.microsoft.com/office/powerpoint/2010/main" val="357230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Researching this issue brought to light two main hurdles for AI usage for Adobe customers. Those who want to use it for marketing materials and advertisements are more likely to care about the training controversy, which Adobe customers do not have to worry about (as seen on Adobe’s Firefly product page). However, copyrighting materials made within Adobe Express with Firefly may be more of a concern to the Media &amp; Entertainment industry, or other related industries. This legal controversy seems murkier than the first, though human guidance and participation during the media creation process should be enough for the US Copyright Office. </a:t>
            </a:r>
          </a:p>
          <a:p>
            <a:endParaRPr lang="en-US" dirty="0"/>
          </a:p>
          <a:p>
            <a:endParaRPr lang="en-US" dirty="0"/>
          </a:p>
          <a:p>
            <a:endParaRPr lang="en-US" dirty="0"/>
          </a:p>
          <a:p>
            <a:r>
              <a:rPr lang="en-US" dirty="0"/>
              <a:t>1. “Artists Lose First Round of Copyright Infringement Case Against AI Art Generators”, Cho, Winston. </a:t>
            </a:r>
            <a:r>
              <a:rPr lang="en-US" i="1" dirty="0"/>
              <a:t>Hollywood Reporter</a:t>
            </a:r>
            <a:r>
              <a:rPr lang="en-US" dirty="0"/>
              <a:t>. October 30</a:t>
            </a:r>
            <a:r>
              <a:rPr lang="en-US" baseline="30000" dirty="0"/>
              <a:t>th</a:t>
            </a:r>
            <a:r>
              <a:rPr lang="en-US" dirty="0"/>
              <a:t>, 2023. https://</a:t>
            </a:r>
            <a:r>
              <a:rPr lang="en-US" dirty="0" err="1"/>
              <a:t>www.hollywoodreporter.com</a:t>
            </a:r>
            <a:r>
              <a:rPr lang="en-US" dirty="0"/>
              <a:t>/business/business-news/artists-copyright-infringement-case-ai-art-generators-1235632929/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b="0" i="0" u="none" strike="noStrike" dirty="0">
                <a:solidFill>
                  <a:srgbClr val="404040"/>
                </a:solidFill>
                <a:effectLst/>
                <a:latin typeface="var(--tr-font-medium)"/>
              </a:rPr>
              <a:t>John Grisham, other top US authors sue </a:t>
            </a:r>
            <a:r>
              <a:rPr lang="en-US" b="0" i="0" u="none" strike="noStrike" dirty="0" err="1">
                <a:solidFill>
                  <a:srgbClr val="404040"/>
                </a:solidFill>
                <a:effectLst/>
                <a:latin typeface="var(--tr-font-medium)"/>
              </a:rPr>
              <a:t>OpenAI</a:t>
            </a:r>
            <a:r>
              <a:rPr lang="en-US" b="0" i="0" u="none" strike="noStrike" dirty="0">
                <a:solidFill>
                  <a:srgbClr val="404040"/>
                </a:solidFill>
                <a:effectLst/>
                <a:latin typeface="var(--tr-font-medium)"/>
              </a:rPr>
              <a:t> over copyrights”, </a:t>
            </a:r>
            <a:r>
              <a:rPr lang="en-US" b="0" i="0" u="none" strike="noStrike" dirty="0" err="1">
                <a:solidFill>
                  <a:srgbClr val="404040"/>
                </a:solidFill>
                <a:effectLst/>
                <a:latin typeface="var(--tr-font-medium)"/>
              </a:rPr>
              <a:t>Brittain</a:t>
            </a:r>
            <a:r>
              <a:rPr lang="en-US" b="0" i="0" u="none" strike="noStrike" dirty="0">
                <a:solidFill>
                  <a:srgbClr val="404040"/>
                </a:solidFill>
                <a:effectLst/>
                <a:latin typeface="var(--tr-font-medium)"/>
              </a:rPr>
              <a:t>, Blake. </a:t>
            </a:r>
            <a:r>
              <a:rPr lang="en-US" b="0" i="1" u="none" strike="noStrike" dirty="0">
                <a:solidFill>
                  <a:srgbClr val="404040"/>
                </a:solidFill>
                <a:effectLst/>
                <a:latin typeface="var(--tr-font-medium)"/>
              </a:rPr>
              <a:t>Reuters</a:t>
            </a:r>
            <a:r>
              <a:rPr lang="en-US" b="0" i="0" u="none" strike="noStrike" dirty="0">
                <a:solidFill>
                  <a:srgbClr val="404040"/>
                </a:solidFill>
                <a:effectLst/>
                <a:latin typeface="var(--tr-font-medium)"/>
              </a:rPr>
              <a:t>. September 21</a:t>
            </a:r>
            <a:r>
              <a:rPr lang="en-US" b="0" i="0" u="none" strike="noStrike" baseline="30000" dirty="0">
                <a:solidFill>
                  <a:srgbClr val="404040"/>
                </a:solidFill>
                <a:effectLst/>
                <a:latin typeface="var(--tr-font-medium)"/>
              </a:rPr>
              <a:t>st</a:t>
            </a:r>
            <a:r>
              <a:rPr lang="en-US" b="0" i="0" u="none" strike="noStrike" dirty="0">
                <a:solidFill>
                  <a:srgbClr val="404040"/>
                </a:solidFill>
                <a:effectLst/>
                <a:latin typeface="var(--tr-font-medium)"/>
              </a:rPr>
              <a:t>, 2023. https://</a:t>
            </a:r>
            <a:r>
              <a:rPr lang="en-US" b="0" i="0" u="none" strike="noStrike" dirty="0" err="1">
                <a:solidFill>
                  <a:srgbClr val="404040"/>
                </a:solidFill>
                <a:effectLst/>
                <a:latin typeface="var(--tr-font-medium)"/>
              </a:rPr>
              <a:t>www.reuters.com</a:t>
            </a:r>
            <a:r>
              <a:rPr lang="en-US" b="0" i="0" u="none" strike="noStrike" dirty="0">
                <a:solidFill>
                  <a:srgbClr val="404040"/>
                </a:solidFill>
                <a:effectLst/>
                <a:latin typeface="var(--tr-font-medium)"/>
              </a:rPr>
              <a:t>/legal/john-grisham-other-top-us-authors-sue-openai-over-copyrights-2023-09-20/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404040"/>
              </a:solidFill>
              <a:effectLst/>
              <a:latin typeface="var(--tr-font-mediu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404040"/>
                </a:solidFill>
                <a:effectLst/>
                <a:latin typeface="var(--tr-font-medium)"/>
              </a:rPr>
              <a:t>3. “AI-generated art cannot be copyrighted, rules a US federal judge”, Davis, Wes. </a:t>
            </a:r>
            <a:r>
              <a:rPr lang="en-US" b="0" i="1" u="none" strike="noStrike" dirty="0">
                <a:solidFill>
                  <a:srgbClr val="404040"/>
                </a:solidFill>
                <a:effectLst/>
                <a:latin typeface="var(--tr-font-medium)"/>
              </a:rPr>
              <a:t>The Verge. </a:t>
            </a:r>
            <a:r>
              <a:rPr lang="en-US" b="0" i="0" u="none" strike="noStrike" dirty="0">
                <a:solidFill>
                  <a:srgbClr val="404040"/>
                </a:solidFill>
                <a:effectLst/>
                <a:latin typeface="var(--tr-font-medium)"/>
              </a:rPr>
              <a:t>August 19</a:t>
            </a:r>
            <a:r>
              <a:rPr lang="en-US" b="0" i="0" u="none" strike="noStrike" baseline="30000" dirty="0">
                <a:solidFill>
                  <a:srgbClr val="404040"/>
                </a:solidFill>
                <a:effectLst/>
                <a:latin typeface="var(--tr-font-medium)"/>
              </a:rPr>
              <a:t>th</a:t>
            </a:r>
            <a:r>
              <a:rPr lang="en-US" b="0" i="0" u="none" strike="noStrike" dirty="0">
                <a:solidFill>
                  <a:srgbClr val="404040"/>
                </a:solidFill>
                <a:effectLst/>
                <a:latin typeface="var(--tr-font-medium)"/>
              </a:rPr>
              <a:t>, 2023.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404040"/>
                </a:solidFill>
                <a:effectLst/>
                <a:latin typeface="var(--tr-font-medium)"/>
              </a:rPr>
              <a:t>https://</a:t>
            </a:r>
            <a:r>
              <a:rPr lang="en-US" b="0" i="0" u="none" strike="noStrike" dirty="0" err="1">
                <a:solidFill>
                  <a:srgbClr val="404040"/>
                </a:solidFill>
                <a:effectLst/>
                <a:latin typeface="var(--tr-font-medium)"/>
              </a:rPr>
              <a:t>www.theverge.com</a:t>
            </a:r>
            <a:r>
              <a:rPr lang="en-US" b="0" i="0" u="none" strike="noStrike" dirty="0">
                <a:solidFill>
                  <a:srgbClr val="404040"/>
                </a:solidFill>
                <a:effectLst/>
                <a:latin typeface="var(--tr-font-medium)"/>
              </a:rPr>
              <a:t>/2023/8/19/23838458/ai-generated-art-no-copyright-district-court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404040"/>
              </a:solidFill>
              <a:effectLst/>
              <a:latin typeface="var(--tr-font-mediu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404040"/>
                </a:solidFill>
                <a:effectLst/>
                <a:latin typeface="var(--tr-font-medium)"/>
              </a:rPr>
              <a:t>4. “What the latest US court ruling means for AI-generated art’s copyright status”, </a:t>
            </a:r>
            <a:r>
              <a:rPr lang="en-US" b="0" i="0" u="none" strike="noStrike" dirty="0" err="1">
                <a:solidFill>
                  <a:srgbClr val="404040"/>
                </a:solidFill>
                <a:effectLst/>
                <a:latin typeface="var(--tr-font-medium)"/>
              </a:rPr>
              <a:t>Kerem</a:t>
            </a:r>
            <a:r>
              <a:rPr lang="en-US" b="0" i="0" u="none" strike="noStrike" dirty="0">
                <a:solidFill>
                  <a:srgbClr val="404040"/>
                </a:solidFill>
                <a:effectLst/>
                <a:latin typeface="var(--tr-font-medium)"/>
              </a:rPr>
              <a:t> Yavuz, </a:t>
            </a:r>
            <a:r>
              <a:rPr lang="en-US" b="0" i="0" u="none" strike="noStrike" dirty="0" err="1">
                <a:solidFill>
                  <a:srgbClr val="404040"/>
                </a:solidFill>
                <a:effectLst/>
                <a:latin typeface="var(--tr-font-medium)"/>
              </a:rPr>
              <a:t>Sarp</a:t>
            </a:r>
            <a:r>
              <a:rPr lang="en-US" b="0" i="0" u="none" strike="noStrike" dirty="0">
                <a:solidFill>
                  <a:srgbClr val="404040"/>
                </a:solidFill>
                <a:effectLst/>
                <a:latin typeface="var(--tr-font-medium)"/>
              </a:rPr>
              <a:t>. </a:t>
            </a:r>
            <a:r>
              <a:rPr lang="en-US" b="0" i="1" u="none" strike="noStrike" dirty="0">
                <a:solidFill>
                  <a:srgbClr val="404040"/>
                </a:solidFill>
                <a:effectLst/>
                <a:latin typeface="var(--tr-font-medium)"/>
              </a:rPr>
              <a:t>The Art Newspaper. </a:t>
            </a:r>
            <a:r>
              <a:rPr lang="en-US" b="0" i="0" u="none" strike="noStrike" dirty="0">
                <a:solidFill>
                  <a:srgbClr val="404040"/>
                </a:solidFill>
                <a:effectLst/>
                <a:latin typeface="var(--tr-font-medium)"/>
              </a:rPr>
              <a:t>September 1</a:t>
            </a:r>
            <a:r>
              <a:rPr lang="en-US" b="0" i="0" u="none" strike="noStrike" baseline="30000" dirty="0">
                <a:solidFill>
                  <a:srgbClr val="404040"/>
                </a:solidFill>
                <a:effectLst/>
                <a:latin typeface="var(--tr-font-medium)"/>
              </a:rPr>
              <a:t>st</a:t>
            </a:r>
            <a:r>
              <a:rPr lang="en-US" b="0" i="0" u="none" strike="noStrike" dirty="0">
                <a:solidFill>
                  <a:srgbClr val="404040"/>
                </a:solidFill>
                <a:effectLst/>
                <a:latin typeface="var(--tr-font-medium)"/>
              </a:rPr>
              <a:t>, 2023. https://</a:t>
            </a:r>
            <a:r>
              <a:rPr lang="en-US" b="0" i="0" u="none" strike="noStrike" dirty="0" err="1">
                <a:solidFill>
                  <a:srgbClr val="404040"/>
                </a:solidFill>
                <a:effectLst/>
                <a:latin typeface="var(--tr-font-medium)"/>
              </a:rPr>
              <a:t>www.theartnewspaper.com</a:t>
            </a:r>
            <a:r>
              <a:rPr lang="en-US" b="0" i="0" u="none" strike="noStrike" dirty="0">
                <a:solidFill>
                  <a:srgbClr val="404040"/>
                </a:solidFill>
                <a:effectLst/>
                <a:latin typeface="var(--tr-font-medium)"/>
              </a:rPr>
              <a:t>/2023/09/02/artificial-intelligence-lawsuit-decision-us-copyright-law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404040"/>
              </a:solidFill>
              <a:effectLst/>
              <a:latin typeface="var(--tr-font-mediu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404040"/>
                </a:solidFill>
                <a:effectLst/>
                <a:latin typeface="var(--tr-font-medium)"/>
              </a:rPr>
              <a:t>5. “Copyright Registration Guidance: Works Containing Material Generated by Artificial Intelligence”. United States Copyright Office. March 16</a:t>
            </a:r>
            <a:r>
              <a:rPr lang="en-US" b="0" i="0" u="none" strike="noStrike" baseline="30000" dirty="0">
                <a:solidFill>
                  <a:srgbClr val="404040"/>
                </a:solidFill>
                <a:effectLst/>
                <a:latin typeface="var(--tr-font-medium)"/>
              </a:rPr>
              <a:t>th</a:t>
            </a:r>
            <a:r>
              <a:rPr lang="en-US" b="0" i="0" u="none" strike="noStrike" dirty="0">
                <a:solidFill>
                  <a:srgbClr val="404040"/>
                </a:solidFill>
                <a:effectLst/>
                <a:latin typeface="var(--tr-font-medium)"/>
              </a:rPr>
              <a:t>, 2023. https://</a:t>
            </a:r>
            <a:r>
              <a:rPr lang="en-US" b="0" i="0" u="none" strike="noStrike" dirty="0" err="1">
                <a:solidFill>
                  <a:srgbClr val="404040"/>
                </a:solidFill>
                <a:effectLst/>
                <a:latin typeface="var(--tr-font-medium)"/>
              </a:rPr>
              <a:t>www.copyright.gov</a:t>
            </a:r>
            <a:r>
              <a:rPr lang="en-US" b="0" i="0" u="none" strike="noStrike" dirty="0">
                <a:solidFill>
                  <a:srgbClr val="404040"/>
                </a:solidFill>
                <a:effectLst/>
                <a:latin typeface="var(--tr-font-medium)"/>
              </a:rPr>
              <a:t>/ai/</a:t>
            </a:r>
            <a:r>
              <a:rPr lang="en-US" b="0" i="0" u="none" strike="noStrike" dirty="0" err="1">
                <a:solidFill>
                  <a:srgbClr val="404040"/>
                </a:solidFill>
                <a:effectLst/>
                <a:latin typeface="var(--tr-font-medium)"/>
              </a:rPr>
              <a:t>ai_policy_guidance.pdf</a:t>
            </a:r>
            <a:endParaRPr lang="en-US" b="0" i="0" u="none" strike="noStrike" dirty="0">
              <a:solidFill>
                <a:srgbClr val="404040"/>
              </a:solidFill>
              <a:effectLst/>
              <a:latin typeface="var(--tr-font-mediu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404040"/>
              </a:solidFill>
              <a:effectLst/>
              <a:latin typeface="var(--tr-font-mediu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404040"/>
                </a:solidFill>
                <a:effectLst/>
                <a:latin typeface="var(--tr-font-medium)"/>
              </a:rPr>
              <a:t>6. https://</a:t>
            </a:r>
            <a:r>
              <a:rPr lang="en-US" b="0" i="0" u="none" strike="noStrike" dirty="0" err="1">
                <a:solidFill>
                  <a:srgbClr val="404040"/>
                </a:solidFill>
                <a:effectLst/>
                <a:latin typeface="var(--tr-font-medium)"/>
              </a:rPr>
              <a:t>www.adobe.com</a:t>
            </a:r>
            <a:r>
              <a:rPr lang="en-US" b="0" i="0" u="none" strike="noStrike" dirty="0">
                <a:solidFill>
                  <a:srgbClr val="404040"/>
                </a:solidFill>
                <a:effectLst/>
                <a:latin typeface="var(--tr-font-medium)"/>
              </a:rPr>
              <a:t>/products/</a:t>
            </a:r>
            <a:r>
              <a:rPr lang="en-US" b="0" i="0" u="none" strike="noStrike" dirty="0" err="1">
                <a:solidFill>
                  <a:srgbClr val="404040"/>
                </a:solidFill>
                <a:effectLst/>
                <a:latin typeface="var(--tr-font-medium)"/>
              </a:rPr>
              <a:t>firefly.html</a:t>
            </a:r>
            <a:r>
              <a:rPr lang="en-US" b="0" i="0" u="none" strike="noStrike" dirty="0">
                <a:solidFill>
                  <a:srgbClr val="404040"/>
                </a:solidFill>
                <a:effectLst/>
                <a:latin typeface="var(--tr-font-medium)"/>
              </a:rPr>
              <a:t> </a:t>
            </a:r>
          </a:p>
        </p:txBody>
      </p:sp>
      <p:sp>
        <p:nvSpPr>
          <p:cNvPr id="4" name="Slide Number Placeholder 3"/>
          <p:cNvSpPr>
            <a:spLocks noGrp="1"/>
          </p:cNvSpPr>
          <p:nvPr>
            <p:ph type="sldNum" sz="quarter" idx="5"/>
          </p:nvPr>
        </p:nvSpPr>
        <p:spPr/>
        <p:txBody>
          <a:bodyPr/>
          <a:lstStyle/>
          <a:p>
            <a:fld id="{E7CCE34D-CFF1-4FFE-815B-D050E7ED2DFD}" type="slidenum">
              <a:rPr lang="en-US" smtClean="0"/>
              <a:t>4</a:t>
            </a:fld>
            <a:endParaRPr lang="en-US"/>
          </a:p>
        </p:txBody>
      </p:sp>
    </p:spTree>
    <p:extLst>
      <p:ext uri="{BB962C8B-B14F-4D97-AF65-F5344CB8AC3E}">
        <p14:creationId xmlns:p14="http://schemas.microsoft.com/office/powerpoint/2010/main" val="1005112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138588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7DF2-41FD-A485-2C0F-FD691E3E12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156692-586B-AF8B-7976-7833C2490C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16F6EB-84FD-BE85-1076-856611E5F2D7}"/>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822D117F-0D8B-36AD-1E84-2E27D47F07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5333EA6-854D-DD2D-B04E-7BD7200D2D0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7086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0FAF-BAD8-6C09-5B14-CC4B45415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6DB415-F9C9-173F-2CB8-7AB0C6303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88C16-BE7D-D512-0F8F-A1793AAFFD6D}"/>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757D683F-1137-9FE5-B12F-81E4D7C149A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4926015-D243-4DD9-6C6A-A059BC957C5B}"/>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58446870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9C209C-C536-6E81-758A-B2488B1E80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17133B-8CA0-25BF-D3EC-0EA653899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7583D-C2F8-5C80-15AB-37469E7C35EF}"/>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39F8D580-7B41-363E-7B92-F509F3AA7C1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7357F7F7-9092-5EA8-21AA-B3B61D8CD285}"/>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81071970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386960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125799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146083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36449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72FD-F6D9-8ACF-60AF-D72CCCD91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ADB71-40A6-29FF-005D-AEF82922A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F095B-53E2-0BE4-2BA0-BA7A530899CD}"/>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E8A6B6DF-8693-F625-6283-CFE9FFA0694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2C42CBD-4789-7CCE-4784-C658B387A270}"/>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4287240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DDCA-65C4-9C30-A981-311D55A71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73EF0D-BD77-6C60-B4F3-D6F6F08D0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87066C-C305-8009-FDD4-33BC15B4A0E7}"/>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3805DCCE-E43D-03D3-7BEB-6D56E39C833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D739FB6-9D51-D3BE-B319-46BE940964FE}"/>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53783727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0A45-A4A5-6C73-A95D-0530C8BC4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15666-1FEF-9282-A0BC-E1D26077D7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AFADE1-1531-401B-4FE0-1B6AADEF8A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1133AA-AB9A-4264-E6A2-603C621291C8}"/>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F1F98EBD-36EB-CA97-731C-B9895742C09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CE3B4BD-62E8-AD2C-B389-B24132000F4E}"/>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4647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9F53-07CB-8C23-254C-A9DA2E036E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1B64A2-B096-8D75-8D73-6D3460D79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098FEC-A307-6EFB-8FF2-256202244C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4D09F2-9C15-D707-2AB4-AC5A7A8D36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A651E3-5DA4-0D4D-C258-C1C82005F9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A1AC3C-F22A-CFB8-8A43-1A79038F40A9}"/>
              </a:ext>
            </a:extLst>
          </p:cNvPr>
          <p:cNvSpPr>
            <a:spLocks noGrp="1"/>
          </p:cNvSpPr>
          <p:nvPr>
            <p:ph type="dt" sz="half" idx="10"/>
          </p:nvPr>
        </p:nvSpPr>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773996CA-2477-064C-1100-E56B9F125A1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06F7254D-0F11-C11F-22D3-AAC7A80CD7E9}"/>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74709819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C59A-4A2F-EC60-21C1-C7E2425200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9A8B09-E92F-D6BE-AA69-941191819C8F}"/>
              </a:ext>
            </a:extLst>
          </p:cNvPr>
          <p:cNvSpPr>
            <a:spLocks noGrp="1"/>
          </p:cNvSpPr>
          <p:nvPr>
            <p:ph type="dt" sz="half" idx="10"/>
          </p:nvPr>
        </p:nvSpPr>
        <p:spPr/>
        <p:txBody>
          <a:bodyPr/>
          <a:lstStyle/>
          <a:p>
            <a:r>
              <a:rPr lang="en-US"/>
              <a:t>Tuesday, February 2, 20XX</a:t>
            </a:r>
            <a:endParaRPr lang="en-US" dirty="0"/>
          </a:p>
        </p:txBody>
      </p:sp>
      <p:sp>
        <p:nvSpPr>
          <p:cNvPr id="4" name="Footer Placeholder 3">
            <a:extLst>
              <a:ext uri="{FF2B5EF4-FFF2-40B4-BE49-F238E27FC236}">
                <a16:creationId xmlns:a16="http://schemas.microsoft.com/office/drawing/2014/main" id="{0449E25D-18E9-9168-D623-B5641D9A9E8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3E952107-08AD-B3D7-6494-673E2DAC28F6}"/>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2641047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A64C1-118D-5287-9F10-DDA4A95290F6}"/>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190BEC35-C48A-24BA-C84D-A833CB6C9D6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4DA7FE3-63D5-198B-4FCE-8FEB1E2F1885}"/>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0607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2565-AAE6-94D9-F93D-30CCB4EAD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13A589-935D-1D89-35A0-7913825350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C262C4-6147-C6E7-BBFD-399CB5449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6FDA2-6295-BD8E-362E-B052F5F67591}"/>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FA2ED39D-F4CF-AF46-351E-80C141AC9515}"/>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060939B-4CC6-FC2F-A834-234E47C5314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27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FFBE-1DAF-AFA1-8980-832650E0E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8AA7A-2CE0-CF48-D87B-3957682A0D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9E691A-477A-45FF-661F-6516FDB54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877AB-8280-0D59-EA0E-38AD1BDEB457}"/>
              </a:ext>
            </a:extLst>
          </p:cNvPr>
          <p:cNvSpPr>
            <a:spLocks noGrp="1"/>
          </p:cNvSpPr>
          <p:nvPr>
            <p:ph type="dt" sz="half" idx="10"/>
          </p:nvPr>
        </p:nvSpPr>
        <p:spPr/>
        <p:txBody>
          <a:bodyPr/>
          <a:lstStyle/>
          <a:p>
            <a:r>
              <a:rPr lang="en-US"/>
              <a:t>Tuesday, February 2, 20XX</a:t>
            </a:r>
            <a:endParaRPr lang="en-US" dirty="0"/>
          </a:p>
        </p:txBody>
      </p:sp>
      <p:sp>
        <p:nvSpPr>
          <p:cNvPr id="6" name="Footer Placeholder 5">
            <a:extLst>
              <a:ext uri="{FF2B5EF4-FFF2-40B4-BE49-F238E27FC236}">
                <a16:creationId xmlns:a16="http://schemas.microsoft.com/office/drawing/2014/main" id="{29BE4EBB-A2AA-49DA-7B3C-905637D0F95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87A45C5C-06B4-3D6E-E36C-C5027E3110BD}"/>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83380875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C0E8BD-A479-94FD-BBFE-D8F5DB85D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231A62-2055-5D17-9E5A-78DEF814C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8D204-E6D7-835A-4614-21B2B126F9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EB22280C-886A-9168-8275-FC6F0A3CA9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FE8A593-817B-0D13-4ADA-015D2A4BE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53449876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51" r:id="rId14"/>
    <p:sldLayoutId id="2147483753" r:id="rId15"/>
    <p:sldLayoutId id="2147483734"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em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68000">
              <a:schemeClr val="accent1">
                <a:lumMod val="11762"/>
                <a:lumOff val="88238"/>
              </a:schemeClr>
            </a:gs>
            <a:gs pos="88000">
              <a:schemeClr val="accent1">
                <a:lumMod val="45000"/>
                <a:lumOff val="55000"/>
              </a:schemeClr>
            </a:gs>
            <a:gs pos="100000">
              <a:schemeClr val="accent1">
                <a:lumMod val="30000"/>
                <a:lumOff val="70000"/>
              </a:schemeClr>
            </a:gs>
          </a:gsLst>
          <a:lin ang="27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03089" y="1897316"/>
            <a:ext cx="3952332" cy="2349927"/>
          </a:xfrm>
        </p:spPr>
        <p:txBody>
          <a:bodyPr anchor="b" anchorCtr="0">
            <a:normAutofit/>
          </a:bodyPr>
          <a:lstStyle/>
          <a:p>
            <a:r>
              <a:rPr lang="en-US" b="1" dirty="0"/>
              <a:t>Adobe Express</a:t>
            </a:r>
            <a:br>
              <a:rPr lang="en-US" b="1" dirty="0"/>
            </a:br>
            <a:r>
              <a:rPr lang="en-US" b="1" dirty="0"/>
              <a:t>with Firefly:</a:t>
            </a:r>
            <a:br>
              <a:rPr lang="en-US" b="1" dirty="0"/>
            </a:br>
            <a:r>
              <a:rPr lang="en-US" b="1" dirty="0"/>
              <a:t> </a:t>
            </a:r>
            <a:br>
              <a:rPr lang="en-US" b="1" dirty="0"/>
            </a:br>
            <a:r>
              <a:rPr lang="en-US" sz="3100" b="1" dirty="0"/>
              <a:t>A Case Study</a:t>
            </a:r>
            <a:endParaRPr lang="en-US" b="1"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29" r="29"/>
          <a:stretch/>
        </p:blipFill>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603089" y="4247243"/>
            <a:ext cx="3565524" cy="1731963"/>
          </a:xfrm>
        </p:spPr>
        <p:txBody>
          <a:bodyPr>
            <a:normAutofit/>
          </a:bodyPr>
          <a:lstStyle/>
          <a:p>
            <a:r>
              <a:rPr lang="en-US" dirty="0"/>
              <a:t>Aidan Olander</a:t>
            </a:r>
          </a:p>
        </p:txBody>
      </p:sp>
      <p:pic>
        <p:nvPicPr>
          <p:cNvPr id="1026" name="Picture 2" descr="Adobe Firefly - Wikipedia">
            <a:extLst>
              <a:ext uri="{FF2B5EF4-FFF2-40B4-BE49-F238E27FC236}">
                <a16:creationId xmlns:a16="http://schemas.microsoft.com/office/drawing/2014/main" id="{92436863-5859-5087-258E-9984CB196C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630" y="2114336"/>
            <a:ext cx="2705100" cy="2637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accent1">
                <a:lumMod val="11762"/>
                <a:lumOff val="88238"/>
              </a:schemeClr>
            </a:gs>
            <a:gs pos="83000">
              <a:schemeClr val="accent1">
                <a:lumMod val="45000"/>
                <a:lumOff val="55000"/>
              </a:schemeClr>
            </a:gs>
            <a:gs pos="100000">
              <a:schemeClr val="accent1">
                <a:lumMod val="30000"/>
                <a:lumOff val="70000"/>
              </a:schemeClr>
            </a:gs>
          </a:gsLst>
          <a:lin ang="195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p:txBody>
          <a:bodyPr/>
          <a:lstStyle/>
          <a:p>
            <a:r>
              <a:rPr lang="en-US" b="1" dirty="0">
                <a:latin typeface="+mn-lt"/>
              </a:rPr>
              <a:t>Summary of Approach</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3982066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p:txBody>
          <a:bodyPr/>
          <a:lstStyle/>
          <a:p>
            <a:fld id="{DBA1B0FB-D917-4C8C-928F-313BD683BF39}" type="slidenum">
              <a:rPr lang="en-US" smtClean="0"/>
              <a:pPr/>
              <a:t>2</a:t>
            </a:fld>
            <a:endParaRPr lang="en-US" dirty="0"/>
          </a:p>
        </p:txBody>
      </p:sp>
    </p:spTree>
    <p:extLst>
      <p:ext uri="{BB962C8B-B14F-4D97-AF65-F5344CB8AC3E}">
        <p14:creationId xmlns:p14="http://schemas.microsoft.com/office/powerpoint/2010/main" val="2624630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44000">
              <a:schemeClr val="accent1">
                <a:lumMod val="11762"/>
                <a:lumOff val="88238"/>
              </a:schemeClr>
            </a:gs>
            <a:gs pos="83000">
              <a:schemeClr val="accent1">
                <a:lumMod val="45000"/>
                <a:lumOff val="55000"/>
              </a:schemeClr>
            </a:gs>
            <a:gs pos="100000">
              <a:schemeClr val="accent1">
                <a:lumMod val="30000"/>
                <a:lumOff val="70000"/>
              </a:schemeClr>
            </a:gs>
          </a:gsLst>
          <a:lin ang="270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841247" y="510047"/>
            <a:ext cx="3457177" cy="1645920"/>
          </a:xfrm>
        </p:spPr>
        <p:txBody>
          <a:bodyPr vert="horz" lIns="91440" tIns="45720" rIns="91440" bIns="45720" rtlCol="0" anchor="ctr">
            <a:normAutofit/>
          </a:bodyPr>
          <a:lstStyle/>
          <a:p>
            <a:r>
              <a:rPr lang="en-US" sz="2800" b="1" dirty="0">
                <a:latin typeface="+mn-lt"/>
              </a:rPr>
              <a:t>Quantitative Analysis</a:t>
            </a:r>
          </a:p>
        </p:txBody>
      </p:sp>
      <p:sp>
        <p:nvSpPr>
          <p:cNvPr id="31" name="Rectangle 3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4581144" y="671060"/>
            <a:ext cx="6858000" cy="1645920"/>
          </a:xfrm>
        </p:spPr>
        <p:txBody>
          <a:bodyPr vert="horz" lIns="91440" tIns="45720" rIns="91440" bIns="45720" rtlCol="0" anchor="ctr">
            <a:noAutofit/>
          </a:bodyPr>
          <a:lstStyle/>
          <a:p>
            <a:pPr marL="285750" indent="-285750">
              <a:buFont typeface="Arial" panose="020B0604020202020204" pitchFamily="34" charset="0"/>
              <a:buChar char="•"/>
            </a:pPr>
            <a:r>
              <a:rPr lang="en-US" sz="1000" dirty="0"/>
              <a:t>Nearly half customers sampled are excited to use AI – but are holding off</a:t>
            </a:r>
          </a:p>
          <a:p>
            <a:pPr marL="285750" indent="-285750">
              <a:buFont typeface="Arial" panose="020B0604020202020204" pitchFamily="34" charset="0"/>
              <a:buChar char="•"/>
            </a:pPr>
            <a:r>
              <a:rPr lang="en-US" sz="1000" dirty="0"/>
              <a:t>The dominant concern is the legality of AI</a:t>
            </a:r>
          </a:p>
          <a:p>
            <a:pPr marL="285750" indent="-285750">
              <a:buFont typeface="Arial" panose="020B0604020202020204" pitchFamily="34" charset="0"/>
              <a:buChar char="•"/>
            </a:pPr>
            <a:r>
              <a:rPr lang="en-US" sz="1000" dirty="0"/>
              <a:t>Current customers are more interested in sitewide deployment</a:t>
            </a:r>
          </a:p>
          <a:p>
            <a:pPr marL="285750" indent="-285750">
              <a:buFont typeface="Arial" panose="020B0604020202020204" pitchFamily="34" charset="0"/>
              <a:buChar char="•"/>
            </a:pPr>
            <a:r>
              <a:rPr lang="en-US" sz="1000" dirty="0"/>
              <a:t>Competitor C is worth researching further</a:t>
            </a:r>
          </a:p>
          <a:p>
            <a:pPr marL="285750" indent="-285750">
              <a:buFont typeface="Arial" panose="020B0604020202020204" pitchFamily="34" charset="0"/>
              <a:buChar char="•"/>
            </a:pPr>
            <a:r>
              <a:rPr lang="en-US" sz="1000" dirty="0"/>
              <a:t>Inside Sales team customers unusually focused on price</a:t>
            </a:r>
          </a:p>
          <a:p>
            <a:pPr marL="285750" indent="-285750">
              <a:buFont typeface="Arial" panose="020B0604020202020204" pitchFamily="34" charset="0"/>
              <a:buChar char="•"/>
            </a:pPr>
            <a:r>
              <a:rPr lang="en-US" sz="1000" dirty="0"/>
              <a:t>Partnership team contains all the Opportunity Size outliers</a:t>
            </a:r>
          </a:p>
          <a:p>
            <a:pPr marL="285750" indent="-285750">
              <a:buFont typeface="Arial" panose="020B0604020202020204" pitchFamily="34" charset="0"/>
              <a:buChar char="•"/>
            </a:pPr>
            <a:r>
              <a:rPr lang="en-US" sz="1000" dirty="0"/>
              <a:t>Strategic Sales team customers are interested in Content Supply Chain usage</a:t>
            </a:r>
          </a:p>
          <a:p>
            <a:pPr>
              <a:buFont typeface="Arial" panose="020B0604020202020204" pitchFamily="34" charset="0"/>
              <a:buChar char="•"/>
            </a:pPr>
            <a:endParaRPr lang="en-US" sz="1000"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8610600" y="6356350"/>
            <a:ext cx="2828544" cy="365125"/>
          </a:xfrm>
        </p:spPr>
        <p:txBody>
          <a:bodyPr vert="horz" lIns="91440" tIns="45720" rIns="91440" bIns="45720" rtlCol="0" anchor="ctr">
            <a:normAutofit/>
          </a:bodyPr>
          <a:lstStyle/>
          <a:p>
            <a:pPr>
              <a:spcAft>
                <a:spcPts val="600"/>
              </a:spcAft>
            </a:pPr>
            <a:fld id="{DBA1B0FB-D917-4C8C-928F-313BD683BF39}" type="slidenum">
              <a:rPr lang="en-US" smtClean="0">
                <a:solidFill>
                  <a:schemeClr val="tx1">
                    <a:lumMod val="50000"/>
                    <a:lumOff val="50000"/>
                  </a:schemeClr>
                </a:solidFill>
              </a:rPr>
              <a:pPr>
                <a:spcAft>
                  <a:spcPts val="600"/>
                </a:spcAft>
              </a:pPr>
              <a:t>3</a:t>
            </a:fld>
            <a:endParaRPr lang="en-US">
              <a:solidFill>
                <a:schemeClr val="tx1">
                  <a:lumMod val="50000"/>
                  <a:lumOff val="50000"/>
                </a:schemeClr>
              </a:solidFill>
            </a:endParaRPr>
          </a:p>
        </p:txBody>
      </p:sp>
      <p:pic>
        <p:nvPicPr>
          <p:cNvPr id="5" name="Picture 4" descr="A pie chart of an unknown person&#10;&#10;Description automatically generated">
            <a:extLst>
              <a:ext uri="{FF2B5EF4-FFF2-40B4-BE49-F238E27FC236}">
                <a16:creationId xmlns:a16="http://schemas.microsoft.com/office/drawing/2014/main" id="{BE8DB6C6-B0C5-BEE5-CD1E-041536F38F8B}"/>
              </a:ext>
            </a:extLst>
          </p:cNvPr>
          <p:cNvPicPr>
            <a:picLocks noChangeAspect="1"/>
          </p:cNvPicPr>
          <p:nvPr/>
        </p:nvPicPr>
        <p:blipFill>
          <a:blip r:embed="rId3"/>
          <a:stretch>
            <a:fillRect/>
          </a:stretch>
        </p:blipFill>
        <p:spPr>
          <a:xfrm>
            <a:off x="-57941" y="2825350"/>
            <a:ext cx="3140075" cy="3028950"/>
          </a:xfrm>
          <a:prstGeom prst="rect">
            <a:avLst/>
          </a:prstGeom>
        </p:spPr>
      </p:pic>
      <p:pic>
        <p:nvPicPr>
          <p:cNvPr id="6" name="Picture 5" descr="A graph with red bars&#10;&#10;Description automatically generated">
            <a:extLst>
              <a:ext uri="{FF2B5EF4-FFF2-40B4-BE49-F238E27FC236}">
                <a16:creationId xmlns:a16="http://schemas.microsoft.com/office/drawing/2014/main" id="{319A35D5-E21E-F3CE-56DB-449C915DAD97}"/>
              </a:ext>
            </a:extLst>
          </p:cNvPr>
          <p:cNvPicPr>
            <a:picLocks noChangeAspect="1"/>
          </p:cNvPicPr>
          <p:nvPr/>
        </p:nvPicPr>
        <p:blipFill>
          <a:blip r:embed="rId4"/>
          <a:stretch>
            <a:fillRect/>
          </a:stretch>
        </p:blipFill>
        <p:spPr>
          <a:xfrm>
            <a:off x="3042698" y="2836048"/>
            <a:ext cx="5063780" cy="3018251"/>
          </a:xfrm>
          <a:prstGeom prst="rect">
            <a:avLst/>
          </a:prstGeom>
        </p:spPr>
      </p:pic>
      <p:pic>
        <p:nvPicPr>
          <p:cNvPr id="7" name="Picture 6">
            <a:extLst>
              <a:ext uri="{FF2B5EF4-FFF2-40B4-BE49-F238E27FC236}">
                <a16:creationId xmlns:a16="http://schemas.microsoft.com/office/drawing/2014/main" id="{8CE3C5E7-FCBA-D7AC-8983-6ABA7EA4D6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4275" y="2836048"/>
            <a:ext cx="4977726" cy="3018252"/>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44000">
              <a:schemeClr val="accent1">
                <a:lumMod val="11762"/>
                <a:lumOff val="88238"/>
              </a:schemeClr>
            </a:gs>
            <a:gs pos="83000">
              <a:schemeClr val="accent1">
                <a:lumMod val="45000"/>
                <a:lumOff val="55000"/>
              </a:schemeClr>
            </a:gs>
            <a:gs pos="100000">
              <a:schemeClr val="accent1">
                <a:lumMod val="30000"/>
                <a:lumOff val="70000"/>
              </a:schemeClr>
            </a:gs>
          </a:gsLst>
          <a:lin ang="13500000" scaled="0"/>
        </a:gra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4CF48BF0-BB17-E353-7901-A16347C44163}"/>
              </a:ext>
            </a:extLst>
          </p:cNvPr>
          <p:cNvSpPr txBox="1"/>
          <p:nvPr/>
        </p:nvSpPr>
        <p:spPr>
          <a:xfrm>
            <a:off x="4038300" y="1397083"/>
            <a:ext cx="3616398" cy="3162404"/>
          </a:xfrm>
          <a:prstGeom prst="rect">
            <a:avLst/>
          </a:prstGeom>
          <a:noFill/>
          <a:ln w="57150">
            <a:solidFill>
              <a:schemeClr val="bg1"/>
            </a:solidFill>
          </a:ln>
        </p:spPr>
        <p:txBody>
          <a:bodyPr wrap="square" rtlCol="0">
            <a:spAutoFit/>
          </a:bodyPr>
          <a:lstStyle/>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p:txBody>
      </p:sp>
      <p:sp>
        <p:nvSpPr>
          <p:cNvPr id="28" name="TextBox 27">
            <a:extLst>
              <a:ext uri="{FF2B5EF4-FFF2-40B4-BE49-F238E27FC236}">
                <a16:creationId xmlns:a16="http://schemas.microsoft.com/office/drawing/2014/main" id="{493F6BD5-DC00-83FE-A411-9D95AFD99475}"/>
              </a:ext>
            </a:extLst>
          </p:cNvPr>
          <p:cNvSpPr txBox="1"/>
          <p:nvPr/>
        </p:nvSpPr>
        <p:spPr>
          <a:xfrm>
            <a:off x="8094432" y="1386599"/>
            <a:ext cx="3508756" cy="3323987"/>
          </a:xfrm>
          <a:prstGeom prst="rect">
            <a:avLst/>
          </a:prstGeom>
          <a:noFill/>
          <a:ln w="57150">
            <a:solidFill>
              <a:schemeClr val="bg1"/>
            </a:solidFill>
          </a:ln>
        </p:spPr>
        <p:txBody>
          <a:bodyPr wrap="square" rtlCol="0">
            <a:spAutoFit/>
          </a:bodyPr>
          <a:lstStyle/>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p:txBody>
      </p:sp>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142074" y="210407"/>
            <a:ext cx="5333571" cy="727709"/>
          </a:xfrm>
        </p:spPr>
        <p:txBody>
          <a:bodyPr/>
          <a:lstStyle/>
          <a:p>
            <a:r>
              <a:rPr lang="en-US" sz="4400" b="1" dirty="0">
                <a:latin typeface="+mn-lt"/>
              </a:rPr>
              <a:t>Qualitative Analysis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142074" y="1316894"/>
            <a:ext cx="3563936" cy="535354"/>
          </a:xfrm>
        </p:spPr>
        <p:txBody>
          <a:bodyPr/>
          <a:lstStyle/>
          <a:p>
            <a:pPr algn="ctr"/>
            <a:r>
              <a:rPr lang="en-US" sz="2400" dirty="0"/>
              <a:t>The issue –</a:t>
            </a:r>
            <a:r>
              <a:rPr lang="en-US" sz="2800" dirty="0"/>
              <a:t> </a:t>
            </a:r>
          </a:p>
          <a:p>
            <a:pPr algn="ctr"/>
            <a:r>
              <a:rPr lang="en-US" sz="1600" dirty="0"/>
              <a:t>AI Legality</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142074" y="1978809"/>
            <a:ext cx="3563936" cy="3515555"/>
          </a:xfrm>
        </p:spPr>
        <p:txBody>
          <a:bodyPr>
            <a:normAutofit/>
          </a:bodyPr>
          <a:lstStyle/>
          <a:p>
            <a:pPr lvl="0">
              <a:buFont typeface="Wingdings" pitchFamily="2" charset="2"/>
              <a:buChar char="§"/>
            </a:pPr>
            <a:r>
              <a:rPr lang="en-US" dirty="0"/>
              <a:t>New frontier of Generative AI law</a:t>
            </a:r>
          </a:p>
          <a:p>
            <a:pPr lvl="0">
              <a:buFont typeface="Wingdings" pitchFamily="2" charset="2"/>
              <a:buChar char="§"/>
            </a:pPr>
            <a:r>
              <a:rPr lang="en-US" dirty="0"/>
              <a:t>Customers want reassurance that AI usage will not cause legal problems in the future</a:t>
            </a:r>
          </a:p>
          <a:p>
            <a:pPr lvl="0">
              <a:buFont typeface="Wingdings" pitchFamily="2" charset="2"/>
              <a:buChar char="§"/>
            </a:pPr>
            <a:r>
              <a:rPr lang="en-US" dirty="0"/>
              <a:t>A developing landscape, but two clear areas of litigation are emerging</a:t>
            </a:r>
          </a:p>
          <a:p>
            <a:pPr>
              <a:buFont typeface="Wingdings" pitchFamily="2" charset="2"/>
              <a:buChar char="§"/>
            </a:pPr>
            <a:r>
              <a:rPr lang="en-US" dirty="0"/>
              <a:t>Anticipating which issues customers might face could help in creating a sales strategy</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145843" y="776018"/>
            <a:ext cx="3566160" cy="535354"/>
          </a:xfrm>
        </p:spPr>
        <p:txBody>
          <a:bodyPr/>
          <a:lstStyle/>
          <a:p>
            <a:r>
              <a:rPr lang="en-US" dirty="0"/>
              <a:t>AI Training Controversy</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145744" y="1497889"/>
            <a:ext cx="3508755" cy="1101138"/>
          </a:xfrm>
        </p:spPr>
        <p:txBody>
          <a:bodyPr>
            <a:normAutofit/>
          </a:bodyPr>
          <a:lstStyle/>
          <a:p>
            <a:pPr marL="0" marR="0" indent="0" algn="ctr">
              <a:spcBef>
                <a:spcPts val="0"/>
              </a:spcBef>
              <a:spcAft>
                <a:spcPts val="0"/>
              </a:spcAft>
              <a:buNone/>
            </a:pPr>
            <a:r>
              <a:rPr lang="en-US" sz="1200" dirty="0">
                <a:effectLst/>
                <a:latin typeface="Calibri" panose="020F0502020204030204" pitchFamily="34" charset="0"/>
              </a:rPr>
              <a:t>“Artists suing generative artificial intelligence art generators have hit a stumbling block … </a:t>
            </a:r>
            <a:r>
              <a:rPr lang="en-US" sz="1200" b="1" dirty="0">
                <a:effectLst/>
                <a:latin typeface="Calibri" panose="020F0502020204030204" pitchFamily="34" charset="0"/>
              </a:rPr>
              <a:t>unauthorized use of billions of images</a:t>
            </a:r>
            <a:r>
              <a:rPr lang="en-US" sz="1200" dirty="0">
                <a:effectLst/>
                <a:latin typeface="Calibri" panose="020F0502020204030204" pitchFamily="34" charset="0"/>
              </a:rPr>
              <a:t> downloaded from the internet to train AI systems, with a federal judge’s dismissal of most claims.” </a:t>
            </a:r>
          </a:p>
          <a:p>
            <a:pPr marL="0" marR="0" indent="0" algn="ctr">
              <a:spcBef>
                <a:spcPts val="0"/>
              </a:spcBef>
              <a:spcAft>
                <a:spcPts val="0"/>
              </a:spcAft>
              <a:buNone/>
            </a:pPr>
            <a:r>
              <a:rPr lang="en-US" sz="1200" dirty="0">
                <a:effectLst/>
                <a:latin typeface="Calibri" panose="020F0502020204030204" pitchFamily="34" charset="0"/>
              </a:rPr>
              <a:t>– </a:t>
            </a:r>
            <a:r>
              <a:rPr lang="en-US" sz="1200" i="1" dirty="0">
                <a:effectLst/>
                <a:latin typeface="Calibri" panose="020F0502020204030204" pitchFamily="34" charset="0"/>
              </a:rPr>
              <a:t>Hollywood Reporter</a:t>
            </a:r>
            <a:r>
              <a:rPr lang="en-US" sz="1200" i="1" baseline="30000" dirty="0">
                <a:effectLst/>
                <a:latin typeface="Calibri" panose="020F0502020204030204" pitchFamily="34" charset="0"/>
              </a:rPr>
              <a:t>1</a:t>
            </a:r>
          </a:p>
          <a:p>
            <a:pPr marL="0" indent="0" algn="ctr">
              <a:spcBef>
                <a:spcPts val="0"/>
              </a:spcBef>
              <a:buNone/>
            </a:pPr>
            <a:endParaRPr lang="en-US" sz="1200" dirty="0">
              <a:effectLst/>
              <a:latin typeface="Calibri" panose="020F0502020204030204" pitchFamily="34" charset="0"/>
            </a:endParaRPr>
          </a:p>
          <a:p>
            <a:pPr marL="0" marR="0" indent="0" algn="ctr">
              <a:spcBef>
                <a:spcPts val="0"/>
              </a:spcBef>
              <a:spcAft>
                <a:spcPts val="0"/>
              </a:spcAft>
              <a:buNone/>
            </a:pPr>
            <a:endParaRPr lang="en-US" sz="1300" dirty="0">
              <a:effectLst/>
              <a:latin typeface="Calibri" panose="020F0502020204030204" pitchFamily="34" charset="0"/>
            </a:endParaRPr>
          </a:p>
          <a:p>
            <a:pPr lvl="0" algn="ctr"/>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094432" y="776018"/>
            <a:ext cx="3735527" cy="535354"/>
          </a:xfrm>
        </p:spPr>
        <p:txBody>
          <a:bodyPr/>
          <a:lstStyle/>
          <a:p>
            <a:r>
              <a:rPr lang="en-US" dirty="0"/>
              <a:t>AI Copyright Controversy</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a:lstStyle/>
          <a:p>
            <a:fld id="{DBA1B0FB-D917-4C8C-928F-313BD683BF39}" type="slidenum">
              <a:rPr lang="en-US" smtClean="0"/>
              <a:pPr/>
              <a:t>4</a:t>
            </a:fld>
            <a:endParaRPr lang="en-US" dirty="0"/>
          </a:p>
        </p:txBody>
      </p:sp>
      <p:sp>
        <p:nvSpPr>
          <p:cNvPr id="3" name="Content Placeholder 12">
            <a:extLst>
              <a:ext uri="{FF2B5EF4-FFF2-40B4-BE49-F238E27FC236}">
                <a16:creationId xmlns:a16="http://schemas.microsoft.com/office/drawing/2014/main" id="{3F9C9C63-2F24-0AF2-A1DC-A95475BD94CC}"/>
              </a:ext>
            </a:extLst>
          </p:cNvPr>
          <p:cNvSpPr txBox="1">
            <a:spLocks/>
          </p:cNvSpPr>
          <p:nvPr/>
        </p:nvSpPr>
        <p:spPr>
          <a:xfrm>
            <a:off x="4038301" y="2482801"/>
            <a:ext cx="3616198" cy="1150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7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endParaRPr lang="en-US" sz="1300" i="1" baseline="30000" dirty="0">
              <a:latin typeface="Calibri" panose="020F0502020204030204" pitchFamily="34" charset="0"/>
            </a:endParaRPr>
          </a:p>
          <a:p>
            <a:pPr marL="0" indent="0" algn="ctr">
              <a:spcBef>
                <a:spcPts val="0"/>
              </a:spcBef>
              <a:buFont typeface="Arial" panose="020B0604020202020204" pitchFamily="34" charset="0"/>
              <a:buNone/>
            </a:pPr>
            <a:r>
              <a:rPr lang="en-US" sz="1200" dirty="0">
                <a:latin typeface="Calibri" panose="020F0502020204030204" pitchFamily="34" charset="0"/>
              </a:rPr>
              <a:t>“A trade group for U.S. authors has sued </a:t>
            </a:r>
            <a:r>
              <a:rPr lang="en-US" sz="1200" dirty="0" err="1">
                <a:latin typeface="Calibri" panose="020F0502020204030204" pitchFamily="34" charset="0"/>
              </a:rPr>
              <a:t>OpenAI</a:t>
            </a:r>
            <a:r>
              <a:rPr lang="en-US" sz="1200" dirty="0">
                <a:latin typeface="Calibri" panose="020F0502020204030204" pitchFamily="34" charset="0"/>
              </a:rPr>
              <a:t> … </a:t>
            </a:r>
            <a:r>
              <a:rPr lang="en-US" sz="1200" b="1" dirty="0">
                <a:latin typeface="Calibri" panose="020F0502020204030204" pitchFamily="34" charset="0"/>
              </a:rPr>
              <a:t>accusing the company of unlawfully</a:t>
            </a:r>
            <a:r>
              <a:rPr lang="en-US" sz="1200" dirty="0">
                <a:latin typeface="Calibri" panose="020F0502020204030204" pitchFamily="34" charset="0"/>
              </a:rPr>
              <a:t> </a:t>
            </a:r>
            <a:r>
              <a:rPr lang="en-US" sz="1200" b="1" dirty="0">
                <a:latin typeface="Calibri" panose="020F0502020204030204" pitchFamily="34" charset="0"/>
              </a:rPr>
              <a:t>training</a:t>
            </a:r>
            <a:r>
              <a:rPr lang="en-US" sz="1200" dirty="0">
                <a:latin typeface="Calibri" panose="020F0502020204030204" pitchFamily="34" charset="0"/>
              </a:rPr>
              <a:t> its popular artificial-intelligence based chatbot </a:t>
            </a:r>
            <a:r>
              <a:rPr lang="en-US" sz="1200" dirty="0" err="1">
                <a:latin typeface="Calibri" panose="020F0502020204030204" pitchFamily="34" charset="0"/>
              </a:rPr>
              <a:t>ChatGPT</a:t>
            </a:r>
            <a:r>
              <a:rPr lang="en-US" sz="1200" dirty="0">
                <a:latin typeface="Calibri" panose="020F0502020204030204" pitchFamily="34" charset="0"/>
              </a:rPr>
              <a:t> on their work.”</a:t>
            </a:r>
          </a:p>
          <a:p>
            <a:pPr marL="0" indent="0" algn="ctr">
              <a:spcBef>
                <a:spcPts val="0"/>
              </a:spcBef>
              <a:buFont typeface="Arial" panose="020B0604020202020204" pitchFamily="34" charset="0"/>
              <a:buNone/>
            </a:pPr>
            <a:r>
              <a:rPr lang="en-US" sz="1200" dirty="0">
                <a:latin typeface="Calibri" panose="020F0502020204030204" pitchFamily="34" charset="0"/>
              </a:rPr>
              <a:t>- </a:t>
            </a:r>
            <a:r>
              <a:rPr lang="en-US" sz="1200" i="1" dirty="0">
                <a:latin typeface="Calibri" panose="020F0502020204030204" pitchFamily="34" charset="0"/>
              </a:rPr>
              <a:t>Reuters</a:t>
            </a:r>
            <a:r>
              <a:rPr lang="en-US" sz="1200" i="1" baseline="30000" dirty="0">
                <a:latin typeface="Calibri" panose="020F0502020204030204" pitchFamily="34" charset="0"/>
              </a:rPr>
              <a:t>2</a:t>
            </a:r>
            <a:endParaRPr lang="en-US" dirty="0"/>
          </a:p>
        </p:txBody>
      </p:sp>
      <p:sp>
        <p:nvSpPr>
          <p:cNvPr id="4" name="Content Placeholder 12">
            <a:extLst>
              <a:ext uri="{FF2B5EF4-FFF2-40B4-BE49-F238E27FC236}">
                <a16:creationId xmlns:a16="http://schemas.microsoft.com/office/drawing/2014/main" id="{A91FBCDE-ACE4-5C06-D2DE-6AF5035EFA4C}"/>
              </a:ext>
            </a:extLst>
          </p:cNvPr>
          <p:cNvSpPr txBox="1">
            <a:spLocks/>
          </p:cNvSpPr>
          <p:nvPr/>
        </p:nvSpPr>
        <p:spPr>
          <a:xfrm>
            <a:off x="4145744" y="3429000"/>
            <a:ext cx="3326867" cy="116227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7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endParaRPr lang="en-US" sz="1200" i="1" baseline="30000" dirty="0">
              <a:latin typeface="Calibri" panose="020F0502020204030204" pitchFamily="34" charset="0"/>
            </a:endParaRPr>
          </a:p>
          <a:p>
            <a:pPr marL="0" indent="0" algn="ctr">
              <a:spcBef>
                <a:spcPts val="0"/>
              </a:spcBef>
              <a:buFont typeface="Arial" panose="020B0604020202020204" pitchFamily="34" charset="0"/>
              <a:buNone/>
            </a:pPr>
            <a:r>
              <a:rPr lang="en-US" sz="1300" dirty="0">
                <a:latin typeface="Calibri" panose="020F0502020204030204" pitchFamily="34" charset="0"/>
              </a:rPr>
              <a:t>”The Authors Guild's lawsuit claims that the datasets used to train </a:t>
            </a:r>
            <a:r>
              <a:rPr lang="en-US" sz="1300" dirty="0" err="1">
                <a:latin typeface="Calibri" panose="020F0502020204030204" pitchFamily="34" charset="0"/>
              </a:rPr>
              <a:t>OpenAI's</a:t>
            </a:r>
            <a:r>
              <a:rPr lang="en-US" sz="1300" dirty="0">
                <a:latin typeface="Calibri" panose="020F0502020204030204" pitchFamily="34" charset="0"/>
              </a:rPr>
              <a:t> large language model to respond to human prompts included text from the authors' books that </a:t>
            </a:r>
            <a:r>
              <a:rPr lang="en-US" sz="1300" b="1" dirty="0">
                <a:latin typeface="Calibri" panose="020F0502020204030204" pitchFamily="34" charset="0"/>
              </a:rPr>
              <a:t>may have been taken from illegal online "pirate" book repositories</a:t>
            </a:r>
            <a:r>
              <a:rPr lang="en-US" sz="1300" dirty="0">
                <a:latin typeface="Calibri" panose="020F0502020204030204" pitchFamily="34" charset="0"/>
              </a:rPr>
              <a:t>.”</a:t>
            </a:r>
          </a:p>
          <a:p>
            <a:pPr marL="0" indent="0" algn="ctr">
              <a:spcBef>
                <a:spcPts val="0"/>
              </a:spcBef>
              <a:buFont typeface="Arial" panose="020B0604020202020204" pitchFamily="34" charset="0"/>
              <a:buNone/>
            </a:pPr>
            <a:r>
              <a:rPr lang="en-US" sz="1300" dirty="0">
                <a:latin typeface="Calibri" panose="020F0502020204030204" pitchFamily="34" charset="0"/>
              </a:rPr>
              <a:t>- </a:t>
            </a:r>
            <a:r>
              <a:rPr lang="en-US" sz="1300" i="1" dirty="0">
                <a:latin typeface="Calibri" panose="020F0502020204030204" pitchFamily="34" charset="0"/>
              </a:rPr>
              <a:t>Reuters</a:t>
            </a:r>
            <a:r>
              <a:rPr lang="en-US" sz="1300" i="1" baseline="30000" dirty="0">
                <a:latin typeface="Calibri" panose="020F0502020204030204" pitchFamily="34" charset="0"/>
              </a:rPr>
              <a:t>2</a:t>
            </a:r>
          </a:p>
          <a:p>
            <a:pPr marL="0" indent="0" algn="ctr">
              <a:spcBef>
                <a:spcPts val="0"/>
              </a:spcBef>
              <a:buFont typeface="Arial" panose="020B0604020202020204" pitchFamily="34" charset="0"/>
              <a:buNone/>
            </a:pPr>
            <a:endParaRPr lang="en-US" sz="1200" dirty="0">
              <a:latin typeface="Calibri" panose="020F0502020204030204" pitchFamily="34" charset="0"/>
            </a:endParaRPr>
          </a:p>
          <a:p>
            <a:pPr marL="0" indent="0" algn="ctr">
              <a:spcBef>
                <a:spcPts val="0"/>
              </a:spcBef>
              <a:buFont typeface="Arial" panose="020B0604020202020204" pitchFamily="34" charset="0"/>
              <a:buNone/>
            </a:pPr>
            <a:endParaRPr lang="en-US" sz="1300" dirty="0">
              <a:latin typeface="Calibri" panose="020F0502020204030204" pitchFamily="34" charset="0"/>
            </a:endParaRPr>
          </a:p>
          <a:p>
            <a:pPr algn="ctr"/>
            <a:endParaRPr lang="en-US" dirty="0"/>
          </a:p>
        </p:txBody>
      </p:sp>
      <p:sp>
        <p:nvSpPr>
          <p:cNvPr id="14" name="Content Placeholder 10">
            <a:extLst>
              <a:ext uri="{FF2B5EF4-FFF2-40B4-BE49-F238E27FC236}">
                <a16:creationId xmlns:a16="http://schemas.microsoft.com/office/drawing/2014/main" id="{69CF13B3-BD2B-8FAF-56D7-3683EEE44C56}"/>
              </a:ext>
            </a:extLst>
          </p:cNvPr>
          <p:cNvSpPr txBox="1">
            <a:spLocks/>
          </p:cNvSpPr>
          <p:nvPr/>
        </p:nvSpPr>
        <p:spPr>
          <a:xfrm>
            <a:off x="8094433" y="1502899"/>
            <a:ext cx="3508755" cy="351555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7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“Judge Howell wrote that copyright has never been granted to work that was </a:t>
            </a:r>
            <a:r>
              <a:rPr lang="en-US" sz="1200" b="1" dirty="0"/>
              <a:t>‘absent any guiding human hand.’ </a:t>
            </a:r>
            <a:r>
              <a:rPr lang="en-US" sz="1200" dirty="0"/>
              <a:t>”</a:t>
            </a:r>
          </a:p>
          <a:p>
            <a:pPr marL="0" indent="0" algn="ctr">
              <a:buFont typeface="Arial" panose="020B0604020202020204" pitchFamily="34" charset="0"/>
              <a:buNone/>
            </a:pPr>
            <a:r>
              <a:rPr lang="en-US" sz="1200" i="1" dirty="0"/>
              <a:t>- The Verge</a:t>
            </a:r>
            <a:r>
              <a:rPr lang="en-US" sz="1200" i="1" baseline="30000" dirty="0"/>
              <a:t>3</a:t>
            </a:r>
            <a:endParaRPr lang="en-US" sz="1200" dirty="0"/>
          </a:p>
          <a:p>
            <a:pPr marL="0" indent="0" algn="ctr">
              <a:buFont typeface="Arial" panose="020B0604020202020204" pitchFamily="34" charset="0"/>
              <a:buNone/>
            </a:pPr>
            <a:r>
              <a:rPr lang="en-US" sz="1200" dirty="0"/>
              <a:t>“Judge Howell did acknowledge that humanity is ‘approaching new frontiers in copyright’ … she wrote that this would create </a:t>
            </a:r>
            <a:r>
              <a:rPr lang="en-US" sz="1200" b="1" dirty="0"/>
              <a:t>‘challenging questions regarding how much human input is necessary</a:t>
            </a:r>
            <a:r>
              <a:rPr lang="en-US" sz="1200" dirty="0"/>
              <a:t>’ </a:t>
            </a:r>
            <a:r>
              <a:rPr lang="en-US" sz="1200" b="1" dirty="0"/>
              <a:t>to copyright AI-created art</a:t>
            </a:r>
            <a:r>
              <a:rPr lang="en-US" sz="1200" dirty="0"/>
              <a:t>, noting that AI models are often trained on pre-existing work.”</a:t>
            </a:r>
          </a:p>
          <a:p>
            <a:pPr marL="0" indent="0" algn="ctr">
              <a:buFont typeface="Arial" panose="020B0604020202020204" pitchFamily="34" charset="0"/>
              <a:buNone/>
            </a:pPr>
            <a:r>
              <a:rPr lang="en-US" sz="1200" i="1" dirty="0"/>
              <a:t>- The Verge</a:t>
            </a:r>
            <a:r>
              <a:rPr lang="en-US" sz="1200" i="1" baseline="30000" dirty="0"/>
              <a:t>3</a:t>
            </a:r>
            <a:endParaRPr lang="en-US" sz="1200" dirty="0"/>
          </a:p>
          <a:p>
            <a:pPr marL="0" indent="0" algn="ctr">
              <a:buFont typeface="Arial" panose="020B0604020202020204" pitchFamily="34" charset="0"/>
              <a:buNone/>
            </a:pPr>
            <a:r>
              <a:rPr lang="en-US" sz="1200" dirty="0"/>
              <a:t>“USCO would consider </a:t>
            </a:r>
            <a:r>
              <a:rPr lang="en-US" sz="1200" b="1" dirty="0"/>
              <a:t>granting copyright if there is further editing, manipulation or improvement</a:t>
            </a:r>
            <a:r>
              <a:rPr lang="en-US" sz="1200" dirty="0"/>
              <a:t> on the AI-generated product by the artist.”</a:t>
            </a:r>
          </a:p>
          <a:p>
            <a:pPr marL="0" indent="0" algn="ctr">
              <a:buFont typeface="Arial" panose="020B0604020202020204" pitchFamily="34" charset="0"/>
              <a:buNone/>
            </a:pPr>
            <a:r>
              <a:rPr lang="en-US" sz="1200" i="1" dirty="0"/>
              <a:t>- The Art Newspaper</a:t>
            </a:r>
            <a:r>
              <a:rPr lang="en-US" sz="1200" i="1" baseline="30000" dirty="0"/>
              <a:t>4</a:t>
            </a:r>
            <a:endParaRPr lang="en-US" sz="1200" i="1" dirty="0"/>
          </a:p>
          <a:p>
            <a:pPr marL="0" indent="0" algn="ctr">
              <a:buFont typeface="Arial" panose="020B0604020202020204" pitchFamily="34" charset="0"/>
              <a:buNone/>
            </a:pPr>
            <a:r>
              <a:rPr lang="en-US" sz="1200" dirty="0"/>
              <a:t>“The Court defined an ‘author’ as ‘</a:t>
            </a:r>
            <a:r>
              <a:rPr lang="en-US" sz="1200" b="1" dirty="0"/>
              <a:t>he to whom anything owes its origin</a:t>
            </a:r>
            <a:r>
              <a:rPr lang="en-US" sz="1200" dirty="0"/>
              <a:t>; originator; maker; one who completes a work of science or literature.’ ”</a:t>
            </a:r>
          </a:p>
          <a:p>
            <a:pPr marL="0" indent="0" algn="ctr">
              <a:buFont typeface="Arial" panose="020B0604020202020204" pitchFamily="34" charset="0"/>
              <a:buNone/>
            </a:pPr>
            <a:r>
              <a:rPr lang="en-US" sz="1200" i="1" dirty="0"/>
              <a:t>- USCO AI Policy Guidance</a:t>
            </a:r>
            <a:r>
              <a:rPr lang="en-US" sz="1200" i="1" baseline="30000" dirty="0"/>
              <a:t>5</a:t>
            </a:r>
            <a:endParaRPr lang="en-US" sz="1200" i="1" dirty="0"/>
          </a:p>
          <a:p>
            <a:pPr marL="0" indent="0" algn="ctr">
              <a:buFont typeface="Arial" panose="020B0604020202020204" pitchFamily="34" charset="0"/>
              <a:buNone/>
            </a:pPr>
            <a:endParaRPr lang="en-US" sz="1200" dirty="0"/>
          </a:p>
          <a:p>
            <a:pPr marL="0" indent="0" algn="ctr">
              <a:buFont typeface="Arial" panose="020B0604020202020204" pitchFamily="34" charset="0"/>
              <a:buNone/>
            </a:pPr>
            <a:endParaRPr lang="en-US" sz="1200" dirty="0"/>
          </a:p>
          <a:p>
            <a:pPr marL="0" indent="0" algn="ctr">
              <a:buFont typeface="Arial" panose="020B0604020202020204" pitchFamily="34" charset="0"/>
              <a:buNone/>
            </a:pPr>
            <a:endParaRPr lang="en-US" sz="1200" dirty="0"/>
          </a:p>
        </p:txBody>
      </p:sp>
      <p:sp>
        <p:nvSpPr>
          <p:cNvPr id="20" name="Text Placeholder 11">
            <a:extLst>
              <a:ext uri="{FF2B5EF4-FFF2-40B4-BE49-F238E27FC236}">
                <a16:creationId xmlns:a16="http://schemas.microsoft.com/office/drawing/2014/main" id="{EBF5673E-71D4-931C-5989-5BE3EAC5A335}"/>
              </a:ext>
            </a:extLst>
          </p:cNvPr>
          <p:cNvSpPr txBox="1">
            <a:spLocks/>
          </p:cNvSpPr>
          <p:nvPr/>
        </p:nvSpPr>
        <p:spPr>
          <a:xfrm>
            <a:off x="2934854" y="5524819"/>
            <a:ext cx="964602" cy="286416"/>
          </a:xfrm>
          <a:prstGeom prst="rect">
            <a:avLst/>
          </a:prstGeom>
        </p:spPr>
        <p:txBody>
          <a:bodyPr vert="horz" wrap="square" lIns="0" tIns="0" rIns="0"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None/>
              <a:defRPr lang="en-US" sz="2000" b="0" kern="1200" cap="all" spc="200" baseline="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Adobe</a:t>
            </a:r>
          </a:p>
        </p:txBody>
      </p:sp>
      <p:sp>
        <p:nvSpPr>
          <p:cNvPr id="22" name="TextBox 21">
            <a:extLst>
              <a:ext uri="{FF2B5EF4-FFF2-40B4-BE49-F238E27FC236}">
                <a16:creationId xmlns:a16="http://schemas.microsoft.com/office/drawing/2014/main" id="{A9D67224-25F9-E639-F1F6-8B4A2CCB041F}"/>
              </a:ext>
            </a:extLst>
          </p:cNvPr>
          <p:cNvSpPr txBox="1"/>
          <p:nvPr/>
        </p:nvSpPr>
        <p:spPr>
          <a:xfrm>
            <a:off x="3843075" y="4897103"/>
            <a:ext cx="6682749" cy="1869743"/>
          </a:xfrm>
          <a:prstGeom prst="rect">
            <a:avLst/>
          </a:prstGeom>
          <a:noFill/>
          <a:ln w="57150">
            <a:solidFill>
              <a:schemeClr val="bg1"/>
            </a:solidFill>
          </a:ln>
        </p:spPr>
        <p:txBody>
          <a:bodyPr wrap="square" rtlCol="0">
            <a:spAutoFit/>
          </a:bodyPr>
          <a:lstStyle/>
          <a:p>
            <a:r>
              <a:rPr lang="en-US" sz="1050" dirty="0"/>
              <a:t>“Trained on Adobe Stock images, openly licensed content, and public domain content, </a:t>
            </a:r>
            <a:r>
              <a:rPr lang="en-US" sz="1050" b="1" dirty="0"/>
              <a:t>Firefly is designed to be safe for commercial use</a:t>
            </a:r>
            <a:r>
              <a:rPr lang="en-US" sz="1050" dirty="0"/>
              <a:t>.”</a:t>
            </a:r>
          </a:p>
          <a:p>
            <a:endParaRPr lang="en-US" sz="1050" dirty="0"/>
          </a:p>
          <a:p>
            <a:r>
              <a:rPr lang="en-US" sz="1050" b="1" dirty="0"/>
              <a:t>“We do not train on any Creative Cloud subscribers’ personal content.”</a:t>
            </a:r>
          </a:p>
          <a:p>
            <a:endParaRPr lang="en-US" sz="1050" dirty="0"/>
          </a:p>
          <a:p>
            <a:r>
              <a:rPr lang="en-US" sz="1050" dirty="0"/>
              <a:t>“Through efforts like the Content Authenticity Initiative and the Coalition for Content Provenance and Authenticity, </a:t>
            </a:r>
            <a:r>
              <a:rPr lang="en-US" sz="1050" b="1" dirty="0"/>
              <a:t>we’re standing up for accountability, responsibility, and transparency in generative AI.</a:t>
            </a:r>
            <a:r>
              <a:rPr lang="en-US" sz="1050" dirty="0"/>
              <a:t>” </a:t>
            </a:r>
          </a:p>
          <a:p>
            <a:endParaRPr lang="en-US" sz="1050" dirty="0"/>
          </a:p>
          <a:p>
            <a:r>
              <a:rPr lang="en-US" sz="1050" dirty="0"/>
              <a:t>“We’re </a:t>
            </a:r>
            <a:r>
              <a:rPr lang="en-US" sz="1050" b="1" dirty="0"/>
              <a:t>working toward a universal “Do Not Train” Content Credentials tag </a:t>
            </a:r>
            <a:r>
              <a:rPr lang="en-US" sz="1050" dirty="0"/>
              <a:t>that will remain associated with a piece of content wherever it’s used, published, or stored.”</a:t>
            </a:r>
          </a:p>
          <a:p>
            <a:r>
              <a:rPr lang="en-US" sz="1050" dirty="0"/>
              <a:t>-</a:t>
            </a:r>
            <a:r>
              <a:rPr lang="en-US" sz="1050" i="1" dirty="0"/>
              <a:t> Adobe Firefly Product Page</a:t>
            </a:r>
            <a:r>
              <a:rPr lang="en-US" sz="1050" i="1" baseline="30000" dirty="0"/>
              <a:t>6</a:t>
            </a:r>
            <a:endParaRPr lang="en-US" sz="1050" dirty="0"/>
          </a:p>
        </p:txBody>
      </p:sp>
      <p:sp>
        <p:nvSpPr>
          <p:cNvPr id="24" name="Text Placeholder 11">
            <a:extLst>
              <a:ext uri="{FF2B5EF4-FFF2-40B4-BE49-F238E27FC236}">
                <a16:creationId xmlns:a16="http://schemas.microsoft.com/office/drawing/2014/main" id="{5128ADF2-C511-8A4F-692A-C3FC001FBAC3}"/>
              </a:ext>
            </a:extLst>
          </p:cNvPr>
          <p:cNvSpPr txBox="1">
            <a:spLocks/>
          </p:cNvSpPr>
          <p:nvPr/>
        </p:nvSpPr>
        <p:spPr>
          <a:xfrm>
            <a:off x="2496906" y="5722757"/>
            <a:ext cx="1346169" cy="365125"/>
          </a:xfrm>
          <a:prstGeom prst="rect">
            <a:avLst/>
          </a:prstGeom>
        </p:spPr>
        <p:txBody>
          <a:bodyPr vert="horz" wrap="square" lIns="0" tIns="0" rIns="0"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None/>
              <a:defRPr lang="en-US" sz="2000" b="0" kern="1200" cap="all" spc="200" baseline="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Response</a:t>
            </a:r>
          </a:p>
        </p:txBody>
      </p:sp>
    </p:spTree>
    <p:extLst>
      <p:ext uri="{BB962C8B-B14F-4D97-AF65-F5344CB8AC3E}">
        <p14:creationId xmlns:p14="http://schemas.microsoft.com/office/powerpoint/2010/main" val="262257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44000">
              <a:schemeClr val="accent1">
                <a:lumMod val="11762"/>
                <a:lumOff val="88238"/>
              </a:schemeClr>
            </a:gs>
            <a:gs pos="83000">
              <a:schemeClr val="accent1">
                <a:lumMod val="45000"/>
                <a:lumOff val="55000"/>
              </a:schemeClr>
            </a:gs>
            <a:gs pos="100000">
              <a:schemeClr val="accent1">
                <a:lumMod val="30000"/>
                <a:lumOff val="70000"/>
              </a:schemeClr>
            </a:gs>
          </a:gsLst>
          <a:lin ang="7500000" scaled="0"/>
        </a:gradFill>
        <a:effectLst/>
      </p:bgPr>
    </p:bg>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8343115" y="6357325"/>
            <a:ext cx="2743200" cy="365125"/>
          </a:xfrm>
        </p:spPr>
        <p:txBody>
          <a:bodyPr/>
          <a:lstStyle/>
          <a:p>
            <a:fld id="{DBA1B0FB-D917-4C8C-928F-313BD683BF39}" type="slidenum">
              <a:rPr lang="en-US" smtClean="0"/>
              <a:pPr/>
              <a:t>5</a:t>
            </a:fld>
            <a:endParaRPr lang="en-US"/>
          </a:p>
        </p:txBody>
      </p:sp>
      <p:grpSp>
        <p:nvGrpSpPr>
          <p:cNvPr id="59" name="Group 58">
            <a:extLst>
              <a:ext uri="{FF2B5EF4-FFF2-40B4-BE49-F238E27FC236}">
                <a16:creationId xmlns:a16="http://schemas.microsoft.com/office/drawing/2014/main" id="{05C1EC72-531B-4076-AF06-AF45BFA32A82}"/>
              </a:ext>
            </a:extLst>
          </p:cNvPr>
          <p:cNvGrpSpPr/>
          <p:nvPr/>
        </p:nvGrpSpPr>
        <p:grpSpPr>
          <a:xfrm>
            <a:off x="0" y="1466011"/>
            <a:ext cx="12192000" cy="4891314"/>
            <a:chOff x="0" y="1204686"/>
            <a:chExt cx="12192000" cy="4891314"/>
          </a:xfrm>
        </p:grpSpPr>
        <p:sp>
          <p:nvSpPr>
            <p:cNvPr id="9" name="Rectangle 8">
              <a:extLst>
                <a:ext uri="{FF2B5EF4-FFF2-40B4-BE49-F238E27FC236}">
                  <a16:creationId xmlns:a16="http://schemas.microsoft.com/office/drawing/2014/main" id="{06A5F65D-05B6-0B5A-8824-D5A212335F9A}"/>
                </a:ext>
              </a:extLst>
            </p:cNvPr>
            <p:cNvSpPr/>
            <p:nvPr/>
          </p:nvSpPr>
          <p:spPr>
            <a:xfrm>
              <a:off x="0" y="1204686"/>
              <a:ext cx="3199675" cy="4891314"/>
            </a:xfrm>
            <a:prstGeom prst="rect">
              <a:avLst/>
            </a:prstGeom>
            <a:solidFill>
              <a:schemeClr val="tx1">
                <a:alpha val="16000"/>
              </a:schemeClr>
            </a:solidFill>
            <a:ln w="38100">
              <a:noFill/>
            </a:ln>
            <a:effectLst>
              <a:softEdge rad="203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45350E7-C951-2D80-56FE-D25BE34ECC79}"/>
                </a:ext>
              </a:extLst>
            </p:cNvPr>
            <p:cNvSpPr/>
            <p:nvPr/>
          </p:nvSpPr>
          <p:spPr>
            <a:xfrm rot="10800000">
              <a:off x="63919" y="2406231"/>
              <a:ext cx="446175" cy="329455"/>
            </a:xfrm>
            <a:prstGeom prst="rtTriangle">
              <a:avLst/>
            </a:prstGeom>
            <a:solidFill>
              <a:srgbClr val="CA0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A8EC03-D19E-4D63-A432-AD61F001A0CC}"/>
                </a:ext>
              </a:extLst>
            </p:cNvPr>
            <p:cNvSpPr/>
            <p:nvPr/>
          </p:nvSpPr>
          <p:spPr>
            <a:xfrm>
              <a:off x="510094" y="1648574"/>
              <a:ext cx="2334063" cy="3977928"/>
            </a:xfrm>
            <a:prstGeom prst="rect">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933256-9BF6-7A09-1702-D8FC9FBEACCE}"/>
                </a:ext>
              </a:extLst>
            </p:cNvPr>
            <p:cNvSpPr/>
            <p:nvPr/>
          </p:nvSpPr>
          <p:spPr>
            <a:xfrm>
              <a:off x="63920" y="1819301"/>
              <a:ext cx="1079926" cy="5869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8EC3FD0-65B6-3DE8-9D77-D861F069A787}"/>
                </a:ext>
              </a:extLst>
            </p:cNvPr>
            <p:cNvSpPr txBox="1"/>
            <p:nvPr/>
          </p:nvSpPr>
          <p:spPr>
            <a:xfrm>
              <a:off x="63919" y="1805044"/>
              <a:ext cx="1079926" cy="615445"/>
            </a:xfrm>
            <a:prstGeom prst="rect">
              <a:avLst/>
            </a:prstGeom>
            <a:noFill/>
          </p:spPr>
          <p:txBody>
            <a:bodyPr wrap="square" rtlCol="0">
              <a:spAutoFit/>
            </a:bodyPr>
            <a:lstStyle/>
            <a:p>
              <a:pPr algn="ctr"/>
              <a:r>
                <a:rPr lang="en-US" sz="2800" b="1" dirty="0">
                  <a:solidFill>
                    <a:schemeClr val="bg1"/>
                  </a:solidFill>
                </a:rPr>
                <a:t>01</a:t>
              </a:r>
            </a:p>
          </p:txBody>
        </p:sp>
        <p:sp>
          <p:nvSpPr>
            <p:cNvPr id="13" name="TextBox 12">
              <a:extLst>
                <a:ext uri="{FF2B5EF4-FFF2-40B4-BE49-F238E27FC236}">
                  <a16:creationId xmlns:a16="http://schemas.microsoft.com/office/drawing/2014/main" id="{19391363-3BD6-1B30-BBAA-42F6A1658397}"/>
                </a:ext>
              </a:extLst>
            </p:cNvPr>
            <p:cNvSpPr txBox="1"/>
            <p:nvPr/>
          </p:nvSpPr>
          <p:spPr>
            <a:xfrm>
              <a:off x="857883" y="2526953"/>
              <a:ext cx="1483908" cy="646331"/>
            </a:xfrm>
            <a:prstGeom prst="rect">
              <a:avLst/>
            </a:prstGeom>
            <a:noFill/>
          </p:spPr>
          <p:txBody>
            <a:bodyPr wrap="square" rtlCol="0">
              <a:spAutoFit/>
            </a:bodyPr>
            <a:lstStyle/>
            <a:p>
              <a:pPr algn="ctr"/>
              <a:r>
                <a:rPr lang="en-US" b="1" dirty="0"/>
                <a:t>Teach AI Legal Climate</a:t>
              </a:r>
            </a:p>
          </p:txBody>
        </p:sp>
        <p:sp>
          <p:nvSpPr>
            <p:cNvPr id="16" name="TextBox 15">
              <a:extLst>
                <a:ext uri="{FF2B5EF4-FFF2-40B4-BE49-F238E27FC236}">
                  <a16:creationId xmlns:a16="http://schemas.microsoft.com/office/drawing/2014/main" id="{9B8ED174-4110-AD42-1BBC-B117C7051BF9}"/>
                </a:ext>
              </a:extLst>
            </p:cNvPr>
            <p:cNvSpPr txBox="1"/>
            <p:nvPr/>
          </p:nvSpPr>
          <p:spPr>
            <a:xfrm>
              <a:off x="603882" y="3404818"/>
              <a:ext cx="2160166" cy="1708160"/>
            </a:xfrm>
            <a:prstGeom prst="rect">
              <a:avLst/>
            </a:prstGeom>
            <a:noFill/>
          </p:spPr>
          <p:txBody>
            <a:bodyPr wrap="square" rtlCol="0">
              <a:spAutoFit/>
            </a:bodyPr>
            <a:lstStyle/>
            <a:p>
              <a:pPr algn="ctr"/>
              <a:r>
                <a:rPr lang="en-US" sz="1500" dirty="0">
                  <a:solidFill>
                    <a:schemeClr val="tx2"/>
                  </a:solidFill>
                </a:rPr>
                <a:t>Brief all sales teams on current AI legal landscape, including how Firefly has been trained. Webinars, Lunches with Legal, or simple PDF guides could be used.</a:t>
              </a:r>
            </a:p>
          </p:txBody>
        </p:sp>
        <p:sp>
          <p:nvSpPr>
            <p:cNvPr id="26" name="Rectangle 25">
              <a:extLst>
                <a:ext uri="{FF2B5EF4-FFF2-40B4-BE49-F238E27FC236}">
                  <a16:creationId xmlns:a16="http://schemas.microsoft.com/office/drawing/2014/main" id="{27C3B62B-DB35-6AD5-BAFF-9ABC28E63F68}"/>
                </a:ext>
              </a:extLst>
            </p:cNvPr>
            <p:cNvSpPr/>
            <p:nvPr/>
          </p:nvSpPr>
          <p:spPr>
            <a:xfrm>
              <a:off x="2991001" y="1204686"/>
              <a:ext cx="3199675" cy="4891314"/>
            </a:xfrm>
            <a:prstGeom prst="rect">
              <a:avLst/>
            </a:prstGeom>
            <a:solidFill>
              <a:schemeClr val="tx1">
                <a:alpha val="16000"/>
              </a:schemeClr>
            </a:solidFill>
            <a:ln w="38100">
              <a:noFill/>
            </a:ln>
            <a:effectLst>
              <a:softEdge rad="203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AD7504DF-21B6-37DE-9B65-248FF9013D55}"/>
                </a:ext>
              </a:extLst>
            </p:cNvPr>
            <p:cNvSpPr/>
            <p:nvPr/>
          </p:nvSpPr>
          <p:spPr>
            <a:xfrm rot="10800000">
              <a:off x="3054919" y="2406231"/>
              <a:ext cx="446175" cy="329455"/>
            </a:xfrm>
            <a:prstGeom prst="r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9F202EA-0BF6-FDC5-6BF5-1AFF933CDBFE}"/>
                </a:ext>
              </a:extLst>
            </p:cNvPr>
            <p:cNvSpPr/>
            <p:nvPr/>
          </p:nvSpPr>
          <p:spPr>
            <a:xfrm>
              <a:off x="3501094" y="1648574"/>
              <a:ext cx="2334063" cy="3977928"/>
            </a:xfrm>
            <a:prstGeom prst="rect">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997C8E1-2829-688D-58EB-7FB05793763E}"/>
                </a:ext>
              </a:extLst>
            </p:cNvPr>
            <p:cNvSpPr/>
            <p:nvPr/>
          </p:nvSpPr>
          <p:spPr>
            <a:xfrm>
              <a:off x="3054920" y="1819301"/>
              <a:ext cx="1079926" cy="58693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1C6FC72-32AA-9EF6-331D-B7BF535AEC12}"/>
                </a:ext>
              </a:extLst>
            </p:cNvPr>
            <p:cNvSpPr txBox="1"/>
            <p:nvPr/>
          </p:nvSpPr>
          <p:spPr>
            <a:xfrm>
              <a:off x="3054919" y="1805044"/>
              <a:ext cx="1079926" cy="523220"/>
            </a:xfrm>
            <a:prstGeom prst="rect">
              <a:avLst/>
            </a:prstGeom>
            <a:noFill/>
          </p:spPr>
          <p:txBody>
            <a:bodyPr wrap="square" rtlCol="0">
              <a:spAutoFit/>
            </a:bodyPr>
            <a:lstStyle/>
            <a:p>
              <a:pPr algn="ctr"/>
              <a:r>
                <a:rPr lang="en-US" sz="2800" b="1" dirty="0">
                  <a:solidFill>
                    <a:schemeClr val="bg1"/>
                  </a:solidFill>
                </a:rPr>
                <a:t>02</a:t>
              </a:r>
            </a:p>
          </p:txBody>
        </p:sp>
        <p:sp>
          <p:nvSpPr>
            <p:cNvPr id="31" name="TextBox 30">
              <a:extLst>
                <a:ext uri="{FF2B5EF4-FFF2-40B4-BE49-F238E27FC236}">
                  <a16:creationId xmlns:a16="http://schemas.microsoft.com/office/drawing/2014/main" id="{00A57ED7-3BCC-BECE-5644-00A535C10769}"/>
                </a:ext>
              </a:extLst>
            </p:cNvPr>
            <p:cNvSpPr txBox="1"/>
            <p:nvPr/>
          </p:nvSpPr>
          <p:spPr>
            <a:xfrm>
              <a:off x="3656222" y="2570958"/>
              <a:ext cx="1831698" cy="646331"/>
            </a:xfrm>
            <a:prstGeom prst="rect">
              <a:avLst/>
            </a:prstGeom>
            <a:noFill/>
          </p:spPr>
          <p:txBody>
            <a:bodyPr wrap="square" rtlCol="0">
              <a:spAutoFit/>
            </a:bodyPr>
            <a:lstStyle/>
            <a:p>
              <a:pPr algn="ctr"/>
              <a:r>
                <a:rPr lang="en-US" b="1" dirty="0"/>
                <a:t>Revisit Current Customers</a:t>
              </a:r>
            </a:p>
          </p:txBody>
        </p:sp>
        <p:sp>
          <p:nvSpPr>
            <p:cNvPr id="32" name="TextBox 31">
              <a:extLst>
                <a:ext uri="{FF2B5EF4-FFF2-40B4-BE49-F238E27FC236}">
                  <a16:creationId xmlns:a16="http://schemas.microsoft.com/office/drawing/2014/main" id="{C26E2A27-C060-F232-39FE-CC4A097B928A}"/>
                </a:ext>
              </a:extLst>
            </p:cNvPr>
            <p:cNvSpPr txBox="1"/>
            <p:nvPr/>
          </p:nvSpPr>
          <p:spPr>
            <a:xfrm>
              <a:off x="3594882" y="3404818"/>
              <a:ext cx="2125389" cy="1708160"/>
            </a:xfrm>
            <a:prstGeom prst="rect">
              <a:avLst/>
            </a:prstGeom>
            <a:noFill/>
          </p:spPr>
          <p:txBody>
            <a:bodyPr wrap="square" rtlCol="0">
              <a:spAutoFit/>
            </a:bodyPr>
            <a:lstStyle/>
            <a:p>
              <a:pPr algn="ctr"/>
              <a:r>
                <a:rPr lang="en-US" sz="1500" dirty="0">
                  <a:solidFill>
                    <a:schemeClr val="tx2"/>
                  </a:solidFill>
                </a:rPr>
                <a:t>Push sales teams to engage with old clients who use Adobe Express for single departments. Gather marketing material for inter-departmental usage.</a:t>
              </a:r>
            </a:p>
          </p:txBody>
        </p:sp>
        <p:sp>
          <p:nvSpPr>
            <p:cNvPr id="33" name="Rectangle 32">
              <a:extLst>
                <a:ext uri="{FF2B5EF4-FFF2-40B4-BE49-F238E27FC236}">
                  <a16:creationId xmlns:a16="http://schemas.microsoft.com/office/drawing/2014/main" id="{8889CF24-1547-A5C3-5ADB-2605B2E25FFC}"/>
                </a:ext>
              </a:extLst>
            </p:cNvPr>
            <p:cNvSpPr/>
            <p:nvPr/>
          </p:nvSpPr>
          <p:spPr>
            <a:xfrm>
              <a:off x="6001324" y="1204686"/>
              <a:ext cx="3199675" cy="4891314"/>
            </a:xfrm>
            <a:prstGeom prst="rect">
              <a:avLst/>
            </a:prstGeom>
            <a:solidFill>
              <a:schemeClr val="tx1">
                <a:alpha val="16000"/>
              </a:schemeClr>
            </a:solidFill>
            <a:ln w="38100">
              <a:noFill/>
            </a:ln>
            <a:effectLst>
              <a:softEdge rad="203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ight Triangle 33">
              <a:extLst>
                <a:ext uri="{FF2B5EF4-FFF2-40B4-BE49-F238E27FC236}">
                  <a16:creationId xmlns:a16="http://schemas.microsoft.com/office/drawing/2014/main" id="{1F9635F7-EDCA-8455-F5B8-2F3ADE8A22FF}"/>
                </a:ext>
              </a:extLst>
            </p:cNvPr>
            <p:cNvSpPr/>
            <p:nvPr/>
          </p:nvSpPr>
          <p:spPr>
            <a:xfrm rot="10800000">
              <a:off x="6065243" y="2406231"/>
              <a:ext cx="446175" cy="329455"/>
            </a:xfrm>
            <a:prstGeom prst="rtTriangle">
              <a:avLst/>
            </a:prstGeom>
            <a:solidFill>
              <a:srgbClr val="CA0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0A12A04-DA7E-4D1C-DD26-89C256851DE6}"/>
                </a:ext>
              </a:extLst>
            </p:cNvPr>
            <p:cNvSpPr/>
            <p:nvPr/>
          </p:nvSpPr>
          <p:spPr>
            <a:xfrm>
              <a:off x="6511418" y="1648574"/>
              <a:ext cx="2334063" cy="3977928"/>
            </a:xfrm>
            <a:prstGeom prst="rect">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871F8C9-E118-F547-6F28-58D21CFE3D97}"/>
                </a:ext>
              </a:extLst>
            </p:cNvPr>
            <p:cNvSpPr/>
            <p:nvPr/>
          </p:nvSpPr>
          <p:spPr>
            <a:xfrm>
              <a:off x="6065244" y="1819301"/>
              <a:ext cx="1079926" cy="5869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D7B322-A928-8691-6A63-0A03B695BA23}"/>
                </a:ext>
              </a:extLst>
            </p:cNvPr>
            <p:cNvSpPr txBox="1"/>
            <p:nvPr/>
          </p:nvSpPr>
          <p:spPr>
            <a:xfrm>
              <a:off x="6065243" y="1805044"/>
              <a:ext cx="1079926" cy="523220"/>
            </a:xfrm>
            <a:prstGeom prst="rect">
              <a:avLst/>
            </a:prstGeom>
            <a:noFill/>
          </p:spPr>
          <p:txBody>
            <a:bodyPr wrap="square" rtlCol="0">
              <a:spAutoFit/>
            </a:bodyPr>
            <a:lstStyle/>
            <a:p>
              <a:pPr algn="ctr"/>
              <a:r>
                <a:rPr lang="en-US" sz="2800" b="1" dirty="0">
                  <a:solidFill>
                    <a:schemeClr val="bg1"/>
                  </a:solidFill>
                </a:rPr>
                <a:t>03</a:t>
              </a:r>
            </a:p>
          </p:txBody>
        </p:sp>
        <p:sp>
          <p:nvSpPr>
            <p:cNvPr id="38" name="TextBox 37">
              <a:extLst>
                <a:ext uri="{FF2B5EF4-FFF2-40B4-BE49-F238E27FC236}">
                  <a16:creationId xmlns:a16="http://schemas.microsoft.com/office/drawing/2014/main" id="{15F85ACF-55E2-74C3-4D5A-F7A730177BA9}"/>
                </a:ext>
              </a:extLst>
            </p:cNvPr>
            <p:cNvSpPr txBox="1"/>
            <p:nvPr/>
          </p:nvSpPr>
          <p:spPr>
            <a:xfrm>
              <a:off x="6870802" y="2544917"/>
              <a:ext cx="1483908" cy="646331"/>
            </a:xfrm>
            <a:prstGeom prst="rect">
              <a:avLst/>
            </a:prstGeom>
            <a:noFill/>
          </p:spPr>
          <p:txBody>
            <a:bodyPr wrap="square" rtlCol="0">
              <a:spAutoFit/>
            </a:bodyPr>
            <a:lstStyle/>
            <a:p>
              <a:pPr algn="ctr"/>
              <a:r>
                <a:rPr lang="en-US" b="1" dirty="0"/>
                <a:t>Research Competitor C</a:t>
              </a:r>
            </a:p>
          </p:txBody>
        </p:sp>
        <p:sp>
          <p:nvSpPr>
            <p:cNvPr id="39" name="TextBox 38">
              <a:extLst>
                <a:ext uri="{FF2B5EF4-FFF2-40B4-BE49-F238E27FC236}">
                  <a16:creationId xmlns:a16="http://schemas.microsoft.com/office/drawing/2014/main" id="{3A7D7881-95BD-2354-5AA2-958B4BF032FB}"/>
                </a:ext>
              </a:extLst>
            </p:cNvPr>
            <p:cNvSpPr txBox="1"/>
            <p:nvPr/>
          </p:nvSpPr>
          <p:spPr>
            <a:xfrm>
              <a:off x="6718798" y="3437475"/>
              <a:ext cx="1955361" cy="1477328"/>
            </a:xfrm>
            <a:prstGeom prst="rect">
              <a:avLst/>
            </a:prstGeom>
            <a:noFill/>
          </p:spPr>
          <p:txBody>
            <a:bodyPr wrap="square" rtlCol="0">
              <a:spAutoFit/>
            </a:bodyPr>
            <a:lstStyle/>
            <a:p>
              <a:pPr algn="ctr"/>
              <a:r>
                <a:rPr lang="en-US" sz="1500" dirty="0">
                  <a:solidFill>
                    <a:schemeClr val="tx2"/>
                  </a:solidFill>
                </a:rPr>
                <a:t>Join demos, read press releases, speak with current customers. Determine what they are doing differently to stand out.</a:t>
              </a:r>
            </a:p>
          </p:txBody>
        </p:sp>
        <p:sp>
          <p:nvSpPr>
            <p:cNvPr id="40" name="Rectangle 39">
              <a:extLst>
                <a:ext uri="{FF2B5EF4-FFF2-40B4-BE49-F238E27FC236}">
                  <a16:creationId xmlns:a16="http://schemas.microsoft.com/office/drawing/2014/main" id="{BFB99BA2-2ADB-1211-B70A-965B0C016FE0}"/>
                </a:ext>
              </a:extLst>
            </p:cNvPr>
            <p:cNvSpPr/>
            <p:nvPr/>
          </p:nvSpPr>
          <p:spPr>
            <a:xfrm>
              <a:off x="8992325" y="1204686"/>
              <a:ext cx="3199675" cy="4891314"/>
            </a:xfrm>
            <a:prstGeom prst="rect">
              <a:avLst/>
            </a:prstGeom>
            <a:solidFill>
              <a:schemeClr val="tx1">
                <a:alpha val="16000"/>
              </a:schemeClr>
            </a:solidFill>
            <a:ln w="38100">
              <a:noFill/>
            </a:ln>
            <a:effectLst>
              <a:softEdge rad="203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a:extLst>
                <a:ext uri="{FF2B5EF4-FFF2-40B4-BE49-F238E27FC236}">
                  <a16:creationId xmlns:a16="http://schemas.microsoft.com/office/drawing/2014/main" id="{9124F9BE-3141-E99D-121F-0CDDD608EBE7}"/>
                </a:ext>
              </a:extLst>
            </p:cNvPr>
            <p:cNvSpPr/>
            <p:nvPr/>
          </p:nvSpPr>
          <p:spPr>
            <a:xfrm rot="10800000">
              <a:off x="9056244" y="2406231"/>
              <a:ext cx="446175" cy="329455"/>
            </a:xfrm>
            <a:prstGeom prst="r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CD075A0-8A6D-51EE-7B2C-FCD9B2C2372A}"/>
                </a:ext>
              </a:extLst>
            </p:cNvPr>
            <p:cNvSpPr/>
            <p:nvPr/>
          </p:nvSpPr>
          <p:spPr>
            <a:xfrm>
              <a:off x="9502419" y="1648574"/>
              <a:ext cx="2334063" cy="3977928"/>
            </a:xfrm>
            <a:prstGeom prst="rect">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F4CA9DE-2980-329D-F784-EC6EB75A014A}"/>
                </a:ext>
              </a:extLst>
            </p:cNvPr>
            <p:cNvSpPr/>
            <p:nvPr/>
          </p:nvSpPr>
          <p:spPr>
            <a:xfrm>
              <a:off x="9056245" y="1819301"/>
              <a:ext cx="1079926" cy="58693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19C875F-E49F-9168-8DBE-FC646CBA8F1F}"/>
                </a:ext>
              </a:extLst>
            </p:cNvPr>
            <p:cNvSpPr txBox="1"/>
            <p:nvPr/>
          </p:nvSpPr>
          <p:spPr>
            <a:xfrm>
              <a:off x="9056244" y="1805044"/>
              <a:ext cx="1079926" cy="523220"/>
            </a:xfrm>
            <a:prstGeom prst="rect">
              <a:avLst/>
            </a:prstGeom>
            <a:noFill/>
          </p:spPr>
          <p:txBody>
            <a:bodyPr wrap="square" rtlCol="0">
              <a:spAutoFit/>
            </a:bodyPr>
            <a:lstStyle/>
            <a:p>
              <a:pPr algn="ctr"/>
              <a:r>
                <a:rPr lang="en-US" sz="2800" b="1" dirty="0">
                  <a:solidFill>
                    <a:schemeClr val="bg1"/>
                  </a:solidFill>
                </a:rPr>
                <a:t>04</a:t>
              </a:r>
            </a:p>
          </p:txBody>
        </p:sp>
        <p:sp>
          <p:nvSpPr>
            <p:cNvPr id="45" name="TextBox 44">
              <a:extLst>
                <a:ext uri="{FF2B5EF4-FFF2-40B4-BE49-F238E27FC236}">
                  <a16:creationId xmlns:a16="http://schemas.microsoft.com/office/drawing/2014/main" id="{EA57DBEA-6070-AF9F-4E35-BF4C574CC804}"/>
                </a:ext>
              </a:extLst>
            </p:cNvPr>
            <p:cNvSpPr txBox="1"/>
            <p:nvPr/>
          </p:nvSpPr>
          <p:spPr>
            <a:xfrm>
              <a:off x="9850207" y="2526953"/>
              <a:ext cx="1483908" cy="646331"/>
            </a:xfrm>
            <a:prstGeom prst="rect">
              <a:avLst/>
            </a:prstGeom>
            <a:noFill/>
          </p:spPr>
          <p:txBody>
            <a:bodyPr wrap="square" rtlCol="0">
              <a:spAutoFit/>
            </a:bodyPr>
            <a:lstStyle/>
            <a:p>
              <a:pPr algn="ctr"/>
              <a:r>
                <a:rPr lang="en-US" b="1" dirty="0"/>
                <a:t>Dissect Sales Teams</a:t>
              </a:r>
            </a:p>
          </p:txBody>
        </p:sp>
        <p:sp>
          <p:nvSpPr>
            <p:cNvPr id="46" name="TextBox 45">
              <a:extLst>
                <a:ext uri="{FF2B5EF4-FFF2-40B4-BE49-F238E27FC236}">
                  <a16:creationId xmlns:a16="http://schemas.microsoft.com/office/drawing/2014/main" id="{4D859C07-8A3C-8183-7BF9-52BCC48F7183}"/>
                </a:ext>
              </a:extLst>
            </p:cNvPr>
            <p:cNvSpPr txBox="1"/>
            <p:nvPr/>
          </p:nvSpPr>
          <p:spPr>
            <a:xfrm>
              <a:off x="9633805" y="3352240"/>
              <a:ext cx="2125389" cy="1708160"/>
            </a:xfrm>
            <a:prstGeom prst="rect">
              <a:avLst/>
            </a:prstGeom>
            <a:noFill/>
          </p:spPr>
          <p:txBody>
            <a:bodyPr wrap="square" rtlCol="0">
              <a:spAutoFit/>
            </a:bodyPr>
            <a:lstStyle/>
            <a:p>
              <a:pPr algn="ctr"/>
              <a:r>
                <a:rPr lang="en-US" sz="1500" dirty="0">
                  <a:solidFill>
                    <a:schemeClr val="tx2"/>
                  </a:solidFill>
                </a:rPr>
                <a:t>Discuss price sensitivity with Inside Sales team, audit Partnership team’s numbers, and develop Content Supply Chain marketing materials for Strategic Sales team.</a:t>
              </a:r>
            </a:p>
          </p:txBody>
        </p:sp>
        <p:pic>
          <p:nvPicPr>
            <p:cNvPr id="49" name="Graphic 48" descr="Scales of justice with solid fill">
              <a:extLst>
                <a:ext uri="{FF2B5EF4-FFF2-40B4-BE49-F238E27FC236}">
                  <a16:creationId xmlns:a16="http://schemas.microsoft.com/office/drawing/2014/main" id="{94C6A79C-00FD-CA4E-9F96-34F55843A5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6728" y="1787367"/>
              <a:ext cx="600793" cy="600793"/>
            </a:xfrm>
            <a:prstGeom prst="rect">
              <a:avLst/>
            </a:prstGeom>
          </p:spPr>
        </p:pic>
        <p:pic>
          <p:nvPicPr>
            <p:cNvPr id="51" name="Graphic 50" descr="Target Audience with solid fill">
              <a:extLst>
                <a:ext uri="{FF2B5EF4-FFF2-40B4-BE49-F238E27FC236}">
                  <a16:creationId xmlns:a16="http://schemas.microsoft.com/office/drawing/2014/main" id="{C9A23EFA-ACB2-5659-96AB-5A326E13DD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50387" y="1852538"/>
              <a:ext cx="603504" cy="603504"/>
            </a:xfrm>
            <a:prstGeom prst="rect">
              <a:avLst/>
            </a:prstGeom>
          </p:spPr>
        </p:pic>
        <p:pic>
          <p:nvPicPr>
            <p:cNvPr id="55" name="Graphic 54" descr="Microscope with solid fill">
              <a:extLst>
                <a:ext uri="{FF2B5EF4-FFF2-40B4-BE49-F238E27FC236}">
                  <a16:creationId xmlns:a16="http://schemas.microsoft.com/office/drawing/2014/main" id="{BEE4989D-DA7B-9389-3500-B388DD2CB3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99409" y="1819301"/>
              <a:ext cx="603504" cy="603504"/>
            </a:xfrm>
            <a:prstGeom prst="rect">
              <a:avLst/>
            </a:prstGeom>
          </p:spPr>
        </p:pic>
        <p:pic>
          <p:nvPicPr>
            <p:cNvPr id="58" name="Graphic 57" descr="Money with solid fill">
              <a:extLst>
                <a:ext uri="{FF2B5EF4-FFF2-40B4-BE49-F238E27FC236}">
                  <a16:creationId xmlns:a16="http://schemas.microsoft.com/office/drawing/2014/main" id="{55700CC4-C599-7EF6-4F38-021B385E29D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67698" y="1852538"/>
              <a:ext cx="603504" cy="603504"/>
            </a:xfrm>
            <a:prstGeom prst="rect">
              <a:avLst/>
            </a:prstGeom>
          </p:spPr>
        </p:pic>
      </p:grpSp>
      <p:sp>
        <p:nvSpPr>
          <p:cNvPr id="60" name="Title 6">
            <a:extLst>
              <a:ext uri="{FF2B5EF4-FFF2-40B4-BE49-F238E27FC236}">
                <a16:creationId xmlns:a16="http://schemas.microsoft.com/office/drawing/2014/main" id="{EC1240BF-E14F-3D50-1FC9-E2801209F369}"/>
              </a:ext>
            </a:extLst>
          </p:cNvPr>
          <p:cNvSpPr>
            <a:spLocks noGrp="1"/>
          </p:cNvSpPr>
          <p:nvPr>
            <p:ph type="title"/>
          </p:nvPr>
        </p:nvSpPr>
        <p:spPr>
          <a:xfrm>
            <a:off x="138133" y="408846"/>
            <a:ext cx="7477926" cy="727709"/>
          </a:xfrm>
        </p:spPr>
        <p:txBody>
          <a:bodyPr/>
          <a:lstStyle/>
          <a:p>
            <a:r>
              <a:rPr lang="en-US" sz="4400" b="1" dirty="0">
                <a:latin typeface="+mn-lt"/>
              </a:rPr>
              <a:t>Actionable Recommendations</a:t>
            </a:r>
          </a:p>
        </p:txBody>
      </p:sp>
    </p:spTree>
    <p:extLst>
      <p:ext uri="{BB962C8B-B14F-4D97-AF65-F5344CB8AC3E}">
        <p14:creationId xmlns:p14="http://schemas.microsoft.com/office/powerpoint/2010/main" val="395518310"/>
      </p:ext>
    </p:extLst>
  </p:cSld>
  <p:clrMapOvr>
    <a:masterClrMapping/>
  </p:clrMapOvr>
</p:sld>
</file>

<file path=ppt/theme/theme1.xml><?xml version="1.0" encoding="utf-8"?>
<a:theme xmlns:a="http://schemas.openxmlformats.org/drawingml/2006/main" name="Office Theme">
  <a:themeElements>
    <a:clrScheme name="RED">
      <a:dk1>
        <a:srgbClr val="000000"/>
      </a:dk1>
      <a:lt1>
        <a:srgbClr val="FFFFFF"/>
      </a:lt1>
      <a:dk2>
        <a:srgbClr val="505046"/>
      </a:dk2>
      <a:lt2>
        <a:srgbClr val="EEECE1"/>
      </a:lt2>
      <a:accent1>
        <a:srgbClr val="EA0000"/>
      </a:accent1>
      <a:accent2>
        <a:srgbClr val="FF0000"/>
      </a:accent2>
      <a:accent3>
        <a:srgbClr val="FF0000"/>
      </a:accent3>
      <a:accent4>
        <a:srgbClr val="FF0000"/>
      </a:accent4>
      <a:accent5>
        <a:srgbClr val="FF0030"/>
      </a:accent5>
      <a:accent6>
        <a:srgbClr val="FF000A"/>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F76BC85-9361-4044-951E-1D698143E54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2013 - 2022 Theme</Template>
  <TotalTime>0</TotalTime>
  <Words>1496</Words>
  <Application>Microsoft Macintosh PowerPoint</Application>
  <PresentationFormat>Widescreen</PresentationFormat>
  <Paragraphs>148</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Symbol</vt:lpstr>
      <vt:lpstr>var(--tr-font-medium)</vt:lpstr>
      <vt:lpstr>Wingdings</vt:lpstr>
      <vt:lpstr>Office Theme</vt:lpstr>
      <vt:lpstr>Adobe Express with Firefly:   A Case Study</vt:lpstr>
      <vt:lpstr>Summary of Approach</vt:lpstr>
      <vt:lpstr>Quantitative Analysis</vt:lpstr>
      <vt:lpstr>Qualitative Analysis</vt:lpstr>
      <vt:lpstr>Actionable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2021-01-28T12:59:42Z</dcterms:created>
  <dcterms:modified xsi:type="dcterms:W3CDTF">2024-01-12T04:18:43Z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