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55219-0CDA-44B1-BAAF-74008F25A270}">
  <a:tblStyle styleId="{1F555219-0CDA-44B1-BAAF-74008F25A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4accdcb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1394accdcb1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394accdcb1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94accdcb1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1394accdcb1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394accdcb1_1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94accdcb1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1394accdcb1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394accdcb1_1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94accdcb1_4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394accdcb1_4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394accdcb1_4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94accdcb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g1394accdcb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394accdcb1_0_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94accdcb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1394accdcb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394accdcb1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94accdcb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1394accdcb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394accdcb1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4accdcb1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1394accdcb1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394accdcb1_0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Metropolitan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Metropolitan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/>
              <a:t>CaFi</a:t>
            </a:r>
            <a:endParaRPr sz="9600"/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chemeClr val="dk1"/>
                </a:solidFill>
              </a:rPr>
              <a:t>Team 5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Management Plan</a:t>
            </a:r>
            <a:endParaRPr sz="460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top risks are: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Configure our environment across the board to run ML libraries.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Decide the best existing ML model that we want to implement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Decide the best suitable back-end server.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Decide the best suitable connectivity (API) we want to use.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Management Plan</a:t>
            </a:r>
            <a:endParaRPr sz="46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time line for each features (functions)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Front-end Development: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Main tab (35 hours)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History tab (35 hours)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ML Algorithm Optimization: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Pick the most suitable pre-trained model (10 hours)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Implemented to our application (30 hours)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Configuration Management Plan</a:t>
            </a:r>
            <a:endParaRPr sz="42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Version Control: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IDE tools: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IDE such as Pycharm, Spyder, VS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CI/CD automation: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Github Actions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DevOps: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Pivotal Tracker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Configuration Management Plan</a:t>
            </a:r>
            <a:endParaRPr sz="42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Deployment Plan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Front-end: We will be using Flask to develop our web framework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Back-end: we will be using AWS Elastic Beanstalk to deploy our application onto an AWS EC2 instance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Codes will be stored in AWS S3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CloudWatch monitors the load of the instance, and configure an auto </a:t>
            </a:r>
            <a:r>
              <a:rPr lang="en-US"/>
              <a:t>scaling</a:t>
            </a:r>
            <a:r>
              <a:rPr lang="en-US"/>
              <a:t> group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Quality Assurance Plan</a:t>
            </a:r>
            <a:endParaRPr sz="46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Metrics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3" y="2109100"/>
            <a:ext cx="4444400" cy="3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Quality Assurance Plan</a:t>
            </a:r>
            <a:endParaRPr sz="46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Standards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Our code will follow the PEP 8 coding convention. (https://peps.python.org/pep-0008/)</a:t>
            </a:r>
            <a:r>
              <a:rPr lang="en-US" sz="2600"/>
              <a:t>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Code Review Process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At Least one peer must review a pull request before it can be merged (enforced by the repository setting). All team members will be involved in the code review process.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Quality Assurance Plan</a:t>
            </a:r>
            <a:endParaRPr sz="460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609600" y="1828800"/>
            <a:ext cx="79248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Testing </a:t>
            </a:r>
            <a:r>
              <a:rPr b="1" lang="en-US" sz="1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A collection of unit tests can be integrated for feature testing.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The QA leader will provide special focus in integration testing of front end UI and the backend along with performance testing of the end to end application from a user experience perspective.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The test suite will be automated through Github Actions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Defect Management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The team will use GitHub issues for defect management.  Issues will be raised whenever a team member discovers a defect or potential enhancement in their work.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The QA leader will be in charge of reviewing any issues, measuring urgency, and </a:t>
            </a:r>
            <a:r>
              <a:rPr lang="en-US" sz="1400"/>
              <a:t>solutioning</a:t>
            </a:r>
            <a:r>
              <a:rPr lang="en-US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200"/>
              <a:t>Table of Contents</a:t>
            </a:r>
            <a:endParaRPr sz="5200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Team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Overview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Proposed Technologies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Proposed High Level Requirements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Management Plan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Configuration Management Plan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Quality Assurance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Team</a:t>
            </a:r>
            <a:endParaRPr sz="4600"/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535525" y="182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{1F555219-0CDA-44B1-BAAF-74008F25A270}</a:tableStyleId>
              </a:tblPr>
              <a:tblGrid>
                <a:gridCol w="4138975"/>
                <a:gridCol w="4088200"/>
              </a:tblGrid>
              <a:tr h="63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Matthew Kluska</a:t>
                      </a:r>
                      <a:endParaRPr b="1" sz="1200">
                        <a:solidFill>
                          <a:srgbClr val="B45F06"/>
                        </a:solidFill>
                      </a:endParaRPr>
                    </a:p>
                  </a:txBody>
                  <a:tcPr marT="182875" marB="274300" marR="64000" marL="640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Overall team leader</a:t>
                      </a:r>
                      <a:endParaRPr sz="1200"/>
                    </a:p>
                  </a:txBody>
                  <a:tcPr marT="182875" marB="274300" marR="63500" marL="63500"/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Aidan Chang</a:t>
                      </a:r>
                      <a:endParaRPr b="1" sz="1200">
                        <a:solidFill>
                          <a:srgbClr val="B45F06"/>
                        </a:solidFill>
                      </a:endParaRPr>
                    </a:p>
                  </a:txBody>
                  <a:tcPr marT="182875" marB="274300" marR="64000" marL="640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Design and Implementation leader</a:t>
                      </a:r>
                      <a:endParaRPr sz="1200"/>
                    </a:p>
                  </a:txBody>
                  <a:tcPr marT="182875" marB="274300" marR="63500" marL="63500"/>
                </a:tc>
              </a:tr>
              <a:tr h="63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Derric Syme</a:t>
                      </a:r>
                      <a:endParaRPr b="1" sz="1200">
                        <a:solidFill>
                          <a:srgbClr val="B45F06"/>
                        </a:solidFill>
                      </a:endParaRPr>
                    </a:p>
                  </a:txBody>
                  <a:tcPr marT="182875" marB="274300" marR="64000" marL="640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Configuration leader</a:t>
                      </a:r>
                      <a:endParaRPr sz="1200"/>
                    </a:p>
                  </a:txBody>
                  <a:tcPr marT="182875" marB="274300" marR="63500" marL="63500"/>
                </a:tc>
              </a:tr>
              <a:tr h="63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Brendan Truong</a:t>
                      </a:r>
                      <a:endParaRPr b="1" sz="1200">
                        <a:solidFill>
                          <a:srgbClr val="B45F06"/>
                        </a:solidFill>
                      </a:endParaRPr>
                    </a:p>
                  </a:txBody>
                  <a:tcPr marT="182875" marB="274300" marR="64000" marL="640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QA leader</a:t>
                      </a:r>
                      <a:endParaRPr sz="1200"/>
                    </a:p>
                  </a:txBody>
                  <a:tcPr marT="182875" marB="274300" marR="63500" marL="63500"/>
                </a:tc>
              </a:tr>
              <a:tr h="74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Patounezambo OUEDRAOGO</a:t>
                      </a:r>
                      <a:endParaRPr b="1" sz="1200">
                        <a:solidFill>
                          <a:srgbClr val="B45F06"/>
                        </a:solidFill>
                      </a:endParaRPr>
                    </a:p>
                  </a:txBody>
                  <a:tcPr marT="182875" marB="274300" marR="64000" marL="640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Requirement leader</a:t>
                      </a:r>
                      <a:endParaRPr sz="1200"/>
                    </a:p>
                  </a:txBody>
                  <a:tcPr marT="182875" marB="274300" marR="63500" marL="63500"/>
                </a:tc>
              </a:tr>
              <a:tr h="63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Zengrui Luo</a:t>
                      </a:r>
                      <a:endParaRPr b="1" sz="1200">
                        <a:solidFill>
                          <a:srgbClr val="B45F06"/>
                        </a:solidFill>
                      </a:endParaRPr>
                    </a:p>
                  </a:txBody>
                  <a:tcPr marT="182875" marB="274300" marR="64000" marL="640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Security leader</a:t>
                      </a:r>
                      <a:endParaRPr sz="1200"/>
                    </a:p>
                  </a:txBody>
                  <a:tcPr marT="182875" marB="2743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Overview</a:t>
            </a:r>
            <a:endParaRPr sz="46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70196" y="1821225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Cafi </a:t>
            </a:r>
            <a:r>
              <a:rPr lang="en-US"/>
              <a:t>			= 		</a:t>
            </a:r>
            <a:r>
              <a:rPr b="1" lang="en-US"/>
              <a:t>Ca</a:t>
            </a:r>
            <a:r>
              <a:rPr lang="en-US"/>
              <a:t>t</a:t>
            </a:r>
            <a:r>
              <a:rPr b="1" lang="en-US"/>
              <a:t> Fi</a:t>
            </a:r>
            <a:r>
              <a:rPr lang="en-US"/>
              <a:t>nder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Our project is about the creation of an image recognition application leveraging ML CV frameworks.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Specifically, users will be able to submit images to our web application and be told whether any cats are present.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/>
              <a:t>Proposed Technologies Utilized</a:t>
            </a:r>
            <a:endParaRPr sz="39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PyTorch, other Python libraries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Flask to create front end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Git/Github for version control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Possible AWS services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EC2, Cloudwatch, Elastic Beanstalk for deployment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9600" y="762000"/>
            <a:ext cx="848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100"/>
              <a:t>Proposed High Level Requirements</a:t>
            </a:r>
            <a:endParaRPr sz="41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lphaLcPeriod"/>
            </a:pPr>
            <a:r>
              <a:rPr b="1" lang="en-US" sz="1300"/>
              <a:t>Front-end website</a:t>
            </a:r>
            <a:endParaRPr b="1" sz="1300"/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romanUcPeriod"/>
            </a:pPr>
            <a:r>
              <a:rPr lang="en-US" sz="1300"/>
              <a:t>Essential Features:</a:t>
            </a:r>
            <a:endParaRPr sz="1300"/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lphaUcPeriod"/>
            </a:pPr>
            <a:r>
              <a:rPr lang="en-US" sz="1300"/>
              <a:t>The website consists of two tabs:</a:t>
            </a:r>
            <a:endParaRPr sz="1300"/>
          </a:p>
          <a:p>
            <a:pPr indent="-31115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/>
              <a:t>Main Tab: Tab where an end user can upload and submit an image from their local machine. </a:t>
            </a:r>
            <a:endParaRPr sz="1300"/>
          </a:p>
          <a:p>
            <a:pPr indent="-31115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/>
              <a:t>History Tab: Tab where we will display historic submission events</a:t>
            </a:r>
            <a:endParaRPr sz="13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romanUcPeriod"/>
            </a:pPr>
            <a:r>
              <a:rPr lang="en-US" sz="1300"/>
              <a:t>Desirable Features:</a:t>
            </a:r>
            <a:endParaRPr sz="1300"/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lphaUcPeriod"/>
            </a:pPr>
            <a:r>
              <a:rPr lang="en-US" sz="1300"/>
              <a:t>The website can access the webcam to capture live photos.</a:t>
            </a:r>
            <a:endParaRPr sz="1300"/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lphaUcPeriod"/>
            </a:pPr>
            <a:r>
              <a:rPr lang="en-US" sz="1300"/>
              <a:t>User account with SSO, MFA, and other security features.</a:t>
            </a:r>
            <a:endParaRPr sz="1300"/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lphaUcPeriod"/>
            </a:pPr>
            <a:r>
              <a:rPr lang="en-US" sz="1300"/>
              <a:t>Filters for searching and historical management in the history tab.</a:t>
            </a:r>
            <a:endParaRPr sz="13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Arial"/>
              <a:buAutoNum type="romanUcPeriod"/>
            </a:pPr>
            <a:r>
              <a:rPr lang="en-US" sz="1300">
                <a:solidFill>
                  <a:srgbClr val="202124"/>
                </a:solidFill>
              </a:rPr>
              <a:t>Optional Features:</a:t>
            </a:r>
            <a:endParaRPr sz="1300">
              <a:solidFill>
                <a:srgbClr val="202124"/>
              </a:solidFill>
            </a:endParaRPr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Arial"/>
              <a:buAutoNum type="alphaUcPeriod"/>
            </a:pPr>
            <a:r>
              <a:rPr lang="en-US" sz="1300">
                <a:solidFill>
                  <a:srgbClr val="202124"/>
                </a:solidFill>
              </a:rPr>
              <a:t>Build the app on </a:t>
            </a:r>
            <a:r>
              <a:rPr lang="en-US" sz="1300">
                <a:solidFill>
                  <a:srgbClr val="202124"/>
                </a:solidFill>
              </a:rPr>
              <a:t>phone </a:t>
            </a:r>
            <a:r>
              <a:rPr lang="en-US" sz="1300">
                <a:solidFill>
                  <a:srgbClr val="202124"/>
                </a:solidFill>
              </a:rPr>
              <a:t>applications</a:t>
            </a:r>
            <a:endParaRPr sz="1300">
              <a:solidFill>
                <a:srgbClr val="202124"/>
              </a:solidFill>
            </a:endParaRPr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Arial"/>
              <a:buAutoNum type="alphaUcPeriod"/>
            </a:pPr>
            <a:r>
              <a:rPr lang="en-US" sz="1300">
                <a:solidFill>
                  <a:srgbClr val="202124"/>
                </a:solidFill>
              </a:rPr>
              <a:t>Have the WebUI be mobile browser friendly and retain a good experience cross platform.</a:t>
            </a:r>
            <a:endParaRPr sz="1300">
              <a:solidFill>
                <a:srgbClr val="202124"/>
              </a:solidFill>
            </a:endParaRPr>
          </a:p>
          <a:p>
            <a:pPr indent="-3111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Arial"/>
              <a:buAutoNum type="alphaUcPeriod"/>
            </a:pPr>
            <a:r>
              <a:rPr lang="en-US" sz="1300">
                <a:solidFill>
                  <a:srgbClr val="202124"/>
                </a:solidFill>
              </a:rPr>
              <a:t>The ability to upload and predict on a directory of images or multiple images.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09600" y="762000"/>
            <a:ext cx="848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100"/>
              <a:t>Proposed High Level Requirements</a:t>
            </a:r>
            <a:endParaRPr sz="41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lphaLcPeriod" startAt="2"/>
            </a:pPr>
            <a:r>
              <a:rPr b="1" lang="en-US" sz="1400">
                <a:solidFill>
                  <a:srgbClr val="202124"/>
                </a:solidFill>
              </a:rPr>
              <a:t>ML Algorithm</a:t>
            </a:r>
            <a:endParaRPr b="1"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4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romanUcPeriod"/>
            </a:pPr>
            <a:r>
              <a:rPr lang="en-US" sz="1400">
                <a:solidFill>
                  <a:srgbClr val="202124"/>
                </a:solidFill>
              </a:rPr>
              <a:t>Essential Features:</a:t>
            </a:r>
            <a:endParaRPr sz="1400">
              <a:solidFill>
                <a:srgbClr val="202124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lphaUcPeriod"/>
            </a:pPr>
            <a:r>
              <a:rPr lang="en-US" sz="1400">
                <a:solidFill>
                  <a:srgbClr val="202124"/>
                </a:solidFill>
              </a:rPr>
              <a:t>We will be utilizing a pre-trained cat detection model implemented by pytorch.</a:t>
            </a:r>
            <a:endParaRPr sz="1400">
              <a:solidFill>
                <a:srgbClr val="202124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lphaUcPeriod"/>
            </a:pPr>
            <a:r>
              <a:rPr lang="en-US" sz="1400">
                <a:solidFill>
                  <a:srgbClr val="202124"/>
                </a:solidFill>
              </a:rPr>
              <a:t>Goal is to achieve 95% accuracy.</a:t>
            </a:r>
            <a:endParaRPr sz="1400">
              <a:solidFill>
                <a:srgbClr val="202124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lphaUcPeriod"/>
            </a:pPr>
            <a:r>
              <a:rPr lang="en-US" sz="1400">
                <a:solidFill>
                  <a:srgbClr val="202124"/>
                </a:solidFill>
              </a:rPr>
              <a:t>Returns confidence rate alone with predictions.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romanUcPeriod"/>
            </a:pPr>
            <a:r>
              <a:rPr lang="en-US" sz="1400">
                <a:solidFill>
                  <a:srgbClr val="202124"/>
                </a:solidFill>
              </a:rPr>
              <a:t>Desirable Features:</a:t>
            </a:r>
            <a:endParaRPr sz="1400">
              <a:solidFill>
                <a:srgbClr val="202124"/>
              </a:solidFill>
            </a:endParaRPr>
          </a:p>
          <a:p>
            <a:pPr indent="-3175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lphaUcPeriod"/>
            </a:pPr>
            <a:r>
              <a:rPr lang="en-US" sz="1400">
                <a:solidFill>
                  <a:srgbClr val="202124"/>
                </a:solidFill>
              </a:rPr>
              <a:t>Enable a flexible framework where we can easily substitute the ML model and UI text to accommodate for other identifiers (interchangeably identify other animals or objects)</a:t>
            </a:r>
            <a:endParaRPr sz="1400">
              <a:solidFill>
                <a:srgbClr val="202124"/>
              </a:solidFill>
            </a:endParaRPr>
          </a:p>
          <a:p>
            <a:pPr indent="-3175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02124"/>
                </a:solidFill>
              </a:rPr>
              <a:t>This could be configurable through a file configuration or by highlighting key directions to fork and replace essential modules.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9600" y="762000"/>
            <a:ext cx="848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100"/>
              <a:t>Proposed High Level Requirements</a:t>
            </a:r>
            <a:endParaRPr sz="41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 startAt="3"/>
            </a:pPr>
            <a:r>
              <a:rPr b="1" lang="en-US" sz="1200"/>
              <a:t>Nonfunctional Requirements</a:t>
            </a:r>
            <a:endParaRPr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Usability requirement</a:t>
            </a:r>
            <a:br>
              <a:rPr b="1" lang="en-US" sz="1200"/>
            </a:br>
            <a:r>
              <a:rPr b="1" lang="en-US" sz="1200"/>
              <a:t> </a:t>
            </a:r>
            <a:r>
              <a:rPr lang="en-US" sz="1200"/>
              <a:t>User-friendly User Interface	</a:t>
            </a:r>
            <a:endParaRPr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Reliability requirement</a:t>
            </a:r>
            <a:br>
              <a:rPr b="1" lang="en-US" sz="1200"/>
            </a:br>
            <a:r>
              <a:rPr b="1" lang="en-US" sz="1200"/>
              <a:t> </a:t>
            </a:r>
            <a:r>
              <a:rPr lang="en-US" sz="1200"/>
              <a:t>The application needs to be reliable at &gt;95% 	</a:t>
            </a:r>
            <a:endParaRPr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Compatibility requirement</a:t>
            </a:r>
            <a:br>
              <a:rPr b="1" lang="en-US" sz="1200"/>
            </a:br>
            <a:r>
              <a:rPr lang="en-US" sz="1200"/>
              <a:t>The application should function with most browsers and most image types(e.g .jpg, png, PNG, JPEG, PPM, GIF, TIFF, and BMP etc.)</a:t>
            </a:r>
            <a:endParaRPr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Responsiveness requirement</a:t>
            </a:r>
            <a:br>
              <a:rPr b="1" lang="en-US" sz="1200"/>
            </a:br>
            <a:r>
              <a:rPr lang="en-US" sz="1200"/>
              <a:t>Responsive UI (That is, the web UI should be responsive and intuitive to user interaction)</a:t>
            </a:r>
            <a:endParaRPr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Security requirement</a:t>
            </a:r>
            <a:br>
              <a:rPr b="1" lang="en-US" sz="1200"/>
            </a:br>
            <a:r>
              <a:rPr lang="en-US" sz="1200"/>
              <a:t>The application should be secure especially using back-end security measures such that no unauthorized data type can be used as input. Similarly, unauthorized users should not have access to the service.   </a:t>
            </a:r>
            <a:endParaRPr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Delivery Requirement</a:t>
            </a:r>
            <a:br>
              <a:rPr b="1" lang="en-US" sz="1200"/>
            </a:br>
            <a:r>
              <a:rPr lang="en-US" sz="1200"/>
              <a:t>The software should be ready for use by the deadline</a:t>
            </a:r>
            <a:endParaRPr b="1" sz="1200"/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-US" sz="1200"/>
              <a:t>Implementation Requirement</a:t>
            </a:r>
            <a:br>
              <a:rPr b="1" lang="en-US" sz="1200"/>
            </a:br>
            <a:r>
              <a:rPr lang="en-US" sz="1200"/>
              <a:t>The software should be be written in Python: Flask, Pytorch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Management Plan</a:t>
            </a:r>
            <a:endParaRPr sz="46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top priorities are: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Identify and test existing ML Models in local environment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Establish APIs and set up back-end server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Establish front-end architecture and successfully connects to the ML API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