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e18d08fa8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e18d08fa8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15e18d08fa8_0_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4c5424f10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4c5424f10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g164c5424f10_0_2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cca28558d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cca28558d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g16cca28558d_0_3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e18d08fa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e18d08fa8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g15e18d08fa8_0_1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e18d08fa8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e18d08fa8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g15e18d08fa8_0_1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e18d08fa8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5e18d08fa8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g15e18d08fa8_0_3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18d08fa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18d08fa8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g15e18d08fa8_0_2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cca28558d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cca28558d_0_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g16cca28558d_0_5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6cca28558d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6cca28558d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Configuration of our project initialization, and I’ll discuss our git configuratiojn</a:t>
            </a:r>
            <a:endParaRPr/>
          </a:p>
        </p:txBody>
      </p:sp>
      <p:sp>
        <p:nvSpPr>
          <p:cNvPr id="238" name="Google Shape;238;g16cca28558d_0_3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a3c894c8a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a3c894c8a_0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takeaways - Use some automation and establish ease of use by having a </a:t>
            </a:r>
            <a:r>
              <a:rPr lang="en-US"/>
              <a:t>preference towards virtual environments, </a:t>
            </a:r>
            <a:r>
              <a:rPr lang="en-US"/>
              <a:t>using requirements.txt, and utilizing git hooks, </a:t>
            </a:r>
            <a:endParaRPr/>
          </a:p>
        </p:txBody>
      </p:sp>
      <p:sp>
        <p:nvSpPr>
          <p:cNvPr id="244" name="Google Shape;244;g15a3c894c8a_0_5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e00eae3ac_1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e00eae3ac_1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g16e00eae3ac_12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cca28558d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cca28558d_0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g16cca28558d_0_5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e00eae3ac_3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e00eae3ac_3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g16e00eae3ac_3_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6e00eae3ac_3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6e00eae3ac_3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g16e00eae3ac_3_1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cca28558d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cca28558d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g16cca28558d_0_4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4c488941f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4c488941f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g164c488941f_0_1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cca28558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6cca28558d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g16cca28558d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e18d08fa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5e18d08fa8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g15e18d08fa8_0_3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cca28558d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cca28558d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8" name="Google Shape;318;g16cca28558d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6cca28558d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6cca28558d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g16cca28558d_0_1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e00eae3a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e00eae3a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g16e00eae3ac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4c488941f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4c488941f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g164c488941f_0_2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a3c894c8a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a3c894c8a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g15a3c894c8a_0_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a3c894c8a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a3c894c8a_0_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g15a3c894c8a_0_5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a3c894c8a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5a3c894c8a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g15a3c894c8a_0_1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e00eae3ac_8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e00eae3ac_8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g16e00eae3ac_8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e00eae3ac_8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6e00eae3ac_8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g16e00eae3ac_8_1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6e00eae3ac_8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6e00eae3ac_8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g16e00eae3ac_8_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a3c894c8a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a3c894c8a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g15a3c894c8a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a3c894c8a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a3c894c8a_0_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g15a3c894c8a_0_3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a3c894c8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a3c894c8a_0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g15a3c894c8a_0_1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e00eae3a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e00eae3ac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g16e00eae3ac_0_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4c488941f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4c488941f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g164c488941f_0_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a3c894c8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a3c894c8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g15a3c894c8a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e18d08fa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e18d08fa8_0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g15e18d08fa8_0_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4c5424f10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4c5424f10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g164c5424f10_0_3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4c5424f10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4c5424f10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164c5424f10_0_1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0" t="0"/>
          <a:stretch/>
        </p:blipFill>
        <p:spPr>
          <a:xfrm>
            <a:off x="7543800" y="6118225"/>
            <a:ext cx="968375" cy="434975"/>
          </a:xfrm>
          <a:prstGeom prst="rect">
            <a:avLst/>
          </a:prstGeom>
          <a:noFill/>
          <a:ln>
            <a:noFill/>
          </a:ln>
        </p:spPr>
      </p:pic>
      <p:sp>
        <p:nvSpPr>
          <p:cNvPr id="20" name="Google Shape;20;p2"/>
          <p:cNvSpPr/>
          <p:nvPr/>
        </p:nvSpPr>
        <p:spPr>
          <a:xfrm>
            <a:off x="0" y="-76200"/>
            <a:ext cx="9144000" cy="2895600"/>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 name="Google Shape;21;p2"/>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Metropolitan </a:t>
            </a:r>
            <a:endParaRPr b="0" i="0" sz="1400" u="none" cap="none" strike="noStrike">
              <a:solidFill>
                <a:srgbClr val="000000"/>
              </a:solidFill>
              <a:latin typeface="Arial"/>
              <a:ea typeface="Arial"/>
              <a:cs typeface="Arial"/>
              <a:sym typeface="Arial"/>
            </a:endParaRPr>
          </a:p>
        </p:txBody>
      </p:sp>
      <p:sp>
        <p:nvSpPr>
          <p:cNvPr id="22" name="Google Shape;22;p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Font typeface="Noto Sans Symbols"/>
              <a:buNone/>
              <a:defRPr sz="1800">
                <a:solidFill>
                  <a:srgbClr val="CCCCCC"/>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3" name="Google Shape;23;p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67" name="Shape 67"/>
        <p:cNvGrpSpPr/>
        <p:nvPr/>
      </p:nvGrpSpPr>
      <p:grpSpPr>
        <a:xfrm>
          <a:off x="0" y="0"/>
          <a:ext cx="0" cy="0"/>
          <a:chOff x="0" y="0"/>
          <a:chExt cx="0" cy="0"/>
        </a:xfrm>
      </p:grpSpPr>
      <p:sp>
        <p:nvSpPr>
          <p:cNvPr id="68" name="Google Shape;68;p11"/>
          <p:cNvSpPr txBox="1"/>
          <p:nvPr/>
        </p:nvSpPr>
        <p:spPr>
          <a:xfrm>
            <a:off x="6477000" y="730250"/>
            <a:ext cx="2303463" cy="4984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Click to edit Master title style</a:t>
            </a:r>
            <a:endParaRPr b="0" i="0" sz="1400" u="none" cap="none" strike="noStrike">
              <a:solidFill>
                <a:srgbClr val="000000"/>
              </a:solidFill>
              <a:latin typeface="Arial"/>
              <a:ea typeface="Arial"/>
              <a:cs typeface="Arial"/>
              <a:sym typeface="Arial"/>
            </a:endParaRPr>
          </a:p>
        </p:txBody>
      </p:sp>
      <p:sp>
        <p:nvSpPr>
          <p:cNvPr id="69" name="Google Shape;69;p11"/>
          <p:cNvSpPr txBox="1"/>
          <p:nvPr>
            <p:ph idx="1" type="body"/>
          </p:nvPr>
        </p:nvSpPr>
        <p:spPr>
          <a:xfrm>
            <a:off x="609599" y="729512"/>
            <a:ext cx="5638801" cy="49854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None/>
              <a:defRPr sz="2400"/>
            </a:lvl1pPr>
            <a:lvl2pPr indent="-228600" lvl="1" marL="914400" algn="l">
              <a:lnSpc>
                <a:spcPct val="100000"/>
              </a:lnSpc>
              <a:spcBef>
                <a:spcPts val="400"/>
              </a:spcBef>
              <a:spcAft>
                <a:spcPts val="0"/>
              </a:spcAft>
              <a:buSzPts val="2000"/>
              <a:buNone/>
              <a:defRPr sz="2000"/>
            </a:lvl2pPr>
            <a:lvl3pPr indent="-228600" lvl="2" marL="1371600" algn="l">
              <a:lnSpc>
                <a:spcPct val="100000"/>
              </a:lnSpc>
              <a:spcBef>
                <a:spcPts val="360"/>
              </a:spcBef>
              <a:spcAft>
                <a:spcPts val="0"/>
              </a:spcAft>
              <a:buSzPts val="1800"/>
              <a:buNone/>
              <a:defRPr sz="1800"/>
            </a:lvl3pPr>
            <a:lvl4pPr indent="-228600" lvl="3" marL="1828800" algn="l">
              <a:lnSpc>
                <a:spcPct val="100000"/>
              </a:lnSpc>
              <a:spcBef>
                <a:spcPts val="320"/>
              </a:spcBef>
              <a:spcAft>
                <a:spcPts val="0"/>
              </a:spcAft>
              <a:buSzPts val="1600"/>
              <a:buNone/>
              <a:defRPr sz="1600"/>
            </a:lvl4pPr>
            <a:lvl5pPr indent="-228600" lvl="4" marL="2286000" algn="l">
              <a:lnSpc>
                <a:spcPct val="100000"/>
              </a:lnSpc>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2" name="Google Shape;32;p4"/>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6096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4648200" y="1828800"/>
            <a:ext cx="3886200" cy="3886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None/>
              <a:defRPr sz="1600"/>
            </a:lvl1pPr>
            <a:lvl2pPr indent="-228600" lvl="1" marL="914400" algn="l">
              <a:lnSpc>
                <a:spcPct val="100000"/>
              </a:lnSpc>
              <a:spcBef>
                <a:spcPts val="280"/>
              </a:spcBef>
              <a:spcAft>
                <a:spcPts val="0"/>
              </a:spcAft>
              <a:buSzPts val="1400"/>
              <a:buNone/>
              <a:defRPr sz="1400"/>
            </a:lvl2pPr>
            <a:lvl3pPr indent="-228600" lvl="2" marL="1371600" algn="l">
              <a:lnSpc>
                <a:spcPct val="100000"/>
              </a:lnSpc>
              <a:spcBef>
                <a:spcPts val="240"/>
              </a:spcBef>
              <a:spcAft>
                <a:spcPts val="0"/>
              </a:spcAft>
              <a:buSzPts val="1200"/>
              <a:buNone/>
              <a:defRPr sz="1200"/>
            </a:lvl3pPr>
            <a:lvl4pPr indent="-228600" lvl="3" marL="1828800" algn="l">
              <a:lnSpc>
                <a:spcPct val="100000"/>
              </a:lnSpc>
              <a:spcBef>
                <a:spcPts val="200"/>
              </a:spcBef>
              <a:spcAft>
                <a:spcPts val="0"/>
              </a:spcAft>
              <a:buSzPts val="10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3887788" y="987425"/>
            <a:ext cx="4629150" cy="4873625"/>
          </a:xfrm>
          <a:prstGeom prst="rect">
            <a:avLst/>
          </a:prstGeom>
          <a:noFill/>
          <a:ln>
            <a:noFill/>
          </a:ln>
        </p:spPr>
      </p:sp>
      <p:sp>
        <p:nvSpPr>
          <p:cNvPr id="64" name="Google Shape;64;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None/>
              <a:defRPr sz="1600"/>
            </a:lvl1pPr>
            <a:lvl2pPr indent="-228600" lvl="1" marL="914400" algn="l">
              <a:lnSpc>
                <a:spcPct val="100000"/>
              </a:lnSpc>
              <a:spcBef>
                <a:spcPts val="280"/>
              </a:spcBef>
              <a:spcAft>
                <a:spcPts val="0"/>
              </a:spcAft>
              <a:buSzPts val="1400"/>
              <a:buNone/>
              <a:defRPr sz="1400"/>
            </a:lvl2pPr>
            <a:lvl3pPr indent="-228600" lvl="2" marL="1371600" algn="l">
              <a:lnSpc>
                <a:spcPct val="100000"/>
              </a:lnSpc>
              <a:spcBef>
                <a:spcPts val="240"/>
              </a:spcBef>
              <a:spcAft>
                <a:spcPts val="0"/>
              </a:spcAft>
              <a:buSzPts val="1200"/>
              <a:buNone/>
              <a:defRPr sz="1200"/>
            </a:lvl3pPr>
            <a:lvl4pPr indent="-228600" lvl="3" marL="1828800" algn="l">
              <a:lnSpc>
                <a:spcPct val="100000"/>
              </a:lnSpc>
              <a:spcBef>
                <a:spcPts val="200"/>
              </a:spcBef>
              <a:spcAft>
                <a:spcPts val="0"/>
              </a:spcAft>
              <a:buSzPts val="10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42863"/>
            <a:ext cx="9144000" cy="347663"/>
          </a:xfrm>
          <a:prstGeom prst="rect">
            <a:avLst/>
          </a:prstGeom>
          <a:gradFill>
            <a:gsLst>
              <a:gs pos="0">
                <a:srgbClr val="333333"/>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 name="Google Shape;11;p1"/>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828800"/>
            <a:ext cx="79248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2675B4"/>
              </a:buClr>
              <a:buSzPts val="2400"/>
              <a:buFont typeface="Noto Sans Symbols"/>
              <a:buChar char="▪"/>
              <a:defRPr b="0" i="0" sz="2400" u="none" cap="none" strike="noStrike">
                <a:solidFill>
                  <a:schemeClr val="dk1"/>
                </a:solidFill>
                <a:latin typeface="Arial"/>
                <a:ea typeface="Arial"/>
                <a:cs typeface="Arial"/>
                <a:sym typeface="Arial"/>
              </a:defRPr>
            </a:lvl1pPr>
            <a:lvl2pPr indent="-342900" lvl="1" marL="9144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360"/>
              </a:spcBef>
              <a:spcAft>
                <a:spcPts val="0"/>
              </a:spcAft>
              <a:buClr>
                <a:srgbClr val="2675B4"/>
              </a:buClr>
              <a:buSzPts val="1800"/>
              <a:buFont typeface="Noto Sans Symbols"/>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609600" y="0"/>
            <a:ext cx="5105400" cy="30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nvSpPr>
        <p:spPr>
          <a:xfrm>
            <a:off x="609600" y="1524000"/>
            <a:ext cx="7924800" cy="2746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Boston University</a:t>
            </a:r>
            <a:r>
              <a:rPr b="0" i="0" lang="en-US" sz="1200" u="none" cap="none" strike="noStrike">
                <a:solidFill>
                  <a:schemeClr val="lt1"/>
                </a:solidFill>
                <a:latin typeface="Arial"/>
                <a:ea typeface="Arial"/>
                <a:cs typeface="Arial"/>
                <a:sym typeface="Arial"/>
              </a:rPr>
              <a:t> Slideshow Title Goes Here</a:t>
            </a:r>
            <a:endParaRPr b="0" i="0" sz="1400" u="none" cap="none" strike="noStrike">
              <a:solidFill>
                <a:srgbClr val="000000"/>
              </a:solidFill>
              <a:latin typeface="Arial"/>
              <a:ea typeface="Arial"/>
              <a:cs typeface="Arial"/>
              <a:sym typeface="Arial"/>
            </a:endParaRPr>
          </a:p>
        </p:txBody>
      </p:sp>
      <p:pic>
        <p:nvPicPr>
          <p:cNvPr id="15" name="Google Shape;15;p1"/>
          <p:cNvPicPr preferRelativeResize="0"/>
          <p:nvPr/>
        </p:nvPicPr>
        <p:blipFill rotWithShape="1">
          <a:blip r:embed="rId1">
            <a:alphaModFix/>
          </a:blip>
          <a:srcRect b="0" l="0" r="0" t="0"/>
          <a:stretch/>
        </p:blipFill>
        <p:spPr>
          <a:xfrm>
            <a:off x="7543800" y="6118225"/>
            <a:ext cx="968375" cy="434975"/>
          </a:xfrm>
          <a:prstGeom prst="rect">
            <a:avLst/>
          </a:prstGeom>
          <a:noFill/>
          <a:ln>
            <a:noFill/>
          </a:ln>
        </p:spPr>
      </p:pic>
      <p:sp>
        <p:nvSpPr>
          <p:cNvPr id="16" name="Google Shape;16;p1"/>
          <p:cNvSpPr txBox="1"/>
          <p:nvPr>
            <p:ph idx="10" type="dt"/>
          </p:nvPr>
        </p:nvSpPr>
        <p:spPr>
          <a:xfrm>
            <a:off x="8001000" y="76200"/>
            <a:ext cx="1066800" cy="2286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baseline="30000" i="0" sz="1200" u="none" cap="none" strike="noStrike">
                <a:solidFill>
                  <a:srgbClr val="CCCCCC"/>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7" name="Google Shape;17;p1"/>
          <p:cNvSpPr/>
          <p:nvPr/>
        </p:nvSpPr>
        <p:spPr>
          <a:xfrm>
            <a:off x="609600" y="6172200"/>
            <a:ext cx="4664075" cy="2746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Boston University</a:t>
            </a:r>
            <a:r>
              <a:rPr b="0" i="0" lang="en-US" sz="1200" u="none" cap="none" strike="noStrike">
                <a:solidFill>
                  <a:schemeClr val="dk1"/>
                </a:solidFill>
                <a:latin typeface="Arial"/>
                <a:ea typeface="Arial"/>
                <a:cs typeface="Arial"/>
                <a:sym typeface="Arial"/>
              </a:rPr>
              <a:t> Metropolitan</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14.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35.png"/><Relationship Id="rId5" Type="http://schemas.openxmlformats.org/officeDocument/2006/relationships/image" Target="../media/image22.png"/><Relationship Id="rId6"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25.jpg"/><Relationship Id="rId5" Type="http://schemas.openxmlformats.org/officeDocument/2006/relationships/image" Target="../media/image34.jpg"/><Relationship Id="rId6" Type="http://schemas.openxmlformats.org/officeDocument/2006/relationships/image" Target="../media/image9.jpg"/><Relationship Id="rId7" Type="http://schemas.openxmlformats.org/officeDocument/2006/relationships/image" Target="../media/image1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jpg"/><Relationship Id="rId5" Type="http://schemas.openxmlformats.org/officeDocument/2006/relationships/image" Target="../media/image13.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ctrTitle"/>
          </p:nvPr>
        </p:nvSpPr>
        <p:spPr>
          <a:xfrm>
            <a:off x="685800" y="1600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9600"/>
              <a:t>F</a:t>
            </a:r>
            <a:r>
              <a:rPr lang="en-US" sz="9600"/>
              <a:t>aFi</a:t>
            </a:r>
            <a:endParaRPr sz="9600"/>
          </a:p>
        </p:txBody>
      </p:sp>
      <p:sp>
        <p:nvSpPr>
          <p:cNvPr id="78" name="Google Shape;78;p12"/>
          <p:cNvSpPr txBox="1"/>
          <p:nvPr>
            <p:ph idx="1" type="subTitle"/>
          </p:nvPr>
        </p:nvSpPr>
        <p:spPr>
          <a:xfrm>
            <a:off x="685800" y="3200400"/>
            <a:ext cx="77724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6000">
                <a:solidFill>
                  <a:schemeClr val="dk1"/>
                </a:solidFill>
              </a:rPr>
              <a:t>Team 5 Iteration 3 Updates</a:t>
            </a:r>
            <a:endParaRPr sz="6000">
              <a:solidFill>
                <a:schemeClr val="dk1"/>
              </a:solidFill>
            </a:endParaRPr>
          </a:p>
          <a:p>
            <a:pPr indent="0" lvl="0" marL="0" rtl="0" algn="l">
              <a:lnSpc>
                <a:spcPct val="100000"/>
              </a:lnSpc>
              <a:spcBef>
                <a:spcPts val="0"/>
              </a:spcBef>
              <a:spcAft>
                <a:spcPts val="0"/>
              </a:spcAft>
              <a:buSzPts val="1800"/>
              <a:buNone/>
            </a:pPr>
            <a:r>
              <a:t/>
            </a:r>
            <a:endParaRPr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ML Algorithm</a:t>
            </a:r>
            <a:endParaRPr/>
          </a:p>
        </p:txBody>
      </p:sp>
      <p:sp>
        <p:nvSpPr>
          <p:cNvPr id="178" name="Google Shape;178;p21"/>
          <p:cNvSpPr txBox="1"/>
          <p:nvPr>
            <p:ph idx="1" type="body"/>
          </p:nvPr>
        </p:nvSpPr>
        <p:spPr>
          <a:xfrm>
            <a:off x="609600" y="1828800"/>
            <a:ext cx="3088500" cy="3886200"/>
          </a:xfrm>
          <a:prstGeom prst="rect">
            <a:avLst/>
          </a:prstGeom>
        </p:spPr>
        <p:txBody>
          <a:bodyPr anchorCtr="0" anchor="t" bIns="45700" lIns="91425" spcFirstLastPara="1" rIns="91425" wrap="square" tIns="45700">
            <a:noAutofit/>
          </a:bodyPr>
          <a:lstStyle/>
          <a:p>
            <a:pPr indent="0" lvl="0" marL="51435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US" sz="1600"/>
              <a:t>We are using state of the art image detection</a:t>
            </a:r>
            <a:endParaRPr sz="1600"/>
          </a:p>
          <a:p>
            <a:pPr indent="0" lvl="0" marL="0" rtl="0" algn="l">
              <a:lnSpc>
                <a:spcPct val="115000"/>
              </a:lnSpc>
              <a:spcBef>
                <a:spcPts val="0"/>
              </a:spcBef>
              <a:spcAft>
                <a:spcPts val="0"/>
              </a:spcAft>
              <a:buClr>
                <a:schemeClr val="dk1"/>
              </a:buClr>
              <a:buSzPts val="1100"/>
              <a:buFont typeface="Arial"/>
              <a:buNone/>
            </a:pPr>
            <a:r>
              <a:rPr lang="en-US" sz="1600"/>
              <a:t>model called YoloV5</a:t>
            </a:r>
            <a:endParaRPr sz="1600"/>
          </a:p>
          <a:p>
            <a:pPr indent="0" lvl="0" marL="0" rtl="0" algn="l">
              <a:lnSpc>
                <a:spcPct val="115000"/>
              </a:lnSpc>
              <a:spcBef>
                <a:spcPts val="0"/>
              </a:spcBef>
              <a:spcAft>
                <a:spcPts val="0"/>
              </a:spcAft>
              <a:buClr>
                <a:schemeClr val="dk1"/>
              </a:buClr>
              <a:buSzPts val="1100"/>
              <a:buFont typeface="Arial"/>
              <a:buNone/>
            </a:pPr>
            <a:r>
              <a:rPr lang="en-US" sz="1600"/>
              <a:t>This is implemented in the ObjectDetection.py</a:t>
            </a:r>
            <a:endParaRPr sz="1600"/>
          </a:p>
          <a:p>
            <a:pPr indent="0" lvl="0" marL="0" rtl="0" algn="l">
              <a:lnSpc>
                <a:spcPct val="115000"/>
              </a:lnSpc>
              <a:spcBef>
                <a:spcPts val="0"/>
              </a:spcBef>
              <a:spcAft>
                <a:spcPts val="0"/>
              </a:spcAft>
              <a:buClr>
                <a:schemeClr val="dk1"/>
              </a:buClr>
              <a:buSzPts val="1100"/>
              <a:buFont typeface="Arial"/>
              <a:buNone/>
            </a:pPr>
            <a:r>
              <a:rPr lang="en-US" sz="1600"/>
              <a:t>file as a class. We read in a video stream </a:t>
            </a:r>
            <a:endParaRPr sz="1600"/>
          </a:p>
          <a:p>
            <a:pPr indent="0" lvl="0" marL="0" rtl="0" algn="l">
              <a:lnSpc>
                <a:spcPct val="115000"/>
              </a:lnSpc>
              <a:spcBef>
                <a:spcPts val="0"/>
              </a:spcBef>
              <a:spcAft>
                <a:spcPts val="0"/>
              </a:spcAft>
              <a:buClr>
                <a:schemeClr val="dk1"/>
              </a:buClr>
              <a:buSzPts val="1100"/>
              <a:buFont typeface="Arial"/>
              <a:buNone/>
            </a:pPr>
            <a:r>
              <a:rPr lang="en-US" sz="1600"/>
              <a:t>and have fine tuned the ML model </a:t>
            </a:r>
            <a:endParaRPr sz="1600"/>
          </a:p>
          <a:p>
            <a:pPr indent="0" lvl="0" marL="0" rtl="0" algn="l">
              <a:lnSpc>
                <a:spcPct val="115000"/>
              </a:lnSpc>
              <a:spcBef>
                <a:spcPts val="0"/>
              </a:spcBef>
              <a:spcAft>
                <a:spcPts val="0"/>
              </a:spcAft>
              <a:buClr>
                <a:schemeClr val="dk1"/>
              </a:buClr>
              <a:buSzPts val="1100"/>
              <a:buFont typeface="Arial"/>
              <a:buNone/>
            </a:pPr>
            <a:r>
              <a:rPr lang="en-US" sz="1600"/>
              <a:t>to detect people.</a:t>
            </a:r>
            <a:endParaRPr sz="1600"/>
          </a:p>
        </p:txBody>
      </p:sp>
      <p:sp>
        <p:nvSpPr>
          <p:cNvPr id="179" name="Google Shape;179;p21"/>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pic>
        <p:nvPicPr>
          <p:cNvPr id="180" name="Google Shape;180;p21"/>
          <p:cNvPicPr preferRelativeResize="0"/>
          <p:nvPr/>
        </p:nvPicPr>
        <p:blipFill>
          <a:blip r:embed="rId3">
            <a:alphaModFix/>
          </a:blip>
          <a:stretch>
            <a:fillRect/>
          </a:stretch>
        </p:blipFill>
        <p:spPr>
          <a:xfrm>
            <a:off x="3829100" y="1447801"/>
            <a:ext cx="5314901" cy="3571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SQL DB Creation</a:t>
            </a:r>
            <a:endParaRPr/>
          </a:p>
        </p:txBody>
      </p:sp>
      <p:sp>
        <p:nvSpPr>
          <p:cNvPr id="187" name="Google Shape;187;p22"/>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In this Iteration we created 2 DataBases </a:t>
            </a:r>
            <a:endParaRPr/>
          </a:p>
          <a:p>
            <a:pPr indent="-342900" lvl="0" marL="457200" rtl="0" algn="l">
              <a:spcBef>
                <a:spcPts val="360"/>
              </a:spcBef>
              <a:spcAft>
                <a:spcPts val="0"/>
              </a:spcAft>
              <a:buSzPts val="1800"/>
              <a:buChar char="▪"/>
            </a:pPr>
            <a:r>
              <a:rPr lang="en-US"/>
              <a:t>1 to store user </a:t>
            </a:r>
            <a:r>
              <a:rPr lang="en-US"/>
              <a:t>profiles</a:t>
            </a:r>
            <a:r>
              <a:rPr lang="en-US"/>
              <a:t> </a:t>
            </a:r>
            <a:endParaRPr/>
          </a:p>
          <a:p>
            <a:pPr indent="-342900" lvl="0" marL="457200" rtl="0" algn="l">
              <a:spcBef>
                <a:spcPts val="0"/>
              </a:spcBef>
              <a:spcAft>
                <a:spcPts val="0"/>
              </a:spcAft>
              <a:buSzPts val="1800"/>
              <a:buChar char="▪"/>
            </a:pPr>
            <a:r>
              <a:rPr lang="en-US"/>
              <a:t>another to store the history of submissions</a:t>
            </a:r>
            <a:endParaRPr/>
          </a:p>
          <a:p>
            <a:pPr indent="-342900" lvl="0" marL="457200" rtl="0" algn="l">
              <a:spcBef>
                <a:spcPts val="0"/>
              </a:spcBef>
              <a:spcAft>
                <a:spcPts val="0"/>
              </a:spcAft>
              <a:buSzPts val="1800"/>
              <a:buChar char="▪"/>
            </a:pPr>
            <a:r>
              <a:rPr lang="en-US"/>
              <a:t>Standard SQL</a:t>
            </a:r>
            <a:endParaRPr/>
          </a:p>
          <a:p>
            <a:pPr indent="-342900" lvl="0" marL="457200" rtl="0" algn="l">
              <a:spcBef>
                <a:spcPts val="0"/>
              </a:spcBef>
              <a:spcAft>
                <a:spcPts val="0"/>
              </a:spcAft>
              <a:buSzPts val="1800"/>
              <a:buChar char="▪"/>
            </a:pPr>
            <a:r>
              <a:rPr lang="en-US"/>
              <a:t>Uses a python native library</a:t>
            </a:r>
            <a:endParaRPr/>
          </a:p>
          <a:p>
            <a:pPr indent="-342900" lvl="1" marL="1371600" rtl="0" algn="l">
              <a:spcBef>
                <a:spcPts val="0"/>
              </a:spcBef>
              <a:spcAft>
                <a:spcPts val="0"/>
              </a:spcAft>
              <a:buSzPts val="1800"/>
              <a:buChar char="▪"/>
            </a:pPr>
            <a:r>
              <a:rPr lang="en-US"/>
              <a:t>SQLite3</a:t>
            </a:r>
            <a:endParaRPr/>
          </a:p>
        </p:txBody>
      </p:sp>
      <p:pic>
        <p:nvPicPr>
          <p:cNvPr id="188" name="Google Shape;188;p22"/>
          <p:cNvPicPr preferRelativeResize="0"/>
          <p:nvPr/>
        </p:nvPicPr>
        <p:blipFill>
          <a:blip r:embed="rId3">
            <a:alphaModFix/>
          </a:blip>
          <a:stretch>
            <a:fillRect/>
          </a:stretch>
        </p:blipFill>
        <p:spPr>
          <a:xfrm>
            <a:off x="4964025" y="3263301"/>
            <a:ext cx="3981926" cy="260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7200"/>
              <a:t>Project Design</a:t>
            </a:r>
            <a:endParaRPr sz="7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Class Diagram</a:t>
            </a:r>
            <a:r>
              <a:rPr lang="en-US"/>
              <a:t> Recap</a:t>
            </a:r>
            <a:endParaRPr/>
          </a:p>
        </p:txBody>
      </p:sp>
      <p:sp>
        <p:nvSpPr>
          <p:cNvPr id="201" name="Google Shape;201;p24"/>
          <p:cNvSpPr txBox="1"/>
          <p:nvPr>
            <p:ph idx="1" type="body"/>
          </p:nvPr>
        </p:nvSpPr>
        <p:spPr>
          <a:xfrm>
            <a:off x="609600" y="1255950"/>
            <a:ext cx="7924800" cy="47889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lang="en-US" sz="1400"/>
              <a:t>Entities: </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FaFI Web Application</a:t>
            </a:r>
            <a:endParaRPr sz="1400"/>
          </a:p>
          <a:p>
            <a:pPr indent="-317500" lvl="0" marL="914400" rtl="0" algn="l">
              <a:lnSpc>
                <a:spcPct val="115000"/>
              </a:lnSpc>
              <a:spcBef>
                <a:spcPts val="0"/>
              </a:spcBef>
              <a:spcAft>
                <a:spcPts val="0"/>
              </a:spcAft>
              <a:buSzPts val="1400"/>
              <a:buChar char="-"/>
            </a:pPr>
            <a:r>
              <a:rPr lang="en-US" sz="1400"/>
              <a:t>Users</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Images</a:t>
            </a:r>
            <a:endParaRPr sz="1400"/>
          </a:p>
          <a:p>
            <a:pPr indent="0" lvl="0" marL="914400" rtl="0" algn="l">
              <a:lnSpc>
                <a:spcPct val="115000"/>
              </a:lnSpc>
              <a:spcBef>
                <a:spcPts val="0"/>
              </a:spcBef>
              <a:spcAft>
                <a:spcPts val="0"/>
              </a:spcAft>
              <a:buClr>
                <a:schemeClr val="dk1"/>
              </a:buClr>
              <a:buSzPts val="1100"/>
              <a:buFont typeface="Arial"/>
              <a:buNone/>
            </a:pPr>
            <a:r>
              <a:rPr lang="en-US" sz="1400"/>
              <a:t>Facial detection results</a:t>
            </a:r>
            <a:endParaRPr sz="1400"/>
          </a:p>
          <a:p>
            <a:pPr indent="0" lvl="0" marL="457200" rtl="0" algn="l">
              <a:lnSpc>
                <a:spcPct val="115000"/>
              </a:lnSpc>
              <a:spcBef>
                <a:spcPts val="0"/>
              </a:spcBef>
              <a:spcAft>
                <a:spcPts val="0"/>
              </a:spcAft>
              <a:buClr>
                <a:schemeClr val="dk1"/>
              </a:buClr>
              <a:buSzPts val="1100"/>
              <a:buFont typeface="Arial"/>
              <a:buNone/>
            </a:pPr>
            <a:r>
              <a:rPr lang="en-US" sz="1400"/>
              <a:t>Controls:</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Login</a:t>
            </a:r>
            <a:endParaRPr sz="1400"/>
          </a:p>
          <a:p>
            <a:pPr indent="-317500" lvl="0" marL="914400" rtl="0" algn="l">
              <a:lnSpc>
                <a:spcPct val="115000"/>
              </a:lnSpc>
              <a:spcBef>
                <a:spcPts val="0"/>
              </a:spcBef>
              <a:spcAft>
                <a:spcPts val="0"/>
              </a:spcAft>
              <a:buSzPts val="1400"/>
              <a:buChar char="-"/>
            </a:pPr>
            <a:r>
              <a:rPr lang="en-US" sz="1400"/>
              <a:t>Signup</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Upload File</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Label prediction for model training</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View History</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ML Facial detection</a:t>
            </a:r>
            <a:endParaRPr sz="1400"/>
          </a:p>
          <a:p>
            <a:pPr indent="0" lvl="0" marL="457200" rtl="0" algn="l">
              <a:lnSpc>
                <a:spcPct val="115000"/>
              </a:lnSpc>
              <a:spcBef>
                <a:spcPts val="0"/>
              </a:spcBef>
              <a:spcAft>
                <a:spcPts val="0"/>
              </a:spcAft>
              <a:buClr>
                <a:schemeClr val="dk1"/>
              </a:buClr>
              <a:buSzPts val="1100"/>
              <a:buFont typeface="Arial"/>
              <a:buNone/>
            </a:pPr>
            <a:r>
              <a:rPr lang="en-US" sz="1400"/>
              <a:t>Boundaries:</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Login Page</a:t>
            </a:r>
            <a:endParaRPr sz="1400"/>
          </a:p>
          <a:p>
            <a:pPr indent="-317500" lvl="0" marL="914400" rtl="0" algn="l">
              <a:lnSpc>
                <a:spcPct val="115000"/>
              </a:lnSpc>
              <a:spcBef>
                <a:spcPts val="0"/>
              </a:spcBef>
              <a:spcAft>
                <a:spcPts val="0"/>
              </a:spcAft>
              <a:buSzPts val="1400"/>
              <a:buChar char="-"/>
            </a:pPr>
            <a:r>
              <a:rPr lang="en-US" sz="1400"/>
              <a:t>Home Page</a:t>
            </a:r>
            <a:endParaRPr sz="1400"/>
          </a:p>
          <a:p>
            <a:pPr indent="-317500" lvl="0" marL="914400" rtl="0" algn="l">
              <a:lnSpc>
                <a:spcPct val="115000"/>
              </a:lnSpc>
              <a:spcBef>
                <a:spcPts val="0"/>
              </a:spcBef>
              <a:spcAft>
                <a:spcPts val="0"/>
              </a:spcAft>
              <a:buSzPts val="1400"/>
              <a:buChar char="-"/>
            </a:pPr>
            <a:r>
              <a:rPr lang="en-US" sz="1400"/>
              <a:t>Stream Page</a:t>
            </a:r>
            <a:endParaRPr sz="1400"/>
          </a:p>
          <a:p>
            <a:pPr indent="-317500" lvl="0" marL="914400" rtl="0" algn="l">
              <a:lnSpc>
                <a:spcPct val="115000"/>
              </a:lnSpc>
              <a:spcBef>
                <a:spcPts val="0"/>
              </a:spcBef>
              <a:spcAft>
                <a:spcPts val="0"/>
              </a:spcAft>
              <a:buSzPts val="1400"/>
              <a:buChar char="-"/>
            </a:pPr>
            <a:r>
              <a:rPr lang="en-US" sz="1400"/>
              <a:t>File Page</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History Page</a:t>
            </a:r>
            <a:endParaRPr sz="1400"/>
          </a:p>
          <a:p>
            <a:pPr indent="-317500" lvl="0" marL="914400" rtl="0" algn="l">
              <a:lnSpc>
                <a:spcPct val="115000"/>
              </a:lnSpc>
              <a:spcBef>
                <a:spcPts val="0"/>
              </a:spcBef>
              <a:spcAft>
                <a:spcPts val="0"/>
              </a:spcAft>
              <a:buClr>
                <a:schemeClr val="dk1"/>
              </a:buClr>
              <a:buSzPts val="1400"/>
              <a:buFont typeface="Arial"/>
              <a:buChar char="-"/>
            </a:pPr>
            <a:r>
              <a:rPr lang="en-US" sz="1400"/>
              <a:t>Setting Page</a:t>
            </a:r>
            <a:endParaRPr sz="2700"/>
          </a:p>
        </p:txBody>
      </p:sp>
      <p:sp>
        <p:nvSpPr>
          <p:cNvPr id="202" name="Google Shape;202;p24"/>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UI Design</a:t>
            </a:r>
            <a:r>
              <a:rPr lang="en-US"/>
              <a:t> SDD</a:t>
            </a:r>
            <a:endParaRPr/>
          </a:p>
        </p:txBody>
      </p:sp>
      <p:sp>
        <p:nvSpPr>
          <p:cNvPr id="209" name="Google Shape;209;p25"/>
          <p:cNvSpPr txBox="1"/>
          <p:nvPr>
            <p:ph idx="1" type="body"/>
          </p:nvPr>
        </p:nvSpPr>
        <p:spPr>
          <a:xfrm>
            <a:off x="609600" y="1319200"/>
            <a:ext cx="7924800" cy="47166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chemeClr val="dk1"/>
              </a:buClr>
              <a:buSzPts val="1600"/>
              <a:buFont typeface="Arial"/>
              <a:buChar char="●"/>
            </a:pPr>
            <a:r>
              <a:rPr lang="en-US" sz="1600"/>
              <a:t>Login page - Users can create and login to their account</a:t>
            </a:r>
            <a:endParaRPr sz="1600"/>
          </a:p>
          <a:p>
            <a:pPr indent="-330200" lvl="1" marL="914400" rtl="0" algn="l">
              <a:lnSpc>
                <a:spcPct val="115000"/>
              </a:lnSpc>
              <a:spcBef>
                <a:spcPts val="0"/>
              </a:spcBef>
              <a:spcAft>
                <a:spcPts val="0"/>
              </a:spcAft>
              <a:buClr>
                <a:schemeClr val="dk1"/>
              </a:buClr>
              <a:buSzPts val="1600"/>
              <a:buFont typeface="Arial"/>
              <a:buChar char="○"/>
            </a:pPr>
            <a:r>
              <a:rPr lang="en-US" sz="1600"/>
              <a:t>Fields: User email and Password</a:t>
            </a:r>
            <a:endParaRPr sz="1600"/>
          </a:p>
          <a:p>
            <a:pPr indent="-330200" lvl="1" marL="914400" rtl="0" algn="l">
              <a:lnSpc>
                <a:spcPct val="115000"/>
              </a:lnSpc>
              <a:spcBef>
                <a:spcPts val="0"/>
              </a:spcBef>
              <a:spcAft>
                <a:spcPts val="0"/>
              </a:spcAft>
              <a:buClr>
                <a:schemeClr val="dk1"/>
              </a:buClr>
              <a:buSzPts val="1600"/>
              <a:buFont typeface="Arial"/>
              <a:buChar char="○"/>
            </a:pPr>
            <a:r>
              <a:rPr lang="en-US" sz="1600"/>
              <a:t>Buttons: Sign Up and Sign In</a:t>
            </a:r>
            <a:endParaRPr sz="1600"/>
          </a:p>
          <a:p>
            <a:pPr indent="-330200" lvl="2" marL="1371600" rtl="0" algn="l">
              <a:lnSpc>
                <a:spcPct val="115000"/>
              </a:lnSpc>
              <a:spcBef>
                <a:spcPts val="0"/>
              </a:spcBef>
              <a:spcAft>
                <a:spcPts val="0"/>
              </a:spcAft>
              <a:buClr>
                <a:schemeClr val="dk1"/>
              </a:buClr>
              <a:buSzPts val="1600"/>
              <a:buFont typeface="Arial"/>
              <a:buChar char="■"/>
            </a:pPr>
            <a:r>
              <a:rPr lang="en-US" sz="1600"/>
              <a:t>Sign In redirects to Home Page</a:t>
            </a:r>
            <a:endParaRPr sz="1600"/>
          </a:p>
          <a:p>
            <a:pPr indent="-330200" lvl="2" marL="1371600" rtl="0" algn="l">
              <a:lnSpc>
                <a:spcPct val="115000"/>
              </a:lnSpc>
              <a:spcBef>
                <a:spcPts val="0"/>
              </a:spcBef>
              <a:spcAft>
                <a:spcPts val="0"/>
              </a:spcAft>
              <a:buClr>
                <a:schemeClr val="dk1"/>
              </a:buClr>
              <a:buSzPts val="1600"/>
              <a:buFont typeface="Arial"/>
              <a:buChar char="■"/>
            </a:pPr>
            <a:r>
              <a:rPr lang="en-US" sz="1600"/>
              <a:t>Sign Up redirects to Login interface. Accounts with passed username and password are created.</a:t>
            </a:r>
            <a:endParaRPr sz="1600"/>
          </a:p>
          <a:p>
            <a:pPr indent="-330200" lvl="0" marL="457200" rtl="0" algn="l">
              <a:lnSpc>
                <a:spcPct val="115000"/>
              </a:lnSpc>
              <a:spcBef>
                <a:spcPts val="0"/>
              </a:spcBef>
              <a:spcAft>
                <a:spcPts val="0"/>
              </a:spcAft>
              <a:buClr>
                <a:schemeClr val="dk1"/>
              </a:buClr>
              <a:buSzPts val="1600"/>
              <a:buFont typeface="Arial"/>
              <a:buChar char="●"/>
            </a:pPr>
            <a:r>
              <a:rPr lang="en-US" sz="1600"/>
              <a:t>Home page</a:t>
            </a:r>
            <a:endParaRPr sz="1600"/>
          </a:p>
          <a:p>
            <a:pPr indent="-336550" lvl="1" marL="914400" rtl="0" algn="l">
              <a:lnSpc>
                <a:spcPct val="115000"/>
              </a:lnSpc>
              <a:spcBef>
                <a:spcPts val="0"/>
              </a:spcBef>
              <a:spcAft>
                <a:spcPts val="0"/>
              </a:spcAft>
              <a:buSzPts val="1700"/>
              <a:buChar char="○"/>
            </a:pPr>
            <a:r>
              <a:rPr lang="en-US" sz="1700"/>
              <a:t>Navigation Bar: </a:t>
            </a:r>
            <a:endParaRPr sz="1700"/>
          </a:p>
          <a:p>
            <a:pPr indent="-336550" lvl="2" marL="1371600" rtl="0" algn="l">
              <a:lnSpc>
                <a:spcPct val="115000"/>
              </a:lnSpc>
              <a:spcBef>
                <a:spcPts val="0"/>
              </a:spcBef>
              <a:spcAft>
                <a:spcPts val="0"/>
              </a:spcAft>
              <a:buSzPts val="1700"/>
              <a:buChar char="■"/>
            </a:pPr>
            <a:r>
              <a:rPr lang="en-US" sz="1700"/>
              <a:t>Links to Stream, History, and Setting pages</a:t>
            </a:r>
            <a:endParaRPr sz="2200"/>
          </a:p>
          <a:p>
            <a:pPr indent="-330200" lvl="0" marL="457200" rtl="0" algn="l">
              <a:lnSpc>
                <a:spcPct val="115000"/>
              </a:lnSpc>
              <a:spcBef>
                <a:spcPts val="0"/>
              </a:spcBef>
              <a:spcAft>
                <a:spcPts val="0"/>
              </a:spcAft>
              <a:buSzPts val="1600"/>
              <a:buChar char="●"/>
            </a:pPr>
            <a:r>
              <a:rPr lang="en-US" sz="1600"/>
              <a:t>Stream page</a:t>
            </a:r>
            <a:endParaRPr sz="1600"/>
          </a:p>
          <a:p>
            <a:pPr indent="-330200" lvl="1" marL="914400" rtl="0" algn="l">
              <a:lnSpc>
                <a:spcPct val="115000"/>
              </a:lnSpc>
              <a:spcBef>
                <a:spcPts val="0"/>
              </a:spcBef>
              <a:spcAft>
                <a:spcPts val="0"/>
              </a:spcAft>
              <a:buSzPts val="1600"/>
              <a:buChar char="○"/>
            </a:pPr>
            <a:r>
              <a:rPr lang="en-US" sz="1600"/>
              <a:t>Functionalities:</a:t>
            </a:r>
            <a:endParaRPr sz="1600"/>
          </a:p>
          <a:p>
            <a:pPr indent="-330200" lvl="2" marL="1371600" rtl="0" algn="l">
              <a:lnSpc>
                <a:spcPct val="115000"/>
              </a:lnSpc>
              <a:spcBef>
                <a:spcPts val="0"/>
              </a:spcBef>
              <a:spcAft>
                <a:spcPts val="0"/>
              </a:spcAft>
              <a:buClr>
                <a:schemeClr val="dk1"/>
              </a:buClr>
              <a:buSzPts val="1600"/>
              <a:buFont typeface="Arial"/>
              <a:buChar char="■"/>
            </a:pPr>
            <a:r>
              <a:rPr lang="en-US" sz="1600"/>
              <a:t>Displays the live stream video with people detection feature </a:t>
            </a:r>
            <a:endParaRPr sz="1600"/>
          </a:p>
          <a:p>
            <a:pPr indent="0" lvl="0" marL="0" rtl="0" algn="l">
              <a:lnSpc>
                <a:spcPct val="115000"/>
              </a:lnSpc>
              <a:spcBef>
                <a:spcPts val="0"/>
              </a:spcBef>
              <a:spcAft>
                <a:spcPts val="0"/>
              </a:spcAft>
              <a:buNone/>
            </a:pPr>
            <a:r>
              <a:t/>
            </a:r>
            <a:endParaRPr sz="2300"/>
          </a:p>
        </p:txBody>
      </p:sp>
      <p:sp>
        <p:nvSpPr>
          <p:cNvPr id="210" name="Google Shape;210;p25"/>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UI Design continued</a:t>
            </a:r>
            <a:endParaRPr/>
          </a:p>
        </p:txBody>
      </p:sp>
      <p:sp>
        <p:nvSpPr>
          <p:cNvPr id="217" name="Google Shape;217;p26"/>
          <p:cNvSpPr txBox="1"/>
          <p:nvPr>
            <p:ph idx="1" type="body"/>
          </p:nvPr>
        </p:nvSpPr>
        <p:spPr>
          <a:xfrm>
            <a:off x="609600" y="1536200"/>
            <a:ext cx="7924800" cy="4178700"/>
          </a:xfrm>
          <a:prstGeom prst="rect">
            <a:avLst/>
          </a:prstGeom>
        </p:spPr>
        <p:txBody>
          <a:bodyPr anchorCtr="0" anchor="t" bIns="45700" lIns="91425" spcFirstLastPara="1" rIns="91425" wrap="square" tIns="45700">
            <a:noAutofit/>
          </a:bodyPr>
          <a:lstStyle/>
          <a:p>
            <a:pPr indent="-336550" lvl="1" marL="457200" rtl="0" algn="l">
              <a:lnSpc>
                <a:spcPct val="115000"/>
              </a:lnSpc>
              <a:spcBef>
                <a:spcPts val="0"/>
              </a:spcBef>
              <a:spcAft>
                <a:spcPts val="0"/>
              </a:spcAft>
              <a:buClr>
                <a:schemeClr val="dk1"/>
              </a:buClr>
              <a:buSzPts val="1700"/>
              <a:buFont typeface="Arial"/>
              <a:buChar char="○"/>
            </a:pPr>
            <a:r>
              <a:rPr lang="en-US" sz="1700"/>
              <a:t>History page- Displays a history of events where people are detected. </a:t>
            </a:r>
            <a:endParaRPr sz="1700"/>
          </a:p>
          <a:p>
            <a:pPr indent="-336550" lvl="2" marL="914400" rtl="0" algn="l">
              <a:lnSpc>
                <a:spcPct val="115000"/>
              </a:lnSpc>
              <a:spcBef>
                <a:spcPts val="0"/>
              </a:spcBef>
              <a:spcAft>
                <a:spcPts val="0"/>
              </a:spcAft>
              <a:buClr>
                <a:schemeClr val="dk1"/>
              </a:buClr>
              <a:buSzPts val="1700"/>
              <a:buFont typeface="Arial"/>
              <a:buChar char="■"/>
            </a:pPr>
            <a:r>
              <a:rPr lang="en-US" sz="1700"/>
              <a:t>Buttons: Click on an event to view the screenshot enlarged.</a:t>
            </a:r>
            <a:endParaRPr sz="1700"/>
          </a:p>
          <a:p>
            <a:pPr indent="-336550" lvl="2" marL="914400" rtl="0" algn="l">
              <a:lnSpc>
                <a:spcPct val="115000"/>
              </a:lnSpc>
              <a:spcBef>
                <a:spcPts val="0"/>
              </a:spcBef>
              <a:spcAft>
                <a:spcPts val="0"/>
              </a:spcAft>
              <a:buClr>
                <a:schemeClr val="dk1"/>
              </a:buClr>
              <a:buSzPts val="1700"/>
              <a:buFont typeface="Arial"/>
              <a:buChar char="■"/>
            </a:pPr>
            <a:r>
              <a:rPr lang="en-US" sz="1700"/>
              <a:t>History Feature: Each event shows a screenshot with time it took place, and number of people detected.</a:t>
            </a:r>
            <a:endParaRPr sz="1700"/>
          </a:p>
          <a:p>
            <a:pPr indent="-336550" lvl="1" marL="457200" rtl="0" algn="l">
              <a:lnSpc>
                <a:spcPct val="115000"/>
              </a:lnSpc>
              <a:spcBef>
                <a:spcPts val="0"/>
              </a:spcBef>
              <a:spcAft>
                <a:spcPts val="0"/>
              </a:spcAft>
              <a:buClr>
                <a:schemeClr val="dk1"/>
              </a:buClr>
              <a:buSzPts val="1700"/>
              <a:buFont typeface="Arial"/>
              <a:buChar char="○"/>
            </a:pPr>
            <a:r>
              <a:rPr lang="en-US" sz="1700"/>
              <a:t>Setting page- An end user can sign up for email notification to receive potential detection notifications from the application.</a:t>
            </a:r>
            <a:endParaRPr sz="2300"/>
          </a:p>
          <a:p>
            <a:pPr indent="-336550" lvl="2" marL="914400" rtl="0" algn="l">
              <a:lnSpc>
                <a:spcPct val="115000"/>
              </a:lnSpc>
              <a:spcBef>
                <a:spcPts val="0"/>
              </a:spcBef>
              <a:spcAft>
                <a:spcPts val="0"/>
              </a:spcAft>
              <a:buClr>
                <a:schemeClr val="dk1"/>
              </a:buClr>
              <a:buSzPts val="1700"/>
              <a:buFont typeface="Arial"/>
              <a:buChar char="■"/>
            </a:pPr>
            <a:r>
              <a:rPr lang="en-US" sz="1700"/>
              <a:t>Fields: Email Address to receive notifications</a:t>
            </a:r>
            <a:endParaRPr sz="1700"/>
          </a:p>
          <a:p>
            <a:pPr indent="-336550" lvl="2" marL="914400" rtl="0" algn="l">
              <a:lnSpc>
                <a:spcPct val="115000"/>
              </a:lnSpc>
              <a:spcBef>
                <a:spcPts val="0"/>
              </a:spcBef>
              <a:spcAft>
                <a:spcPts val="0"/>
              </a:spcAft>
              <a:buClr>
                <a:schemeClr val="dk1"/>
              </a:buClr>
              <a:buSzPts val="1700"/>
              <a:buFont typeface="Arial"/>
              <a:buChar char="■"/>
            </a:pPr>
            <a:r>
              <a:rPr lang="en-US" sz="1700"/>
              <a:t>Buttons:</a:t>
            </a:r>
            <a:endParaRPr sz="1700"/>
          </a:p>
          <a:p>
            <a:pPr indent="0" lvl="0" marL="914400" rtl="0" algn="l">
              <a:lnSpc>
                <a:spcPct val="115000"/>
              </a:lnSpc>
              <a:spcBef>
                <a:spcPts val="0"/>
              </a:spcBef>
              <a:spcAft>
                <a:spcPts val="0"/>
              </a:spcAft>
              <a:buNone/>
            </a:pPr>
            <a:r>
              <a:rPr lang="en-US" sz="1700"/>
              <a:t>Email Address: An end user can sign up for email notification which will sent a detection notification to the user's email address, and a screen shot of a video will be saved and stored in the History page.</a:t>
            </a:r>
            <a:endParaRPr sz="3600"/>
          </a:p>
        </p:txBody>
      </p:sp>
      <p:sp>
        <p:nvSpPr>
          <p:cNvPr id="218" name="Google Shape;218;p26"/>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Database Design</a:t>
            </a:r>
            <a:endParaRPr/>
          </a:p>
        </p:txBody>
      </p:sp>
      <p:sp>
        <p:nvSpPr>
          <p:cNvPr id="225" name="Google Shape;225;p27"/>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Char char="●"/>
            </a:pPr>
            <a:r>
              <a:rPr lang="en-US" sz="1600"/>
              <a:t>The</a:t>
            </a:r>
            <a:r>
              <a:rPr lang="en-US" sz="1600"/>
              <a:t> Database Design will consist of two</a:t>
            </a:r>
            <a:r>
              <a:rPr lang="en-US" sz="1600"/>
              <a:t> tables. These tables will be created natively in python using the SQLite3 module. </a:t>
            </a:r>
            <a:endParaRPr sz="1600"/>
          </a:p>
          <a:p>
            <a:pPr indent="-330200" lvl="0" marL="457200" rtl="0" algn="l">
              <a:lnSpc>
                <a:spcPct val="115000"/>
              </a:lnSpc>
              <a:spcBef>
                <a:spcPts val="0"/>
              </a:spcBef>
              <a:spcAft>
                <a:spcPts val="0"/>
              </a:spcAft>
              <a:buSzPts val="1600"/>
              <a:buChar char="●"/>
            </a:pPr>
            <a:r>
              <a:t/>
            </a:r>
            <a:endParaRPr sz="1600"/>
          </a:p>
          <a:p>
            <a:pPr indent="-330200" lvl="0" marL="914400" rtl="0" algn="l">
              <a:lnSpc>
                <a:spcPct val="115000"/>
              </a:lnSpc>
              <a:spcBef>
                <a:spcPts val="0"/>
              </a:spcBef>
              <a:spcAft>
                <a:spcPts val="0"/>
              </a:spcAft>
              <a:buSzPts val="1600"/>
              <a:buAutoNum type="arabicPeriod"/>
            </a:pPr>
            <a:r>
              <a:rPr lang="en-US" sz="1600"/>
              <a:t>The first table will house metadata about the uploaded image including attributes like person detected or not, unique identifying code, and timestamp. This table will then be used by the history tab, notification tab and future features. </a:t>
            </a:r>
            <a:endParaRPr sz="1600"/>
          </a:p>
          <a:p>
            <a:pPr indent="0" lvl="0" marL="914400" rtl="0" algn="l">
              <a:lnSpc>
                <a:spcPct val="115000"/>
              </a:lnSpc>
              <a:spcBef>
                <a:spcPts val="0"/>
              </a:spcBef>
              <a:spcAft>
                <a:spcPts val="0"/>
              </a:spcAft>
              <a:buNone/>
            </a:pPr>
            <a:r>
              <a:t/>
            </a:r>
            <a:endParaRPr sz="1600"/>
          </a:p>
          <a:p>
            <a:pPr indent="-330200" lvl="0" marL="914400" rtl="0" algn="l">
              <a:lnSpc>
                <a:spcPct val="115000"/>
              </a:lnSpc>
              <a:spcBef>
                <a:spcPts val="0"/>
              </a:spcBef>
              <a:spcAft>
                <a:spcPts val="0"/>
              </a:spcAft>
              <a:buSzPts val="1600"/>
              <a:buAutoNum type="arabicPeriod"/>
            </a:pPr>
            <a:r>
              <a:rPr lang="en-US" sz="1600"/>
              <a:t>The second table is used to save the user information. Including user email, username and password.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US" sz="1600"/>
              <a:t>All the user information were encoded to base64 before writing into the database to prevent SQL injection.</a:t>
            </a:r>
            <a:endParaRPr sz="1600"/>
          </a:p>
          <a:p>
            <a:pPr indent="0" lvl="0" marL="914400" rtl="0" algn="l">
              <a:lnSpc>
                <a:spcPct val="115000"/>
              </a:lnSpc>
              <a:spcBef>
                <a:spcPts val="0"/>
              </a:spcBef>
              <a:spcAft>
                <a:spcPts val="0"/>
              </a:spcAft>
              <a:buNone/>
            </a:pPr>
            <a:r>
              <a:t/>
            </a:r>
            <a:endParaRPr sz="1100"/>
          </a:p>
          <a:p>
            <a:pPr indent="0" lvl="0" marL="914400" rtl="0" algn="l">
              <a:lnSpc>
                <a:spcPct val="115000"/>
              </a:lnSpc>
              <a:spcBef>
                <a:spcPts val="0"/>
              </a:spcBef>
              <a:spcAft>
                <a:spcPts val="0"/>
              </a:spcAft>
              <a:buNone/>
            </a:pPr>
            <a:r>
              <a:t/>
            </a:r>
            <a:endParaRPr/>
          </a:p>
        </p:txBody>
      </p:sp>
      <p:sp>
        <p:nvSpPr>
          <p:cNvPr id="226" name="Google Shape;226;p27"/>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Security Design</a:t>
            </a:r>
            <a:endParaRPr/>
          </a:p>
        </p:txBody>
      </p:sp>
      <p:sp>
        <p:nvSpPr>
          <p:cNvPr id="233" name="Google Shape;233;p2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lang="en-US" sz="2200"/>
              <a:t>We implemented an authentication mechanism to prevent unauthenticated use of our application by creating a username and password. </a:t>
            </a:r>
            <a:endParaRPr sz="2200"/>
          </a:p>
          <a:p>
            <a:pPr indent="0" lvl="0" marL="9144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US" sz="2200"/>
              <a:t>These values will be encrypted and stored within our database. </a:t>
            </a:r>
            <a:endParaRPr sz="2200"/>
          </a:p>
          <a:p>
            <a:pPr indent="0" lvl="0" marL="9144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US" sz="2200"/>
              <a:t>We’ll make use of the flask-login plugin to provide user session management. </a:t>
            </a:r>
            <a:endParaRPr sz="2200"/>
          </a:p>
          <a:p>
            <a:pPr indent="0" lvl="0" marL="914400" rtl="0" algn="l">
              <a:lnSpc>
                <a:spcPct val="115000"/>
              </a:lnSpc>
              <a:spcBef>
                <a:spcPts val="0"/>
              </a:spcBef>
              <a:spcAft>
                <a:spcPts val="0"/>
              </a:spcAft>
              <a:buNone/>
            </a:pPr>
            <a:r>
              <a:t/>
            </a:r>
            <a:endParaRPr/>
          </a:p>
        </p:txBody>
      </p:sp>
      <p:sp>
        <p:nvSpPr>
          <p:cNvPr id="234" name="Google Shape;234;p28"/>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5900"/>
              <a:t>Project Configurations</a:t>
            </a:r>
            <a:endParaRPr sz="5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609600" y="5334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Runnable Code - README.md</a:t>
            </a:r>
            <a:endParaRPr/>
          </a:p>
        </p:txBody>
      </p:sp>
      <p:pic>
        <p:nvPicPr>
          <p:cNvPr id="247" name="Google Shape;247;p30"/>
          <p:cNvPicPr preferRelativeResize="0"/>
          <p:nvPr/>
        </p:nvPicPr>
        <p:blipFill rotWithShape="1">
          <a:blip r:embed="rId3">
            <a:alphaModFix/>
          </a:blip>
          <a:srcRect b="2167" l="0" r="0" t="1918"/>
          <a:stretch/>
        </p:blipFill>
        <p:spPr>
          <a:xfrm>
            <a:off x="475925" y="1106575"/>
            <a:ext cx="6456751" cy="565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609600" y="762000"/>
            <a:ext cx="79248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5200"/>
              <a:t>Agenda</a:t>
            </a:r>
            <a:endParaRPr sz="5200"/>
          </a:p>
        </p:txBody>
      </p:sp>
      <p:sp>
        <p:nvSpPr>
          <p:cNvPr id="85" name="Google Shape;85;p13"/>
          <p:cNvSpPr txBox="1"/>
          <p:nvPr>
            <p:ph idx="1" type="body"/>
          </p:nvPr>
        </p:nvSpPr>
        <p:spPr>
          <a:xfrm>
            <a:off x="609600" y="1828800"/>
            <a:ext cx="7924800" cy="41979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AutoNum type="arabicPeriod"/>
            </a:pPr>
            <a:r>
              <a:rPr lang="en-US" sz="1600"/>
              <a:t>Team Introductions</a:t>
            </a:r>
            <a:endParaRPr sz="1600"/>
          </a:p>
          <a:p>
            <a:pPr indent="-330200" lvl="0" marL="457200" rtl="0" algn="l">
              <a:lnSpc>
                <a:spcPct val="150000"/>
              </a:lnSpc>
              <a:spcBef>
                <a:spcPts val="0"/>
              </a:spcBef>
              <a:spcAft>
                <a:spcPts val="0"/>
              </a:spcAft>
              <a:buSzPts val="1600"/>
              <a:buAutoNum type="arabicPeriod"/>
            </a:pPr>
            <a:r>
              <a:rPr lang="en-US" sz="1600"/>
              <a:t>Project Overview &amp; Requirements</a:t>
            </a:r>
            <a:endParaRPr sz="1600"/>
          </a:p>
          <a:p>
            <a:pPr indent="-292100" lvl="1" marL="914400" rtl="0" algn="l">
              <a:lnSpc>
                <a:spcPct val="150000"/>
              </a:lnSpc>
              <a:spcBef>
                <a:spcPts val="0"/>
              </a:spcBef>
              <a:spcAft>
                <a:spcPts val="0"/>
              </a:spcAft>
              <a:buSzPts val="1000"/>
              <a:buAutoNum type="alphaLcPeriod"/>
            </a:pPr>
            <a:r>
              <a:rPr lang="en-US" sz="1000"/>
              <a:t>Project Requirements technical and functional</a:t>
            </a:r>
            <a:endParaRPr sz="1000"/>
          </a:p>
          <a:p>
            <a:pPr indent="-292100" lvl="1" marL="914400" rtl="0" algn="l">
              <a:lnSpc>
                <a:spcPct val="150000"/>
              </a:lnSpc>
              <a:spcBef>
                <a:spcPts val="0"/>
              </a:spcBef>
              <a:spcAft>
                <a:spcPts val="0"/>
              </a:spcAft>
              <a:buSzPts val="1000"/>
              <a:buAutoNum type="alphaLcPeriod"/>
            </a:pPr>
            <a:r>
              <a:rPr lang="en-US" sz="1000"/>
              <a:t>High level Components</a:t>
            </a:r>
            <a:endParaRPr sz="1000"/>
          </a:p>
          <a:p>
            <a:pPr indent="-330200" lvl="0" marL="457200" rtl="0" algn="l">
              <a:lnSpc>
                <a:spcPct val="150000"/>
              </a:lnSpc>
              <a:spcBef>
                <a:spcPts val="0"/>
              </a:spcBef>
              <a:spcAft>
                <a:spcPts val="0"/>
              </a:spcAft>
              <a:buSzPts val="1600"/>
              <a:buAutoNum type="arabicPeriod"/>
            </a:pPr>
            <a:r>
              <a:rPr lang="en-US" sz="1600"/>
              <a:t>Project Design</a:t>
            </a:r>
            <a:endParaRPr sz="1600"/>
          </a:p>
          <a:p>
            <a:pPr indent="-292100" lvl="1" marL="914400" rtl="0" algn="l">
              <a:lnSpc>
                <a:spcPct val="150000"/>
              </a:lnSpc>
              <a:spcBef>
                <a:spcPts val="0"/>
              </a:spcBef>
              <a:spcAft>
                <a:spcPts val="0"/>
              </a:spcAft>
              <a:buSzPts val="1000"/>
              <a:buAutoNum type="alphaLcPeriod"/>
            </a:pPr>
            <a:r>
              <a:rPr lang="en-US" sz="1000"/>
              <a:t>Software Architecture</a:t>
            </a:r>
            <a:endParaRPr sz="1000"/>
          </a:p>
          <a:p>
            <a:pPr indent="-292100" lvl="1" marL="914400" rtl="0" algn="l">
              <a:lnSpc>
                <a:spcPct val="150000"/>
              </a:lnSpc>
              <a:spcBef>
                <a:spcPts val="0"/>
              </a:spcBef>
              <a:spcAft>
                <a:spcPts val="0"/>
              </a:spcAft>
              <a:buSzPts val="1000"/>
              <a:buAutoNum type="alphaLcPeriod"/>
            </a:pPr>
            <a:r>
              <a:rPr lang="en-US" sz="1000"/>
              <a:t>Software Design</a:t>
            </a:r>
            <a:endParaRPr sz="1000"/>
          </a:p>
          <a:p>
            <a:pPr indent="-330200" lvl="0" marL="457200" rtl="0" algn="l">
              <a:lnSpc>
                <a:spcPct val="150000"/>
              </a:lnSpc>
              <a:spcBef>
                <a:spcPts val="0"/>
              </a:spcBef>
              <a:spcAft>
                <a:spcPts val="0"/>
              </a:spcAft>
              <a:buSzPts val="1600"/>
              <a:buAutoNum type="arabicPeriod"/>
            </a:pPr>
            <a:r>
              <a:rPr lang="en-US" sz="1600"/>
              <a:t>Project Configuration</a:t>
            </a:r>
            <a:endParaRPr sz="1600"/>
          </a:p>
          <a:p>
            <a:pPr indent="-292100" lvl="1" marL="914400" rtl="0" algn="l">
              <a:lnSpc>
                <a:spcPct val="150000"/>
              </a:lnSpc>
              <a:spcBef>
                <a:spcPts val="0"/>
              </a:spcBef>
              <a:spcAft>
                <a:spcPts val="0"/>
              </a:spcAft>
              <a:buSzPts val="1000"/>
              <a:buAutoNum type="alphaLcPeriod"/>
            </a:pPr>
            <a:r>
              <a:rPr lang="en-US" sz="1000"/>
              <a:t>Dependencies</a:t>
            </a:r>
            <a:endParaRPr sz="1000"/>
          </a:p>
          <a:p>
            <a:pPr indent="-292100" lvl="1" marL="914400" rtl="0" algn="l">
              <a:lnSpc>
                <a:spcPct val="150000"/>
              </a:lnSpc>
              <a:spcBef>
                <a:spcPts val="0"/>
              </a:spcBef>
              <a:spcAft>
                <a:spcPts val="0"/>
              </a:spcAft>
              <a:buSzPts val="1000"/>
              <a:buAutoNum type="alphaLcPeriod"/>
            </a:pPr>
            <a:r>
              <a:rPr lang="en-US" sz="1000"/>
              <a:t>Github Branching Strategy</a:t>
            </a:r>
            <a:endParaRPr sz="1000"/>
          </a:p>
          <a:p>
            <a:pPr indent="-330200" lvl="0" marL="457200" rtl="0" algn="l">
              <a:lnSpc>
                <a:spcPct val="150000"/>
              </a:lnSpc>
              <a:spcBef>
                <a:spcPts val="0"/>
              </a:spcBef>
              <a:spcAft>
                <a:spcPts val="0"/>
              </a:spcAft>
              <a:buSzPts val="1600"/>
              <a:buAutoNum type="arabicPeriod"/>
            </a:pPr>
            <a:r>
              <a:rPr lang="en-US" sz="1600"/>
              <a:t>Project Security</a:t>
            </a:r>
            <a:endParaRPr sz="1600"/>
          </a:p>
          <a:p>
            <a:pPr indent="-292100" lvl="1" marL="914400" rtl="0" algn="l">
              <a:lnSpc>
                <a:spcPct val="150000"/>
              </a:lnSpc>
              <a:spcBef>
                <a:spcPts val="0"/>
              </a:spcBef>
              <a:spcAft>
                <a:spcPts val="0"/>
              </a:spcAft>
              <a:buSzPts val="1000"/>
              <a:buAutoNum type="alphaLcPeriod"/>
            </a:pPr>
            <a:r>
              <a:rPr lang="en-US" sz="1000"/>
              <a:t>Encryption</a:t>
            </a:r>
            <a:endParaRPr sz="1000"/>
          </a:p>
          <a:p>
            <a:pPr indent="-292100" lvl="1" marL="914400" rtl="0" algn="l">
              <a:lnSpc>
                <a:spcPct val="150000"/>
              </a:lnSpc>
              <a:spcBef>
                <a:spcPts val="0"/>
              </a:spcBef>
              <a:spcAft>
                <a:spcPts val="0"/>
              </a:spcAft>
              <a:buSzPts val="1000"/>
              <a:buAutoNum type="alphaLcPeriod"/>
            </a:pPr>
            <a:r>
              <a:rPr lang="en-US" sz="1000"/>
              <a:t>Authentication</a:t>
            </a:r>
            <a:endParaRPr sz="1000"/>
          </a:p>
          <a:p>
            <a:pPr indent="-330200" lvl="0" marL="457200" rtl="0" algn="l">
              <a:lnSpc>
                <a:spcPct val="150000"/>
              </a:lnSpc>
              <a:spcBef>
                <a:spcPts val="0"/>
              </a:spcBef>
              <a:spcAft>
                <a:spcPts val="0"/>
              </a:spcAft>
              <a:buSzPts val="1600"/>
              <a:buAutoNum type="arabicPeriod"/>
            </a:pPr>
            <a:r>
              <a:rPr lang="en-US" sz="1600"/>
              <a:t>Project Testing/QA</a:t>
            </a:r>
            <a:endParaRPr sz="1600"/>
          </a:p>
          <a:p>
            <a:pPr indent="-292100" lvl="1" marL="914400" rtl="0" algn="l">
              <a:lnSpc>
                <a:spcPct val="150000"/>
              </a:lnSpc>
              <a:spcBef>
                <a:spcPts val="0"/>
              </a:spcBef>
              <a:spcAft>
                <a:spcPts val="0"/>
              </a:spcAft>
              <a:buSzPts val="1000"/>
              <a:buAutoNum type="alphaLcPeriod"/>
            </a:pPr>
            <a:r>
              <a:rPr lang="en-US" sz="1000"/>
              <a:t>PyTest and Github Actions</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IBM’s 5 Benefits of Virtualization</a:t>
            </a:r>
            <a:endParaRPr/>
          </a:p>
        </p:txBody>
      </p:sp>
      <p:sp>
        <p:nvSpPr>
          <p:cNvPr id="254" name="Google Shape;254;p31"/>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55" name="Google Shape;255;p31"/>
          <p:cNvPicPr preferRelativeResize="0"/>
          <p:nvPr/>
        </p:nvPicPr>
        <p:blipFill>
          <a:blip r:embed="rId3">
            <a:alphaModFix/>
          </a:blip>
          <a:stretch>
            <a:fillRect/>
          </a:stretch>
        </p:blipFill>
        <p:spPr>
          <a:xfrm>
            <a:off x="852000" y="1889775"/>
            <a:ext cx="7211501" cy="350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Dependencies</a:t>
            </a:r>
            <a:endParaRPr/>
          </a:p>
        </p:txBody>
      </p:sp>
      <p:sp>
        <p:nvSpPr>
          <p:cNvPr id="262" name="Google Shape;262;p32"/>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AutoNum type="arabicPeriod"/>
            </a:pPr>
            <a:r>
              <a:rPr lang="en-US"/>
              <a:t>We kept track of project dependencies thru a requirements.txt file. Those can be installed into a </a:t>
            </a:r>
            <a:r>
              <a:rPr lang="en-US"/>
              <a:t>virtual</a:t>
            </a:r>
            <a:r>
              <a:rPr lang="en-US"/>
              <a:t> environment via conda or pip</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US"/>
              <a:t>Databases need to be initialized by running python_init_db.py</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AutoNum type="arabicPeriod"/>
            </a:pPr>
            <a:r>
              <a:rPr lang="en-US"/>
              <a:t>Finally the Web Server is </a:t>
            </a:r>
            <a:r>
              <a:rPr lang="en-US"/>
              <a:t>initialized</a:t>
            </a:r>
            <a:r>
              <a:rPr lang="en-US"/>
              <a:t> by running the command flask run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 Hooks - See TESTING</a:t>
            </a:r>
            <a:endParaRPr/>
          </a:p>
        </p:txBody>
      </p:sp>
      <p:sp>
        <p:nvSpPr>
          <p:cNvPr id="269" name="Google Shape;269;p33"/>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Git hooks are </a:t>
            </a:r>
            <a:r>
              <a:rPr lang="en-US"/>
              <a:t>scripts that Git executes before or after events such as: commit, push, and receive.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457200" rtl="0" algn="l">
              <a:spcBef>
                <a:spcPts val="360"/>
              </a:spcBef>
              <a:spcAft>
                <a:spcPts val="0"/>
              </a:spcAft>
              <a:buNone/>
            </a:pPr>
            <a:r>
              <a:t/>
            </a:r>
            <a:endParaRPr/>
          </a:p>
        </p:txBody>
      </p:sp>
      <p:pic>
        <p:nvPicPr>
          <p:cNvPr id="270" name="Google Shape;270;p33"/>
          <p:cNvPicPr preferRelativeResize="0"/>
          <p:nvPr/>
        </p:nvPicPr>
        <p:blipFill rotWithShape="1">
          <a:blip r:embed="rId3">
            <a:alphaModFix/>
          </a:blip>
          <a:srcRect b="9" l="0" r="0" t="3799"/>
          <a:stretch/>
        </p:blipFill>
        <p:spPr>
          <a:xfrm>
            <a:off x="212013" y="2794075"/>
            <a:ext cx="8719974" cy="1038325"/>
          </a:xfrm>
          <a:prstGeom prst="rect">
            <a:avLst/>
          </a:prstGeom>
          <a:noFill/>
          <a:ln>
            <a:noFill/>
          </a:ln>
        </p:spPr>
      </p:pic>
      <p:pic>
        <p:nvPicPr>
          <p:cNvPr id="271" name="Google Shape;271;p33"/>
          <p:cNvPicPr preferRelativeResize="0"/>
          <p:nvPr/>
        </p:nvPicPr>
        <p:blipFill>
          <a:blip r:embed="rId4">
            <a:alphaModFix/>
          </a:blip>
          <a:stretch>
            <a:fillRect/>
          </a:stretch>
        </p:blipFill>
        <p:spPr>
          <a:xfrm>
            <a:off x="438150" y="4076700"/>
            <a:ext cx="3476625" cy="762000"/>
          </a:xfrm>
          <a:prstGeom prst="rect">
            <a:avLst/>
          </a:prstGeom>
          <a:noFill/>
          <a:ln>
            <a:noFill/>
          </a:ln>
        </p:spPr>
      </p:pic>
      <p:pic>
        <p:nvPicPr>
          <p:cNvPr id="272" name="Google Shape;272;p33"/>
          <p:cNvPicPr preferRelativeResize="0"/>
          <p:nvPr/>
        </p:nvPicPr>
        <p:blipFill>
          <a:blip r:embed="rId5">
            <a:alphaModFix/>
          </a:blip>
          <a:stretch>
            <a:fillRect/>
          </a:stretch>
        </p:blipFill>
        <p:spPr>
          <a:xfrm>
            <a:off x="438150" y="5086350"/>
            <a:ext cx="3943350" cy="70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Git Hooks - See TESTING</a:t>
            </a:r>
            <a:endParaRPr/>
          </a:p>
          <a:p>
            <a:pPr indent="0" lvl="0" marL="0" rtl="0" algn="l">
              <a:spcBef>
                <a:spcPts val="0"/>
              </a:spcBef>
              <a:spcAft>
                <a:spcPts val="0"/>
              </a:spcAft>
              <a:buNone/>
            </a:pPr>
            <a:r>
              <a:t/>
            </a:r>
            <a:endParaRPr/>
          </a:p>
        </p:txBody>
      </p:sp>
      <p:sp>
        <p:nvSpPr>
          <p:cNvPr id="279" name="Google Shape;279;p34"/>
          <p:cNvSpPr txBox="1"/>
          <p:nvPr>
            <p:ph idx="1" type="body"/>
          </p:nvPr>
        </p:nvSpPr>
        <p:spPr>
          <a:xfrm>
            <a:off x="609600" y="2809800"/>
            <a:ext cx="6648600" cy="1352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i="1" lang="en-US" sz="1200">
                <a:solidFill>
                  <a:srgbClr val="24292F"/>
                </a:solidFill>
                <a:highlight>
                  <a:srgbClr val="FFFFFF"/>
                </a:highlight>
              </a:rPr>
              <a:t>Black</a:t>
            </a:r>
            <a:r>
              <a:rPr lang="en-US" sz="1200">
                <a:solidFill>
                  <a:srgbClr val="24292F"/>
                </a:solidFill>
                <a:highlight>
                  <a:srgbClr val="FFFFFF"/>
                </a:highlight>
              </a:rPr>
              <a:t> is a PEP 8 compliant opinionated formatter. </a:t>
            </a:r>
            <a:r>
              <a:rPr i="1" lang="en-US" sz="1200">
                <a:solidFill>
                  <a:srgbClr val="24292F"/>
                </a:solidFill>
                <a:highlight>
                  <a:srgbClr val="FFFFFF"/>
                </a:highlight>
              </a:rPr>
              <a:t>Black</a:t>
            </a:r>
            <a:r>
              <a:rPr lang="en-US" sz="1200">
                <a:solidFill>
                  <a:srgbClr val="24292F"/>
                </a:solidFill>
                <a:highlight>
                  <a:srgbClr val="FFFFFF"/>
                </a:highlight>
              </a:rPr>
              <a:t> reformats entire files in place. Style configuration options are deliberately limited and rarely added. It doesn't take previous formatting into account.</a:t>
            </a:r>
            <a:endParaRPr/>
          </a:p>
        </p:txBody>
      </p:sp>
      <p:pic>
        <p:nvPicPr>
          <p:cNvPr id="280" name="Google Shape;280;p34"/>
          <p:cNvPicPr preferRelativeResize="0"/>
          <p:nvPr/>
        </p:nvPicPr>
        <p:blipFill>
          <a:blip r:embed="rId3">
            <a:alphaModFix/>
          </a:blip>
          <a:stretch>
            <a:fillRect/>
          </a:stretch>
        </p:blipFill>
        <p:spPr>
          <a:xfrm>
            <a:off x="609600" y="1447800"/>
            <a:ext cx="2409825" cy="742950"/>
          </a:xfrm>
          <a:prstGeom prst="rect">
            <a:avLst/>
          </a:prstGeom>
          <a:noFill/>
          <a:ln>
            <a:noFill/>
          </a:ln>
        </p:spPr>
      </p:pic>
      <p:sp>
        <p:nvSpPr>
          <p:cNvPr id="281" name="Google Shape;281;p34"/>
          <p:cNvSpPr txBox="1"/>
          <p:nvPr/>
        </p:nvSpPr>
        <p:spPr>
          <a:xfrm>
            <a:off x="609600" y="5257800"/>
            <a:ext cx="607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Static source code analysis</a:t>
            </a:r>
            <a:endParaRPr/>
          </a:p>
          <a:p>
            <a:pPr indent="0" lvl="0" marL="0" rtl="0" algn="l">
              <a:spcBef>
                <a:spcPts val="0"/>
              </a:spcBef>
              <a:spcAft>
                <a:spcPts val="0"/>
              </a:spcAft>
              <a:buNone/>
            </a:pPr>
            <a:r>
              <a:rPr lang="en-US"/>
              <a:t>V</a:t>
            </a:r>
            <a:r>
              <a:rPr lang="en-US"/>
              <a:t>erifies pep8, pyflakes and circular complexity</a:t>
            </a:r>
            <a:endParaRPr/>
          </a:p>
        </p:txBody>
      </p:sp>
      <p:pic>
        <p:nvPicPr>
          <p:cNvPr id="282" name="Google Shape;282;p34"/>
          <p:cNvPicPr preferRelativeResize="0"/>
          <p:nvPr/>
        </p:nvPicPr>
        <p:blipFill>
          <a:blip r:embed="rId4">
            <a:alphaModFix/>
          </a:blip>
          <a:stretch>
            <a:fillRect/>
          </a:stretch>
        </p:blipFill>
        <p:spPr>
          <a:xfrm>
            <a:off x="609600" y="4000500"/>
            <a:ext cx="3409950" cy="1257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Github Branching strategy</a:t>
            </a:r>
            <a:endParaRPr/>
          </a:p>
        </p:txBody>
      </p:sp>
      <p:sp>
        <p:nvSpPr>
          <p:cNvPr id="289" name="Google Shape;289;p35"/>
          <p:cNvSpPr txBox="1"/>
          <p:nvPr>
            <p:ph idx="1" type="body"/>
          </p:nvPr>
        </p:nvSpPr>
        <p:spPr>
          <a:xfrm>
            <a:off x="609600" y="16764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used a standard dev staging branching strategy. </a:t>
            </a:r>
            <a:endParaRPr/>
          </a:p>
          <a:p>
            <a:pPr indent="0" lvl="0" marL="0" rtl="0" algn="l">
              <a:spcBef>
                <a:spcPts val="360"/>
              </a:spcBef>
              <a:spcAft>
                <a:spcPts val="0"/>
              </a:spcAft>
              <a:buNone/>
            </a:pPr>
            <a:r>
              <a:rPr lang="en-US"/>
              <a:t>First we </a:t>
            </a:r>
            <a:r>
              <a:rPr lang="en-US"/>
              <a:t>would </a:t>
            </a:r>
            <a:r>
              <a:rPr lang="en-US"/>
              <a:t>branch off of </a:t>
            </a:r>
            <a:r>
              <a:rPr lang="en-US"/>
              <a:t>a </a:t>
            </a:r>
            <a:r>
              <a:rPr lang="en-US"/>
              <a:t>dev</a:t>
            </a:r>
            <a:r>
              <a:rPr lang="en-US"/>
              <a:t>elopment branch</a:t>
            </a:r>
            <a:r>
              <a:rPr lang="en-US"/>
              <a:t> to create a feature, then we would make commits to this feature. After everything in Dev passes testing, these changes would be merged to the main branch</a:t>
            </a:r>
            <a:r>
              <a:rPr lang="en-US"/>
              <a:t> approximately once a week</a:t>
            </a:r>
            <a:r>
              <a:rPr lang="en-US"/>
              <a:t>.</a:t>
            </a:r>
            <a:endParaRPr/>
          </a:p>
        </p:txBody>
      </p:sp>
      <p:pic>
        <p:nvPicPr>
          <p:cNvPr id="290" name="Google Shape;290;p35"/>
          <p:cNvPicPr preferRelativeResize="0"/>
          <p:nvPr/>
        </p:nvPicPr>
        <p:blipFill>
          <a:blip r:embed="rId3">
            <a:alphaModFix/>
          </a:blip>
          <a:stretch>
            <a:fillRect/>
          </a:stretch>
        </p:blipFill>
        <p:spPr>
          <a:xfrm>
            <a:off x="1126475" y="5357900"/>
            <a:ext cx="767501" cy="767501"/>
          </a:xfrm>
          <a:prstGeom prst="rect">
            <a:avLst/>
          </a:prstGeom>
          <a:noFill/>
          <a:ln>
            <a:noFill/>
          </a:ln>
        </p:spPr>
      </p:pic>
      <p:pic>
        <p:nvPicPr>
          <p:cNvPr id="291" name="Google Shape;291;p35"/>
          <p:cNvPicPr preferRelativeResize="0"/>
          <p:nvPr/>
        </p:nvPicPr>
        <p:blipFill>
          <a:blip r:embed="rId4">
            <a:alphaModFix/>
          </a:blip>
          <a:stretch>
            <a:fillRect/>
          </a:stretch>
        </p:blipFill>
        <p:spPr>
          <a:xfrm>
            <a:off x="752100" y="4296225"/>
            <a:ext cx="3098899" cy="883674"/>
          </a:xfrm>
          <a:prstGeom prst="rect">
            <a:avLst/>
          </a:prstGeom>
          <a:noFill/>
          <a:ln>
            <a:noFill/>
          </a:ln>
        </p:spPr>
      </p:pic>
      <p:pic>
        <p:nvPicPr>
          <p:cNvPr id="292" name="Google Shape;292;p35"/>
          <p:cNvPicPr preferRelativeResize="0"/>
          <p:nvPr/>
        </p:nvPicPr>
        <p:blipFill>
          <a:blip r:embed="rId5">
            <a:alphaModFix/>
          </a:blip>
          <a:stretch>
            <a:fillRect/>
          </a:stretch>
        </p:blipFill>
        <p:spPr>
          <a:xfrm>
            <a:off x="6726069" y="3818988"/>
            <a:ext cx="1638021" cy="2184749"/>
          </a:xfrm>
          <a:prstGeom prst="rect">
            <a:avLst/>
          </a:prstGeom>
          <a:noFill/>
          <a:ln>
            <a:noFill/>
          </a:ln>
        </p:spPr>
      </p:pic>
      <p:pic>
        <p:nvPicPr>
          <p:cNvPr id="293" name="Google Shape;293;p35"/>
          <p:cNvPicPr preferRelativeResize="0"/>
          <p:nvPr/>
        </p:nvPicPr>
        <p:blipFill>
          <a:blip r:embed="rId6">
            <a:alphaModFix/>
          </a:blip>
          <a:stretch>
            <a:fillRect/>
          </a:stretch>
        </p:blipFill>
        <p:spPr>
          <a:xfrm>
            <a:off x="2153950" y="5407450"/>
            <a:ext cx="767500" cy="76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7200"/>
              <a:t>Security</a:t>
            </a:r>
            <a:endParaRPr sz="7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IAAA</a:t>
            </a:r>
            <a:endParaRPr/>
          </a:p>
        </p:txBody>
      </p:sp>
      <p:sp>
        <p:nvSpPr>
          <p:cNvPr id="306" name="Google Shape;306;p37"/>
          <p:cNvSpPr txBox="1"/>
          <p:nvPr>
            <p:ph idx="1" type="body"/>
          </p:nvPr>
        </p:nvSpPr>
        <p:spPr>
          <a:xfrm>
            <a:off x="609600" y="1593600"/>
            <a:ext cx="7924800" cy="434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Identification: The codebase is stored in a private repository on github.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Authentication: The flask server requires a username and password to access.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Authorization</a:t>
            </a:r>
            <a:r>
              <a:rPr lang="en-US"/>
              <a:t>: Because the application is hosted locally, it is unreachable to unauthorized users</a:t>
            </a:r>
            <a:endParaRPr/>
          </a:p>
          <a:p>
            <a:pPr indent="0" lvl="0" marL="0" rtl="0" algn="l">
              <a:spcBef>
                <a:spcPts val="360"/>
              </a:spcBef>
              <a:spcAft>
                <a:spcPts val="0"/>
              </a:spcAft>
              <a:buNone/>
            </a:pPr>
            <a:r>
              <a:rPr lang="en-US"/>
              <a:t>Accessibility/Accountability: Users with access to the repository can create an account and use our application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Security Design</a:t>
            </a:r>
            <a:endParaRPr/>
          </a:p>
        </p:txBody>
      </p:sp>
      <p:sp>
        <p:nvSpPr>
          <p:cNvPr id="313" name="Google Shape;313;p3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Char char="●"/>
            </a:pPr>
            <a:r>
              <a:rPr lang="en-US" sz="2000"/>
              <a:t>We plan to implement an authentication mechanism to prevent unauthenticated use of our application by creating a username and password. </a:t>
            </a:r>
            <a:endParaRPr sz="2000"/>
          </a:p>
          <a:p>
            <a:pPr indent="0" lvl="0" marL="91440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These values will be encrypted and stored within our database. </a:t>
            </a:r>
            <a:endParaRPr sz="2000"/>
          </a:p>
          <a:p>
            <a:pPr indent="0" lvl="0" marL="91440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Char char="●"/>
            </a:pPr>
            <a:r>
              <a:rPr lang="en-US" sz="2000"/>
              <a:t>We’ll make use of the flask-login plugin to provide user session management. </a:t>
            </a:r>
            <a:endParaRPr sz="2000"/>
          </a:p>
          <a:p>
            <a:pPr indent="0" lvl="0" marL="914400" rtl="0" algn="l">
              <a:lnSpc>
                <a:spcPct val="115000"/>
              </a:lnSpc>
              <a:spcBef>
                <a:spcPts val="0"/>
              </a:spcBef>
              <a:spcAft>
                <a:spcPts val="0"/>
              </a:spcAft>
              <a:buNone/>
            </a:pPr>
            <a:r>
              <a:t/>
            </a:r>
            <a:endParaRPr/>
          </a:p>
        </p:txBody>
      </p:sp>
      <p:sp>
        <p:nvSpPr>
          <p:cNvPr id="314" name="Google Shape;314;p38"/>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Sign Up page</a:t>
            </a:r>
            <a:endParaRPr/>
          </a:p>
        </p:txBody>
      </p:sp>
      <p:sp>
        <p:nvSpPr>
          <p:cNvPr id="321" name="Google Shape;321;p39"/>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A signup page allows for there to be role-based/individual access to the application. This allows auditors and accountability of the application.</a:t>
            </a:r>
            <a:endParaRPr/>
          </a:p>
          <a:p>
            <a:pPr indent="-342900" lvl="0" marL="457200" rtl="0" algn="l">
              <a:spcBef>
                <a:spcPts val="0"/>
              </a:spcBef>
              <a:spcAft>
                <a:spcPts val="0"/>
              </a:spcAft>
              <a:buSzPts val="1800"/>
              <a:buChar char="●"/>
            </a:pPr>
            <a:r>
              <a:rPr lang="en-US"/>
              <a:t>Ethical artificial intelligence auditors </a:t>
            </a:r>
            <a:r>
              <a:rPr lang="en-US"/>
              <a:t>can see if we are using the ML application responsibly or not </a:t>
            </a:r>
            <a:endParaRPr/>
          </a:p>
          <a:p>
            <a:pPr indent="-342900" lvl="0" marL="457200" rtl="0" algn="l">
              <a:spcBef>
                <a:spcPts val="0"/>
              </a:spcBef>
              <a:spcAft>
                <a:spcPts val="0"/>
              </a:spcAft>
              <a:buSzPts val="1800"/>
              <a:buChar char="●"/>
            </a:pPr>
            <a:r>
              <a:rPr lang="en-US"/>
              <a:t>Security auditors can see if we uphold good security practices when using the application.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Login/Logout page</a:t>
            </a:r>
            <a:endParaRPr/>
          </a:p>
        </p:txBody>
      </p:sp>
      <p:sp>
        <p:nvSpPr>
          <p:cNvPr id="328" name="Google Shape;328;p40"/>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This functionality allows us to securely access the application when in use and to securely log off. This prevents hackers from accessing the application when a user is away from his/her keyboard.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7200"/>
              <a:t>Team intro</a:t>
            </a:r>
            <a:endParaRPr sz="7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7200"/>
              <a:t>Testing</a:t>
            </a:r>
            <a:endParaRPr sz="7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Testing Responsibilities</a:t>
            </a:r>
            <a:endParaRPr/>
          </a:p>
        </p:txBody>
      </p:sp>
      <p:sp>
        <p:nvSpPr>
          <p:cNvPr id="341" name="Google Shape;341;p42"/>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Unit Tests will be written by each member for the functions that they code.</a:t>
            </a:r>
            <a:endParaRPr sz="2000"/>
          </a:p>
          <a:p>
            <a:pPr indent="0" lvl="0" marL="0" rtl="0" algn="l">
              <a:spcBef>
                <a:spcPts val="360"/>
              </a:spcBef>
              <a:spcAft>
                <a:spcPts val="0"/>
              </a:spcAft>
              <a:buNone/>
            </a:pPr>
            <a:r>
              <a:t/>
            </a:r>
            <a:endParaRPr sz="2000"/>
          </a:p>
          <a:p>
            <a:pPr indent="0" lvl="0" marL="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Integration, Regression, System, and Acceptance tests will be lead by the QA leader.</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Test Types</a:t>
            </a:r>
            <a:endParaRPr/>
          </a:p>
        </p:txBody>
      </p:sp>
      <p:sp>
        <p:nvSpPr>
          <p:cNvPr id="348" name="Google Shape;348;p43"/>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Unit Tests</a:t>
            </a:r>
            <a:endParaRPr sz="2000"/>
          </a:p>
          <a:p>
            <a:pPr indent="-355600" lvl="1" marL="914400" rtl="0" algn="l">
              <a:spcBef>
                <a:spcPts val="0"/>
              </a:spcBef>
              <a:spcAft>
                <a:spcPts val="0"/>
              </a:spcAft>
              <a:buSzPts val="2000"/>
              <a:buChar char="▪"/>
            </a:pPr>
            <a:r>
              <a:rPr lang="en-US" sz="2000"/>
              <a:t>PyTest assert function outputs with expected results</a:t>
            </a:r>
            <a:endParaRPr sz="2000"/>
          </a:p>
          <a:p>
            <a:pPr indent="-355600" lvl="2" marL="1371600" rtl="0" algn="l">
              <a:spcBef>
                <a:spcPts val="0"/>
              </a:spcBef>
              <a:spcAft>
                <a:spcPts val="0"/>
              </a:spcAft>
              <a:buSzPts val="2000"/>
              <a:buChar char="▪"/>
            </a:pPr>
            <a:r>
              <a:rPr lang="en-US" sz="2000"/>
              <a:t>Queries</a:t>
            </a:r>
            <a:endParaRPr sz="2000"/>
          </a:p>
          <a:p>
            <a:pPr indent="-355600" lvl="0" marL="457200" rtl="0" algn="l">
              <a:spcBef>
                <a:spcPts val="0"/>
              </a:spcBef>
              <a:spcAft>
                <a:spcPts val="0"/>
              </a:spcAft>
              <a:buSzPts val="2000"/>
              <a:buChar char="▪"/>
            </a:pPr>
            <a:r>
              <a:rPr lang="en-US" sz="2000"/>
              <a:t>Regression Tests</a:t>
            </a:r>
            <a:endParaRPr sz="2000"/>
          </a:p>
          <a:p>
            <a:pPr indent="-355600" lvl="1" marL="914400" rtl="0" algn="l">
              <a:spcBef>
                <a:spcPts val="0"/>
              </a:spcBef>
              <a:spcAft>
                <a:spcPts val="0"/>
              </a:spcAft>
              <a:buSzPts val="2000"/>
              <a:buChar char="▪"/>
            </a:pPr>
            <a:r>
              <a:rPr lang="en-US" sz="2000"/>
              <a:t>PyTest GET and POST requests to flask web application</a:t>
            </a:r>
            <a:endParaRPr sz="2000"/>
          </a:p>
          <a:p>
            <a:pPr indent="-355600" lvl="1" marL="914400" rtl="0" algn="l">
              <a:spcBef>
                <a:spcPts val="0"/>
              </a:spcBef>
              <a:spcAft>
                <a:spcPts val="0"/>
              </a:spcAft>
              <a:buSzPts val="2000"/>
              <a:buChar char="▪"/>
            </a:pPr>
            <a:r>
              <a:rPr lang="en-US" sz="2000"/>
              <a:t>Check if response STATUS CODE = 200 OK</a:t>
            </a:r>
            <a:endParaRPr sz="2000"/>
          </a:p>
          <a:p>
            <a:pPr indent="-355600" lvl="1" marL="914400" rtl="0" algn="l">
              <a:spcBef>
                <a:spcPts val="0"/>
              </a:spcBef>
              <a:spcAft>
                <a:spcPts val="0"/>
              </a:spcAft>
              <a:buSzPts val="2000"/>
              <a:buChar char="▪"/>
            </a:pPr>
            <a:r>
              <a:rPr lang="en-US" sz="2000"/>
              <a:t>Ensures code change does not break web application</a:t>
            </a:r>
            <a:endParaRPr sz="2000"/>
          </a:p>
          <a:p>
            <a:pPr indent="-355600" lvl="0" marL="457200" rtl="0" algn="l">
              <a:spcBef>
                <a:spcPts val="0"/>
              </a:spcBef>
              <a:spcAft>
                <a:spcPts val="0"/>
              </a:spcAft>
              <a:buSzPts val="2000"/>
              <a:buChar char="▪"/>
            </a:pPr>
            <a:r>
              <a:rPr lang="en-US" sz="2000"/>
              <a:t>System and Acceptance Testing</a:t>
            </a:r>
            <a:endParaRPr sz="2000"/>
          </a:p>
          <a:p>
            <a:pPr indent="-355600" lvl="1" marL="914400" rtl="0" algn="l">
              <a:spcBef>
                <a:spcPts val="0"/>
              </a:spcBef>
              <a:spcAft>
                <a:spcPts val="0"/>
              </a:spcAft>
              <a:buSzPts val="2000"/>
              <a:buChar char="▪"/>
            </a:pPr>
            <a:r>
              <a:rPr lang="en-US" sz="2000"/>
              <a:t>Assume the role of a user and interact with web app</a:t>
            </a:r>
            <a:endParaRPr sz="2000"/>
          </a:p>
          <a:p>
            <a:pPr indent="-355600" lvl="2" marL="1371600" rtl="0" algn="l">
              <a:spcBef>
                <a:spcPts val="0"/>
              </a:spcBef>
              <a:spcAft>
                <a:spcPts val="0"/>
              </a:spcAft>
              <a:buSzPts val="2000"/>
              <a:buChar char="▪"/>
            </a:pPr>
            <a:r>
              <a:rPr lang="en-US" sz="2000"/>
              <a:t>Login</a:t>
            </a:r>
            <a:endParaRPr sz="2000"/>
          </a:p>
          <a:p>
            <a:pPr indent="-355600" lvl="2" marL="1371600" rtl="0" algn="l">
              <a:spcBef>
                <a:spcPts val="0"/>
              </a:spcBef>
              <a:spcAft>
                <a:spcPts val="0"/>
              </a:spcAft>
              <a:buSzPts val="2000"/>
              <a:buChar char="▪"/>
            </a:pPr>
            <a:r>
              <a:rPr lang="en-US" sz="2000"/>
              <a:t>Visit different tabs</a:t>
            </a:r>
            <a:endParaRPr sz="2000"/>
          </a:p>
          <a:p>
            <a:pPr indent="-355600" lvl="2" marL="1371600" rtl="0" algn="l">
              <a:spcBef>
                <a:spcPts val="0"/>
              </a:spcBef>
              <a:spcAft>
                <a:spcPts val="0"/>
              </a:spcAft>
              <a:buSzPts val="2000"/>
              <a:buChar char="▪"/>
            </a:pPr>
            <a:r>
              <a:rPr lang="en-US" sz="2000"/>
              <a:t>Trigger ML detection</a:t>
            </a:r>
            <a:endParaRPr sz="2000"/>
          </a:p>
          <a:p>
            <a:pPr indent="-355600" lvl="2" marL="1371600" rtl="0" algn="l">
              <a:spcBef>
                <a:spcPts val="0"/>
              </a:spcBef>
              <a:spcAft>
                <a:spcPts val="0"/>
              </a:spcAft>
              <a:buSzPts val="2000"/>
              <a:buChar char="▪"/>
            </a:pPr>
            <a:r>
              <a:rPr lang="en-US" sz="2000"/>
              <a:t>View history</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Testing Metrics</a:t>
            </a:r>
            <a:endParaRPr/>
          </a:p>
        </p:txBody>
      </p:sp>
      <p:pic>
        <p:nvPicPr>
          <p:cNvPr id="355" name="Google Shape;355;p44"/>
          <p:cNvPicPr preferRelativeResize="0"/>
          <p:nvPr/>
        </p:nvPicPr>
        <p:blipFill>
          <a:blip r:embed="rId3">
            <a:alphaModFix/>
          </a:blip>
          <a:stretch>
            <a:fillRect/>
          </a:stretch>
        </p:blipFill>
        <p:spPr>
          <a:xfrm>
            <a:off x="1923800" y="1385775"/>
            <a:ext cx="5879225" cy="3754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Pytest Conftest</a:t>
            </a:r>
            <a:endParaRPr/>
          </a:p>
          <a:p>
            <a:pPr indent="0" lvl="0" marL="0" rtl="0" algn="l">
              <a:spcBef>
                <a:spcPts val="0"/>
              </a:spcBef>
              <a:spcAft>
                <a:spcPts val="0"/>
              </a:spcAft>
              <a:buNone/>
            </a:pPr>
            <a:r>
              <a:t/>
            </a:r>
            <a:endParaRPr/>
          </a:p>
        </p:txBody>
      </p:sp>
      <p:pic>
        <p:nvPicPr>
          <p:cNvPr id="362" name="Google Shape;362;p45"/>
          <p:cNvPicPr preferRelativeResize="0"/>
          <p:nvPr/>
        </p:nvPicPr>
        <p:blipFill>
          <a:blip r:embed="rId3">
            <a:alphaModFix/>
          </a:blip>
          <a:stretch>
            <a:fillRect/>
          </a:stretch>
        </p:blipFill>
        <p:spPr>
          <a:xfrm>
            <a:off x="3367425" y="4184900"/>
            <a:ext cx="4610100" cy="1924050"/>
          </a:xfrm>
          <a:prstGeom prst="rect">
            <a:avLst/>
          </a:prstGeom>
          <a:noFill/>
          <a:ln>
            <a:noFill/>
          </a:ln>
        </p:spPr>
      </p:pic>
      <p:pic>
        <p:nvPicPr>
          <p:cNvPr id="363" name="Google Shape;363;p45"/>
          <p:cNvPicPr preferRelativeResize="0"/>
          <p:nvPr/>
        </p:nvPicPr>
        <p:blipFill>
          <a:blip r:embed="rId4">
            <a:alphaModFix/>
          </a:blip>
          <a:stretch>
            <a:fillRect/>
          </a:stretch>
        </p:blipFill>
        <p:spPr>
          <a:xfrm>
            <a:off x="3091725" y="390275"/>
            <a:ext cx="5373726" cy="3761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Pytest Examples</a:t>
            </a:r>
            <a:endParaRPr/>
          </a:p>
          <a:p>
            <a:pPr indent="0" lvl="0" marL="0" rtl="0" algn="l">
              <a:spcBef>
                <a:spcPts val="0"/>
              </a:spcBef>
              <a:spcAft>
                <a:spcPts val="0"/>
              </a:spcAft>
              <a:buNone/>
            </a:pPr>
            <a:r>
              <a:t/>
            </a:r>
            <a:endParaRPr/>
          </a:p>
        </p:txBody>
      </p:sp>
      <p:pic>
        <p:nvPicPr>
          <p:cNvPr id="370" name="Google Shape;370;p46"/>
          <p:cNvPicPr preferRelativeResize="0"/>
          <p:nvPr/>
        </p:nvPicPr>
        <p:blipFill>
          <a:blip r:embed="rId3">
            <a:alphaModFix/>
          </a:blip>
          <a:stretch>
            <a:fillRect/>
          </a:stretch>
        </p:blipFill>
        <p:spPr>
          <a:xfrm>
            <a:off x="1296663" y="1214200"/>
            <a:ext cx="6219825" cy="1809750"/>
          </a:xfrm>
          <a:prstGeom prst="rect">
            <a:avLst/>
          </a:prstGeom>
          <a:noFill/>
          <a:ln>
            <a:noFill/>
          </a:ln>
        </p:spPr>
      </p:pic>
      <p:pic>
        <p:nvPicPr>
          <p:cNvPr id="371" name="Google Shape;371;p46"/>
          <p:cNvPicPr preferRelativeResize="0"/>
          <p:nvPr/>
        </p:nvPicPr>
        <p:blipFill>
          <a:blip r:embed="rId4">
            <a:alphaModFix/>
          </a:blip>
          <a:stretch>
            <a:fillRect/>
          </a:stretch>
        </p:blipFill>
        <p:spPr>
          <a:xfrm>
            <a:off x="1372375" y="3134275"/>
            <a:ext cx="5697811" cy="3494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Pytest Example Results</a:t>
            </a:r>
            <a:endParaRPr/>
          </a:p>
          <a:p>
            <a:pPr indent="0" lvl="0" marL="0" rtl="0" algn="l">
              <a:spcBef>
                <a:spcPts val="0"/>
              </a:spcBef>
              <a:spcAft>
                <a:spcPts val="0"/>
              </a:spcAft>
              <a:buNone/>
            </a:pPr>
            <a:r>
              <a:t/>
            </a:r>
            <a:endParaRPr/>
          </a:p>
        </p:txBody>
      </p:sp>
      <p:pic>
        <p:nvPicPr>
          <p:cNvPr id="378" name="Google Shape;378;p47"/>
          <p:cNvPicPr preferRelativeResize="0"/>
          <p:nvPr/>
        </p:nvPicPr>
        <p:blipFill>
          <a:blip r:embed="rId3">
            <a:alphaModFix/>
          </a:blip>
          <a:stretch>
            <a:fillRect/>
          </a:stretch>
        </p:blipFill>
        <p:spPr>
          <a:xfrm>
            <a:off x="275700" y="1852900"/>
            <a:ext cx="8528600" cy="3011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Automated Testing - Pre-Commit</a:t>
            </a:r>
            <a:endParaRPr/>
          </a:p>
        </p:txBody>
      </p:sp>
      <p:sp>
        <p:nvSpPr>
          <p:cNvPr id="385" name="Google Shape;385;p4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Use pre-commit to set up Git hooks</a:t>
            </a:r>
            <a:endParaRPr sz="2000"/>
          </a:p>
          <a:p>
            <a:pPr indent="-355600" lvl="1" marL="914400" rtl="0" algn="l">
              <a:spcBef>
                <a:spcPts val="0"/>
              </a:spcBef>
              <a:spcAft>
                <a:spcPts val="0"/>
              </a:spcAft>
              <a:buSzPts val="2000"/>
              <a:buChar char="▪"/>
            </a:pPr>
            <a:r>
              <a:rPr lang="en-US" sz="2000"/>
              <a:t>Runs automatically every time we commit a code change</a:t>
            </a:r>
            <a:endParaRPr sz="2000"/>
          </a:p>
          <a:p>
            <a:pPr indent="-355600" lvl="1" marL="914400" rtl="0" algn="l">
              <a:spcBef>
                <a:spcPts val="0"/>
              </a:spcBef>
              <a:spcAft>
                <a:spcPts val="0"/>
              </a:spcAft>
              <a:buSzPts val="2000"/>
              <a:buChar char="▪"/>
            </a:pPr>
            <a:r>
              <a:rPr lang="en-US" sz="2000"/>
              <a:t>Flake8 checks for PEP8 Standards</a:t>
            </a:r>
            <a:endParaRPr sz="2000"/>
          </a:p>
          <a:p>
            <a:pPr indent="-355600" lvl="1" marL="914400" rtl="0" algn="l">
              <a:spcBef>
                <a:spcPts val="0"/>
              </a:spcBef>
              <a:spcAft>
                <a:spcPts val="0"/>
              </a:spcAft>
              <a:buSzPts val="2000"/>
              <a:buChar char="▪"/>
            </a:pPr>
            <a:r>
              <a:rPr lang="en-US" sz="2000"/>
              <a:t>Black parses and updates code styling</a:t>
            </a:r>
            <a:endParaRPr sz="2000"/>
          </a:p>
        </p:txBody>
      </p:sp>
      <p:pic>
        <p:nvPicPr>
          <p:cNvPr id="386" name="Google Shape;386;p48"/>
          <p:cNvPicPr preferRelativeResize="0"/>
          <p:nvPr/>
        </p:nvPicPr>
        <p:blipFill>
          <a:blip r:embed="rId3">
            <a:alphaModFix/>
          </a:blip>
          <a:stretch>
            <a:fillRect/>
          </a:stretch>
        </p:blipFill>
        <p:spPr>
          <a:xfrm>
            <a:off x="1041700" y="3780925"/>
            <a:ext cx="6878450" cy="1201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9"/>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Automated Testing - Pytest</a:t>
            </a:r>
            <a:endParaRPr/>
          </a:p>
        </p:txBody>
      </p:sp>
      <p:sp>
        <p:nvSpPr>
          <p:cNvPr id="393" name="Google Shape;393;p49"/>
          <p:cNvSpPr txBox="1"/>
          <p:nvPr>
            <p:ph idx="1" type="body"/>
          </p:nvPr>
        </p:nvSpPr>
        <p:spPr>
          <a:xfrm>
            <a:off x="609600" y="1201700"/>
            <a:ext cx="7924800" cy="388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US" sz="2000"/>
              <a:t>Main Testing Framework</a:t>
            </a:r>
            <a:endParaRPr sz="2000"/>
          </a:p>
          <a:p>
            <a:pPr indent="-355600" lvl="1" marL="914400" rtl="0" algn="l">
              <a:spcBef>
                <a:spcPts val="0"/>
              </a:spcBef>
              <a:spcAft>
                <a:spcPts val="0"/>
              </a:spcAft>
              <a:buSzPts val="2000"/>
              <a:buChar char="▪"/>
            </a:pPr>
            <a:r>
              <a:rPr lang="en-US" sz="2000"/>
              <a:t>Used to write Unit Tests and Regression Tests</a:t>
            </a:r>
            <a:endParaRPr sz="2000"/>
          </a:p>
          <a:p>
            <a:pPr indent="-355600" lvl="2" marL="1371600" rtl="0" algn="l">
              <a:spcBef>
                <a:spcPts val="0"/>
              </a:spcBef>
              <a:spcAft>
                <a:spcPts val="0"/>
              </a:spcAft>
              <a:buSzPts val="2000"/>
              <a:buChar char="▪"/>
            </a:pPr>
            <a:r>
              <a:rPr lang="en-US" sz="2000"/>
              <a:t>asserting function output against expected result</a:t>
            </a:r>
            <a:endParaRPr sz="2000"/>
          </a:p>
          <a:p>
            <a:pPr indent="-355600" lvl="2" marL="1371600" rtl="0" algn="l">
              <a:spcBef>
                <a:spcPts val="0"/>
              </a:spcBef>
              <a:spcAft>
                <a:spcPts val="0"/>
              </a:spcAft>
              <a:buSzPts val="2000"/>
              <a:buChar char="▪"/>
            </a:pPr>
            <a:r>
              <a:rPr lang="en-US" sz="2000"/>
              <a:t>assert request response against web application</a:t>
            </a:r>
            <a:endParaRPr sz="2000"/>
          </a:p>
          <a:p>
            <a:pPr indent="-355600" lvl="1" marL="914400" rtl="0" algn="l">
              <a:spcBef>
                <a:spcPts val="0"/>
              </a:spcBef>
              <a:spcAft>
                <a:spcPts val="0"/>
              </a:spcAft>
              <a:buSzPts val="2000"/>
              <a:buChar char="▪"/>
            </a:pPr>
            <a:r>
              <a:rPr lang="en-US" sz="2000"/>
              <a:t>Integrate PyTest-Cov plugin for code coverage</a:t>
            </a:r>
            <a:endParaRPr sz="2000"/>
          </a:p>
          <a:p>
            <a:pPr indent="0" lvl="0" marL="914400" rtl="0" algn="l">
              <a:spcBef>
                <a:spcPts val="360"/>
              </a:spcBef>
              <a:spcAft>
                <a:spcPts val="0"/>
              </a:spcAft>
              <a:buNone/>
            </a:pPr>
            <a:r>
              <a:t/>
            </a:r>
            <a:endParaRPr sz="2000"/>
          </a:p>
        </p:txBody>
      </p:sp>
      <p:pic>
        <p:nvPicPr>
          <p:cNvPr id="394" name="Google Shape;394;p49"/>
          <p:cNvPicPr preferRelativeResize="0"/>
          <p:nvPr/>
        </p:nvPicPr>
        <p:blipFill rotWithShape="1">
          <a:blip r:embed="rId3">
            <a:alphaModFix/>
          </a:blip>
          <a:srcRect b="0" l="0" r="11582" t="0"/>
          <a:stretch/>
        </p:blipFill>
        <p:spPr>
          <a:xfrm>
            <a:off x="883250" y="3124175"/>
            <a:ext cx="7006600" cy="2730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Automated Testing - Github Actions</a:t>
            </a:r>
            <a:endParaRPr/>
          </a:p>
        </p:txBody>
      </p:sp>
      <p:sp>
        <p:nvSpPr>
          <p:cNvPr id="401" name="Google Shape;401;p50"/>
          <p:cNvSpPr txBox="1"/>
          <p:nvPr>
            <p:ph idx="1" type="body"/>
          </p:nvPr>
        </p:nvSpPr>
        <p:spPr>
          <a:xfrm>
            <a:off x="0" y="1599900"/>
            <a:ext cx="4720200" cy="3886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Plans to use Github Actions</a:t>
            </a:r>
            <a:endParaRPr/>
          </a:p>
          <a:p>
            <a:pPr indent="-342900" lvl="1" marL="914400" rtl="0" algn="l">
              <a:spcBef>
                <a:spcPts val="0"/>
              </a:spcBef>
              <a:spcAft>
                <a:spcPts val="0"/>
              </a:spcAft>
              <a:buSzPts val="1800"/>
              <a:buChar char="▪"/>
            </a:pPr>
            <a:r>
              <a:rPr lang="en-US"/>
              <a:t>Trigger CI/CD workflow to lint and run tests on each PR</a:t>
            </a:r>
            <a:endParaRPr/>
          </a:p>
          <a:p>
            <a:pPr indent="-342900" lvl="2" marL="1371600" rtl="0" algn="l">
              <a:spcBef>
                <a:spcPts val="0"/>
              </a:spcBef>
              <a:spcAft>
                <a:spcPts val="0"/>
              </a:spcAft>
              <a:buSzPts val="1800"/>
              <a:buChar char="▪"/>
            </a:pPr>
            <a:r>
              <a:rPr lang="en-US"/>
              <a:t>Runs workflow on a remote runner</a:t>
            </a:r>
            <a:endParaRPr/>
          </a:p>
          <a:p>
            <a:pPr indent="-342900" lvl="1" marL="914400" rtl="0" algn="l">
              <a:spcBef>
                <a:spcPts val="0"/>
              </a:spcBef>
              <a:spcAft>
                <a:spcPts val="0"/>
              </a:spcAft>
              <a:buSzPts val="1800"/>
              <a:buChar char="▪"/>
            </a:pPr>
            <a:r>
              <a:rPr lang="en-US"/>
              <a:t>Ensures tests must pass before a code change</a:t>
            </a:r>
            <a:endParaRPr/>
          </a:p>
          <a:p>
            <a:pPr indent="-342900" lvl="1" marL="914400" rtl="0" algn="l">
              <a:spcBef>
                <a:spcPts val="0"/>
              </a:spcBef>
              <a:spcAft>
                <a:spcPts val="0"/>
              </a:spcAft>
              <a:buSzPts val="1800"/>
              <a:buChar char="▪"/>
            </a:pPr>
            <a:r>
              <a:rPr lang="en-US"/>
              <a:t>Enables linting of code before a merge to main</a:t>
            </a:r>
            <a:endParaRPr/>
          </a:p>
        </p:txBody>
      </p:sp>
      <p:pic>
        <p:nvPicPr>
          <p:cNvPr id="402" name="Google Shape;402;p50"/>
          <p:cNvPicPr preferRelativeResize="0"/>
          <p:nvPr/>
        </p:nvPicPr>
        <p:blipFill>
          <a:blip r:embed="rId3">
            <a:alphaModFix/>
          </a:blip>
          <a:stretch>
            <a:fillRect/>
          </a:stretch>
        </p:blipFill>
        <p:spPr>
          <a:xfrm>
            <a:off x="4571996" y="1447788"/>
            <a:ext cx="4629175" cy="3300275"/>
          </a:xfrm>
          <a:prstGeom prst="rect">
            <a:avLst/>
          </a:prstGeom>
          <a:noFill/>
          <a:ln>
            <a:noFill/>
          </a:ln>
        </p:spPr>
      </p:pic>
      <p:sp>
        <p:nvSpPr>
          <p:cNvPr id="403" name="Google Shape;403;p50"/>
          <p:cNvSpPr txBox="1"/>
          <p:nvPr/>
        </p:nvSpPr>
        <p:spPr>
          <a:xfrm>
            <a:off x="5313100" y="4868450"/>
            <a:ext cx="24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Github Actions Config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Team introduction</a:t>
            </a:r>
            <a:endParaRPr/>
          </a:p>
        </p:txBody>
      </p:sp>
      <p:sp>
        <p:nvSpPr>
          <p:cNvPr id="98" name="Google Shape;98;p15"/>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pic>
        <p:nvPicPr>
          <p:cNvPr id="99" name="Google Shape;99;p15"/>
          <p:cNvPicPr preferRelativeResize="0"/>
          <p:nvPr/>
        </p:nvPicPr>
        <p:blipFill rotWithShape="1">
          <a:blip r:embed="rId3">
            <a:alphaModFix/>
          </a:blip>
          <a:srcRect b="17329" l="4571" r="19365" t="16118"/>
          <a:stretch/>
        </p:blipFill>
        <p:spPr>
          <a:xfrm>
            <a:off x="1471725" y="1761950"/>
            <a:ext cx="965700" cy="1126500"/>
          </a:xfrm>
          <a:prstGeom prst="ellipse">
            <a:avLst/>
          </a:prstGeom>
          <a:noFill/>
          <a:ln cap="flat" cmpd="sng" w="76200">
            <a:solidFill>
              <a:srgbClr val="FF0000"/>
            </a:solidFill>
            <a:prstDash val="solid"/>
            <a:round/>
            <a:headEnd len="sm" w="sm" type="none"/>
            <a:tailEnd len="sm" w="sm" type="none"/>
          </a:ln>
        </p:spPr>
      </p:pic>
      <p:pic>
        <p:nvPicPr>
          <p:cNvPr id="100" name="Google Shape;100;p15"/>
          <p:cNvPicPr preferRelativeResize="0"/>
          <p:nvPr/>
        </p:nvPicPr>
        <p:blipFill rotWithShape="1">
          <a:blip r:embed="rId4">
            <a:alphaModFix/>
          </a:blip>
          <a:srcRect b="40223" l="-17150" r="17149" t="5894"/>
          <a:stretch/>
        </p:blipFill>
        <p:spPr>
          <a:xfrm>
            <a:off x="1471725" y="3795700"/>
            <a:ext cx="965700" cy="1126500"/>
          </a:xfrm>
          <a:prstGeom prst="ellipse">
            <a:avLst/>
          </a:prstGeom>
          <a:noFill/>
          <a:ln cap="flat" cmpd="sng" w="76200">
            <a:solidFill>
              <a:srgbClr val="FF0000"/>
            </a:solidFill>
            <a:prstDash val="solid"/>
            <a:round/>
            <a:headEnd len="sm" w="sm" type="none"/>
            <a:tailEnd len="sm" w="sm" type="none"/>
          </a:ln>
        </p:spPr>
      </p:pic>
      <p:pic>
        <p:nvPicPr>
          <p:cNvPr id="101" name="Google Shape;101;p15"/>
          <p:cNvPicPr preferRelativeResize="0"/>
          <p:nvPr/>
        </p:nvPicPr>
        <p:blipFill rotWithShape="1">
          <a:blip r:embed="rId5">
            <a:alphaModFix/>
          </a:blip>
          <a:srcRect b="12176" l="10427" r="15777" t="23261"/>
          <a:stretch/>
        </p:blipFill>
        <p:spPr>
          <a:xfrm>
            <a:off x="6980362" y="3861352"/>
            <a:ext cx="969300" cy="1124700"/>
          </a:xfrm>
          <a:prstGeom prst="ellipse">
            <a:avLst/>
          </a:prstGeom>
          <a:noFill/>
          <a:ln cap="flat" cmpd="sng" w="76200">
            <a:solidFill>
              <a:srgbClr val="FF0000"/>
            </a:solidFill>
            <a:prstDash val="solid"/>
            <a:round/>
            <a:headEnd len="sm" w="sm" type="none"/>
            <a:tailEnd len="sm" w="sm" type="none"/>
          </a:ln>
        </p:spPr>
      </p:pic>
      <p:pic>
        <p:nvPicPr>
          <p:cNvPr id="102" name="Google Shape;102;p15"/>
          <p:cNvPicPr preferRelativeResize="0"/>
          <p:nvPr/>
        </p:nvPicPr>
        <p:blipFill rotWithShape="1">
          <a:blip r:embed="rId6">
            <a:alphaModFix/>
          </a:blip>
          <a:srcRect b="0" l="6912" r="6903" t="0"/>
          <a:stretch/>
        </p:blipFill>
        <p:spPr>
          <a:xfrm>
            <a:off x="4224288" y="1762850"/>
            <a:ext cx="969300" cy="1124700"/>
          </a:xfrm>
          <a:prstGeom prst="ellipse">
            <a:avLst/>
          </a:prstGeom>
          <a:noFill/>
          <a:ln cap="flat" cmpd="sng" w="76200">
            <a:solidFill>
              <a:srgbClr val="FF0000"/>
            </a:solidFill>
            <a:prstDash val="solid"/>
            <a:round/>
            <a:headEnd len="sm" w="sm" type="none"/>
            <a:tailEnd len="sm" w="sm" type="none"/>
          </a:ln>
        </p:spPr>
      </p:pic>
      <p:pic>
        <p:nvPicPr>
          <p:cNvPr id="103" name="Google Shape;103;p15"/>
          <p:cNvPicPr preferRelativeResize="0"/>
          <p:nvPr/>
        </p:nvPicPr>
        <p:blipFill rotWithShape="1">
          <a:blip r:embed="rId7">
            <a:alphaModFix/>
          </a:blip>
          <a:srcRect b="0" l="21425" r="21425" t="0"/>
          <a:stretch/>
        </p:blipFill>
        <p:spPr>
          <a:xfrm>
            <a:off x="6879700" y="1761950"/>
            <a:ext cx="965700" cy="1126500"/>
          </a:xfrm>
          <a:prstGeom prst="ellipse">
            <a:avLst/>
          </a:prstGeom>
          <a:noFill/>
          <a:ln cap="flat" cmpd="sng" w="76200">
            <a:solidFill>
              <a:srgbClr val="FF0000"/>
            </a:solidFill>
            <a:prstDash val="solid"/>
            <a:round/>
            <a:headEnd len="sm" w="sm" type="none"/>
            <a:tailEnd len="sm" w="sm" type="none"/>
          </a:ln>
        </p:spPr>
      </p:pic>
      <p:sp>
        <p:nvSpPr>
          <p:cNvPr id="104" name="Google Shape;104;p15"/>
          <p:cNvSpPr txBox="1"/>
          <p:nvPr/>
        </p:nvSpPr>
        <p:spPr>
          <a:xfrm>
            <a:off x="1237900" y="2991875"/>
            <a:ext cx="147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Team Lead </a:t>
            </a:r>
            <a:r>
              <a:rPr lang="en-US"/>
              <a:t>Matthew Kluska</a:t>
            </a:r>
            <a:endParaRPr/>
          </a:p>
        </p:txBody>
      </p:sp>
      <p:sp>
        <p:nvSpPr>
          <p:cNvPr id="105" name="Google Shape;105;p15"/>
          <p:cNvSpPr txBox="1"/>
          <p:nvPr/>
        </p:nvSpPr>
        <p:spPr>
          <a:xfrm>
            <a:off x="6700925" y="5116425"/>
            <a:ext cx="147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Security</a:t>
            </a:r>
            <a:r>
              <a:rPr b="1" lang="en-US"/>
              <a:t> Lead </a:t>
            </a:r>
            <a:r>
              <a:rPr lang="en-US"/>
              <a:t>Zengrui Lou</a:t>
            </a:r>
            <a:endParaRPr/>
          </a:p>
        </p:txBody>
      </p:sp>
      <p:sp>
        <p:nvSpPr>
          <p:cNvPr id="106" name="Google Shape;106;p15"/>
          <p:cNvSpPr txBox="1"/>
          <p:nvPr/>
        </p:nvSpPr>
        <p:spPr>
          <a:xfrm>
            <a:off x="6299650" y="2974313"/>
            <a:ext cx="212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rPr>
              <a:t>Configuration</a:t>
            </a:r>
            <a:r>
              <a:rPr b="1" lang="en-US">
                <a:solidFill>
                  <a:schemeClr val="dk1"/>
                </a:solidFill>
              </a:rPr>
              <a:t> Lead</a:t>
            </a:r>
            <a:r>
              <a:rPr lang="en-US"/>
              <a:t> Derric Syme</a:t>
            </a:r>
            <a:endParaRPr/>
          </a:p>
        </p:txBody>
      </p:sp>
      <p:sp>
        <p:nvSpPr>
          <p:cNvPr id="107" name="Google Shape;107;p15"/>
          <p:cNvSpPr txBox="1"/>
          <p:nvPr/>
        </p:nvSpPr>
        <p:spPr>
          <a:xfrm>
            <a:off x="4023900" y="5026750"/>
            <a:ext cx="1473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Requirements</a:t>
            </a:r>
            <a:r>
              <a:rPr b="1" lang="en-US"/>
              <a:t> Lead </a:t>
            </a:r>
            <a:r>
              <a:rPr lang="en-US">
                <a:solidFill>
                  <a:schemeClr val="dk1"/>
                </a:solidFill>
              </a:rPr>
              <a:t>Patounezambo</a:t>
            </a:r>
            <a:endParaRPr>
              <a:solidFill>
                <a:schemeClr val="dk1"/>
              </a:solidFill>
            </a:endParaRPr>
          </a:p>
          <a:p>
            <a:pPr indent="0" lvl="0" marL="0" rtl="0" algn="ctr">
              <a:spcBef>
                <a:spcPts val="0"/>
              </a:spcBef>
              <a:spcAft>
                <a:spcPts val="0"/>
              </a:spcAft>
              <a:buNone/>
            </a:pPr>
            <a:r>
              <a:rPr lang="en-US">
                <a:solidFill>
                  <a:schemeClr val="dk1"/>
                </a:solidFill>
              </a:rPr>
              <a:t>Ouedraogo </a:t>
            </a:r>
            <a:endParaRPr sz="1600">
              <a:solidFill>
                <a:schemeClr val="dk1"/>
              </a:solidFill>
            </a:endParaRPr>
          </a:p>
        </p:txBody>
      </p:sp>
      <p:sp>
        <p:nvSpPr>
          <p:cNvPr id="108" name="Google Shape;108;p15"/>
          <p:cNvSpPr txBox="1"/>
          <p:nvPr/>
        </p:nvSpPr>
        <p:spPr>
          <a:xfrm>
            <a:off x="1218100" y="5064125"/>
            <a:ext cx="147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QA</a:t>
            </a:r>
            <a:r>
              <a:rPr b="1" lang="en-US"/>
              <a:t> Lead </a:t>
            </a:r>
            <a:r>
              <a:rPr lang="en-US"/>
              <a:t>Brendan Troung</a:t>
            </a:r>
            <a:endParaRPr/>
          </a:p>
        </p:txBody>
      </p:sp>
      <p:sp>
        <p:nvSpPr>
          <p:cNvPr id="109" name="Google Shape;109;p15"/>
          <p:cNvSpPr txBox="1"/>
          <p:nvPr/>
        </p:nvSpPr>
        <p:spPr>
          <a:xfrm>
            <a:off x="3590838" y="2926413"/>
            <a:ext cx="2236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dk1"/>
                </a:solidFill>
              </a:rPr>
              <a:t>Design and Implementation Lead</a:t>
            </a:r>
            <a:r>
              <a:rPr lang="en-US"/>
              <a:t> Aidan Chang</a:t>
            </a:r>
            <a:endParaRPr/>
          </a:p>
        </p:txBody>
      </p:sp>
      <p:pic>
        <p:nvPicPr>
          <p:cNvPr id="110" name="Google Shape;110;p15"/>
          <p:cNvPicPr preferRelativeResize="0"/>
          <p:nvPr/>
        </p:nvPicPr>
        <p:blipFill>
          <a:blip r:embed="rId8">
            <a:alphaModFix/>
          </a:blip>
          <a:stretch>
            <a:fillRect/>
          </a:stretch>
        </p:blipFill>
        <p:spPr>
          <a:xfrm>
            <a:off x="4224299" y="3836500"/>
            <a:ext cx="999900" cy="1126500"/>
          </a:xfrm>
          <a:prstGeom prst="ellipse">
            <a:avLst/>
          </a:prstGeom>
          <a:noFill/>
          <a:ln cap="flat" cmpd="sng" w="76200">
            <a:solidFill>
              <a:srgbClr val="FF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685800" y="1600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7200"/>
              <a:t>Project Overview</a:t>
            </a:r>
            <a:endParaRPr sz="7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Goals/Requirements of our Application</a:t>
            </a:r>
            <a:endParaRPr/>
          </a:p>
        </p:txBody>
      </p:sp>
      <p:sp>
        <p:nvSpPr>
          <p:cNvPr id="123" name="Google Shape;123;p17"/>
          <p:cNvSpPr txBox="1"/>
          <p:nvPr>
            <p:ph idx="1" type="body"/>
          </p:nvPr>
        </p:nvSpPr>
        <p:spPr>
          <a:xfrm>
            <a:off x="458025" y="2155675"/>
            <a:ext cx="3825000" cy="4279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700">
                <a:latin typeface="Calibri"/>
                <a:ea typeface="Calibri"/>
                <a:cs typeface="Calibri"/>
                <a:sym typeface="Calibri"/>
              </a:rPr>
              <a:t>The technical goals of FaFi are the following:</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The FaFi application implements a person detection algorithm using the latest in computer vision based machine learning.</a:t>
            </a:r>
            <a:endParaRPr sz="1700">
              <a:latin typeface="Calibri"/>
              <a:ea typeface="Calibri"/>
              <a:cs typeface="Calibri"/>
              <a:sym typeface="Calibri"/>
            </a:endParaRPr>
          </a:p>
          <a:p>
            <a:pPr indent="0" lvl="0" marL="914400" rtl="0" algn="l">
              <a:lnSpc>
                <a:spcPct val="115000"/>
              </a:lnSpc>
              <a:spcBef>
                <a:spcPts val="0"/>
              </a:spcBef>
              <a:spcAft>
                <a:spcPts val="0"/>
              </a:spcAft>
              <a:buNone/>
            </a:pPr>
            <a:r>
              <a:t/>
            </a:r>
            <a:endParaRPr sz="1700">
              <a:latin typeface="Calibri"/>
              <a:ea typeface="Calibri"/>
              <a:cs typeface="Calibri"/>
              <a:sym typeface="Calibri"/>
            </a:endParaRPr>
          </a:p>
          <a:p>
            <a:pPr indent="-336550" lvl="0" marL="457200" rtl="0" algn="l">
              <a:lnSpc>
                <a:spcPct val="115000"/>
              </a:lnSpc>
              <a:spcBef>
                <a:spcPts val="0"/>
              </a:spcBef>
              <a:spcAft>
                <a:spcPts val="0"/>
              </a:spcAft>
              <a:buSzPts val="1700"/>
              <a:buFont typeface="Calibri"/>
              <a:buChar char="●"/>
            </a:pPr>
            <a:r>
              <a:rPr lang="en-US" sz="1700">
                <a:latin typeface="Calibri"/>
                <a:ea typeface="Calibri"/>
                <a:cs typeface="Calibri"/>
                <a:sym typeface="Calibri"/>
              </a:rPr>
              <a:t>A Surveillance mode can be turned on and stores a snapshot of the video along with other information whenever people are detected inside the video, then an email notification will be sent to the email on file.</a:t>
            </a:r>
            <a:endParaRPr sz="1700">
              <a:latin typeface="Calibri"/>
              <a:ea typeface="Calibri"/>
              <a:cs typeface="Calibri"/>
              <a:sym typeface="Calibri"/>
            </a:endParaRPr>
          </a:p>
          <a:p>
            <a:pPr indent="0" lvl="0" marL="91440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US" sz="1600"/>
              <a:t>.</a:t>
            </a:r>
            <a:endParaRPr sz="2900"/>
          </a:p>
        </p:txBody>
      </p:sp>
      <p:sp>
        <p:nvSpPr>
          <p:cNvPr id="124" name="Google Shape;124;p17"/>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sp>
        <p:nvSpPr>
          <p:cNvPr id="125" name="Google Shape;125;p17"/>
          <p:cNvSpPr txBox="1"/>
          <p:nvPr>
            <p:ph idx="1" type="body"/>
          </p:nvPr>
        </p:nvSpPr>
        <p:spPr>
          <a:xfrm>
            <a:off x="4258400" y="2155675"/>
            <a:ext cx="4159500" cy="4704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t>The design goals of FaFi are the following:</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US" sz="1600"/>
              <a:t>Efficiency- The ML algorithm used in this application must be efficient.</a:t>
            </a:r>
            <a:endParaRPr sz="1600"/>
          </a:p>
          <a:p>
            <a:pPr indent="-330200" lvl="0" marL="457200" rtl="0" algn="l">
              <a:lnSpc>
                <a:spcPct val="115000"/>
              </a:lnSpc>
              <a:spcBef>
                <a:spcPts val="0"/>
              </a:spcBef>
              <a:spcAft>
                <a:spcPts val="0"/>
              </a:spcAft>
              <a:buSzPts val="1600"/>
              <a:buChar char="●"/>
            </a:pPr>
            <a:r>
              <a:rPr lang="en-US" sz="1600"/>
              <a:t>Reliability- The people detection and email notification must be reliable.</a:t>
            </a:r>
            <a:endParaRPr sz="1600"/>
          </a:p>
          <a:p>
            <a:pPr indent="-330200" lvl="0" marL="457200" rtl="0" algn="l">
              <a:lnSpc>
                <a:spcPct val="115000"/>
              </a:lnSpc>
              <a:spcBef>
                <a:spcPts val="0"/>
              </a:spcBef>
              <a:spcAft>
                <a:spcPts val="0"/>
              </a:spcAft>
              <a:buSzPts val="1600"/>
              <a:buChar char="●"/>
            </a:pPr>
            <a:r>
              <a:rPr lang="en-US" sz="1600"/>
              <a:t>Security- The security of the end user’s account and the privacy of the history must be secured.</a:t>
            </a:r>
            <a:endParaRPr sz="1600"/>
          </a:p>
          <a:p>
            <a:pPr indent="-330200" lvl="0" marL="457200" rtl="0" algn="l">
              <a:lnSpc>
                <a:spcPct val="115000"/>
              </a:lnSpc>
              <a:spcBef>
                <a:spcPts val="0"/>
              </a:spcBef>
              <a:spcAft>
                <a:spcPts val="0"/>
              </a:spcAft>
              <a:buSzPts val="1600"/>
              <a:buChar char="●"/>
            </a:pPr>
            <a:r>
              <a:rPr lang="en-US" sz="1600"/>
              <a:t>Robustness- The application must be able to run in all environments, handle errors, be fault tolerant and pass thorough testing.</a:t>
            </a:r>
            <a:endParaRPr sz="2900"/>
          </a:p>
        </p:txBody>
      </p:sp>
      <p:sp>
        <p:nvSpPr>
          <p:cNvPr id="126" name="Google Shape;126;p17"/>
          <p:cNvSpPr txBox="1"/>
          <p:nvPr/>
        </p:nvSpPr>
        <p:spPr>
          <a:xfrm>
            <a:off x="1077000" y="1522625"/>
            <a:ext cx="235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Technical</a:t>
            </a:r>
            <a:endParaRPr sz="2000"/>
          </a:p>
        </p:txBody>
      </p:sp>
      <p:sp>
        <p:nvSpPr>
          <p:cNvPr id="127" name="Google Shape;127;p17"/>
          <p:cNvSpPr txBox="1"/>
          <p:nvPr/>
        </p:nvSpPr>
        <p:spPr>
          <a:xfrm>
            <a:off x="5102150" y="1522625"/>
            <a:ext cx="2859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t>Functional</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Tech Stack Overview</a:t>
            </a:r>
            <a:endParaRPr/>
          </a:p>
        </p:txBody>
      </p:sp>
      <p:sp>
        <p:nvSpPr>
          <p:cNvPr id="134" name="Google Shape;134;p18"/>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SzPts val="2600"/>
              <a:buAutoNum type="arabicPeriod"/>
            </a:pPr>
            <a:r>
              <a:rPr lang="en-US" sz="2600"/>
              <a:t>Front end - Flask, Flask-Login, Flask-Mail</a:t>
            </a:r>
            <a:endParaRPr sz="2600"/>
          </a:p>
          <a:p>
            <a:pPr indent="-393700" lvl="0" marL="457200" rtl="0" algn="l">
              <a:lnSpc>
                <a:spcPct val="115000"/>
              </a:lnSpc>
              <a:spcBef>
                <a:spcPts val="0"/>
              </a:spcBef>
              <a:spcAft>
                <a:spcPts val="0"/>
              </a:spcAft>
              <a:buSzPts val="2600"/>
              <a:buAutoNum type="arabicPeriod"/>
            </a:pPr>
            <a:r>
              <a:rPr lang="en-US" sz="2600"/>
              <a:t>Back end server - SQlite3, Flask Framework</a:t>
            </a:r>
            <a:endParaRPr sz="2600"/>
          </a:p>
          <a:p>
            <a:pPr indent="-393700" lvl="0" marL="457200" rtl="0" algn="l">
              <a:lnSpc>
                <a:spcPct val="115000"/>
              </a:lnSpc>
              <a:spcBef>
                <a:spcPts val="0"/>
              </a:spcBef>
              <a:spcAft>
                <a:spcPts val="0"/>
              </a:spcAft>
              <a:buSzPts val="2600"/>
              <a:buAutoNum type="arabicPeriod"/>
            </a:pPr>
            <a:r>
              <a:rPr lang="en-US" sz="2600"/>
              <a:t>ML framework - Pytorch, OpenCV</a:t>
            </a:r>
            <a:endParaRPr sz="3900"/>
          </a:p>
        </p:txBody>
      </p:sp>
      <p:sp>
        <p:nvSpPr>
          <p:cNvPr id="135" name="Google Shape;135;p18"/>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900">
                <a:solidFill>
                  <a:srgbClr val="D4D4D4"/>
                </a:solidFill>
                <a:highlight>
                  <a:srgbClr val="1E1E1E"/>
                </a:highlight>
                <a:latin typeface="Courier New"/>
                <a:ea typeface="Courier New"/>
                <a:cs typeface="Courier New"/>
                <a:sym typeface="Courier New"/>
              </a:rPr>
              <a:t>frame</a:t>
            </a:r>
            <a:endParaRPr sz="900">
              <a:solidFill>
                <a:srgbClr val="D4D4D4"/>
              </a:solidFill>
              <a:highlight>
                <a:srgbClr val="1E1E1E"/>
              </a:highlight>
              <a:latin typeface="Courier New"/>
              <a:ea typeface="Courier New"/>
              <a:cs typeface="Courier New"/>
              <a:sym typeface="Courier New"/>
            </a:endParaRPr>
          </a:p>
        </p:txBody>
      </p:sp>
      <p:pic>
        <p:nvPicPr>
          <p:cNvPr descr="Handling Global Variables in Flask | by Vivek Kaushal | Medium" id="136" name="Google Shape;136;p18"/>
          <p:cNvPicPr preferRelativeResize="0"/>
          <p:nvPr/>
        </p:nvPicPr>
        <p:blipFill>
          <a:blip r:embed="rId3">
            <a:alphaModFix/>
          </a:blip>
          <a:stretch>
            <a:fillRect/>
          </a:stretch>
        </p:blipFill>
        <p:spPr>
          <a:xfrm>
            <a:off x="361400" y="4023079"/>
            <a:ext cx="1283050" cy="962296"/>
          </a:xfrm>
          <a:prstGeom prst="rect">
            <a:avLst/>
          </a:prstGeom>
          <a:noFill/>
          <a:ln>
            <a:noFill/>
          </a:ln>
        </p:spPr>
      </p:pic>
      <p:pic>
        <p:nvPicPr>
          <p:cNvPr descr="SQLite - Full Stack Python" id="137" name="Google Shape;137;p18"/>
          <p:cNvPicPr preferRelativeResize="0"/>
          <p:nvPr/>
        </p:nvPicPr>
        <p:blipFill>
          <a:blip r:embed="rId4">
            <a:alphaModFix/>
          </a:blip>
          <a:stretch>
            <a:fillRect/>
          </a:stretch>
        </p:blipFill>
        <p:spPr>
          <a:xfrm>
            <a:off x="2014925" y="3993700"/>
            <a:ext cx="2147450" cy="1021025"/>
          </a:xfrm>
          <a:prstGeom prst="rect">
            <a:avLst/>
          </a:prstGeom>
          <a:noFill/>
          <a:ln>
            <a:noFill/>
          </a:ln>
        </p:spPr>
      </p:pic>
      <p:pic>
        <p:nvPicPr>
          <p:cNvPr descr="PyTorch Reviews 2022: Details, Pricing, &amp; Features | G2" id="138" name="Google Shape;138;p18"/>
          <p:cNvPicPr preferRelativeResize="0"/>
          <p:nvPr/>
        </p:nvPicPr>
        <p:blipFill>
          <a:blip r:embed="rId5">
            <a:alphaModFix/>
          </a:blip>
          <a:stretch>
            <a:fillRect/>
          </a:stretch>
        </p:blipFill>
        <p:spPr>
          <a:xfrm>
            <a:off x="4076238" y="3727913"/>
            <a:ext cx="2952750" cy="1552575"/>
          </a:xfrm>
          <a:prstGeom prst="rect">
            <a:avLst/>
          </a:prstGeom>
          <a:noFill/>
          <a:ln>
            <a:noFill/>
          </a:ln>
        </p:spPr>
      </p:pic>
      <p:pic>
        <p:nvPicPr>
          <p:cNvPr descr="OpenCV - Wikipedia" id="139" name="Google Shape;139;p18"/>
          <p:cNvPicPr preferRelativeResize="0"/>
          <p:nvPr/>
        </p:nvPicPr>
        <p:blipFill>
          <a:blip r:embed="rId6">
            <a:alphaModFix/>
          </a:blip>
          <a:stretch>
            <a:fillRect/>
          </a:stretch>
        </p:blipFill>
        <p:spPr>
          <a:xfrm>
            <a:off x="7468175" y="3851413"/>
            <a:ext cx="1066225" cy="130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State Diagram</a:t>
            </a:r>
            <a:endParaRPr/>
          </a:p>
        </p:txBody>
      </p:sp>
      <p:sp>
        <p:nvSpPr>
          <p:cNvPr id="146" name="Google Shape;146;p19"/>
          <p:cNvSpPr/>
          <p:nvPr/>
        </p:nvSpPr>
        <p:spPr>
          <a:xfrm>
            <a:off x="542100" y="2798425"/>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Login Page</a:t>
            </a:r>
            <a:endParaRPr/>
          </a:p>
        </p:txBody>
      </p:sp>
      <p:sp>
        <p:nvSpPr>
          <p:cNvPr id="147" name="Google Shape;147;p19"/>
          <p:cNvSpPr/>
          <p:nvPr/>
        </p:nvSpPr>
        <p:spPr>
          <a:xfrm>
            <a:off x="4966850" y="2798425"/>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Detection DB</a:t>
            </a:r>
            <a:endParaRPr/>
          </a:p>
        </p:txBody>
      </p:sp>
      <p:sp>
        <p:nvSpPr>
          <p:cNvPr id="148" name="Google Shape;148;p19"/>
          <p:cNvSpPr/>
          <p:nvPr/>
        </p:nvSpPr>
        <p:spPr>
          <a:xfrm>
            <a:off x="542100" y="1447788"/>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Users DB</a:t>
            </a:r>
            <a:endParaRPr/>
          </a:p>
        </p:txBody>
      </p:sp>
      <p:sp>
        <p:nvSpPr>
          <p:cNvPr id="149" name="Google Shape;149;p19"/>
          <p:cNvSpPr/>
          <p:nvPr/>
        </p:nvSpPr>
        <p:spPr>
          <a:xfrm>
            <a:off x="4966850" y="4684125"/>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Notifications Tab</a:t>
            </a:r>
            <a:endParaRPr/>
          </a:p>
        </p:txBody>
      </p:sp>
      <p:sp>
        <p:nvSpPr>
          <p:cNvPr id="150" name="Google Shape;150;p19"/>
          <p:cNvSpPr/>
          <p:nvPr/>
        </p:nvSpPr>
        <p:spPr>
          <a:xfrm>
            <a:off x="6875425" y="2798425"/>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History Tab</a:t>
            </a:r>
            <a:endParaRPr/>
          </a:p>
        </p:txBody>
      </p:sp>
      <p:sp>
        <p:nvSpPr>
          <p:cNvPr id="151" name="Google Shape;151;p19"/>
          <p:cNvSpPr/>
          <p:nvPr/>
        </p:nvSpPr>
        <p:spPr>
          <a:xfrm>
            <a:off x="2785875" y="2798425"/>
            <a:ext cx="1480500" cy="6858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Main Page</a:t>
            </a:r>
            <a:endParaRPr/>
          </a:p>
          <a:p>
            <a:pPr indent="0" lvl="0" marL="0" rtl="0" algn="l">
              <a:spcBef>
                <a:spcPts val="0"/>
              </a:spcBef>
              <a:spcAft>
                <a:spcPts val="0"/>
              </a:spcAft>
              <a:buNone/>
            </a:pPr>
            <a:r>
              <a:rPr lang="en-US"/>
              <a:t>(Video Stream)</a:t>
            </a:r>
            <a:endParaRPr/>
          </a:p>
        </p:txBody>
      </p:sp>
      <p:cxnSp>
        <p:nvCxnSpPr>
          <p:cNvPr id="152" name="Google Shape;152;p19"/>
          <p:cNvCxnSpPr>
            <a:stCxn id="146" idx="0"/>
            <a:endCxn id="148" idx="2"/>
          </p:cNvCxnSpPr>
          <p:nvPr/>
        </p:nvCxnSpPr>
        <p:spPr>
          <a:xfrm rot="10800000">
            <a:off x="1282350" y="2133625"/>
            <a:ext cx="0" cy="6648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9"/>
          <p:cNvCxnSpPr>
            <a:stCxn id="146" idx="3"/>
            <a:endCxn id="151" idx="1"/>
          </p:cNvCxnSpPr>
          <p:nvPr/>
        </p:nvCxnSpPr>
        <p:spPr>
          <a:xfrm>
            <a:off x="2022600" y="3141325"/>
            <a:ext cx="763200" cy="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9"/>
          <p:cNvCxnSpPr/>
          <p:nvPr/>
        </p:nvCxnSpPr>
        <p:spPr>
          <a:xfrm rot="5400000">
            <a:off x="1255525" y="2443975"/>
            <a:ext cx="642600" cy="44100"/>
          </a:xfrm>
          <a:prstGeom prst="curvedConnector3">
            <a:avLst>
              <a:gd fmla="val 55163" name="adj1"/>
            </a:avLst>
          </a:prstGeom>
          <a:noFill/>
          <a:ln cap="flat" cmpd="sng" w="9525">
            <a:solidFill>
              <a:schemeClr val="dk2"/>
            </a:solidFill>
            <a:prstDash val="solid"/>
            <a:round/>
            <a:headEnd len="med" w="med" type="none"/>
            <a:tailEnd len="med" w="med" type="triangle"/>
          </a:ln>
        </p:spPr>
      </p:cxnSp>
      <p:cxnSp>
        <p:nvCxnSpPr>
          <p:cNvPr id="155" name="Google Shape;155;p19"/>
          <p:cNvCxnSpPr/>
          <p:nvPr/>
        </p:nvCxnSpPr>
        <p:spPr>
          <a:xfrm>
            <a:off x="4266375" y="3141325"/>
            <a:ext cx="763200" cy="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9"/>
          <p:cNvCxnSpPr>
            <a:stCxn id="147" idx="3"/>
            <a:endCxn id="150" idx="1"/>
          </p:cNvCxnSpPr>
          <p:nvPr/>
        </p:nvCxnSpPr>
        <p:spPr>
          <a:xfrm>
            <a:off x="6447350" y="3141325"/>
            <a:ext cx="428100" cy="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9"/>
          <p:cNvCxnSpPr>
            <a:endCxn id="149" idx="0"/>
          </p:cNvCxnSpPr>
          <p:nvPr/>
        </p:nvCxnSpPr>
        <p:spPr>
          <a:xfrm flipH="1">
            <a:off x="5707100" y="3541425"/>
            <a:ext cx="37500" cy="11427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19"/>
          <p:cNvSpPr txBox="1"/>
          <p:nvPr/>
        </p:nvSpPr>
        <p:spPr>
          <a:xfrm>
            <a:off x="1893475" y="3469950"/>
            <a:ext cx="113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Upon log-in the User is taken to the main page</a:t>
            </a:r>
            <a:endParaRPr sz="800"/>
          </a:p>
        </p:txBody>
      </p:sp>
      <p:sp>
        <p:nvSpPr>
          <p:cNvPr id="159" name="Google Shape;159;p19"/>
          <p:cNvSpPr txBox="1"/>
          <p:nvPr/>
        </p:nvSpPr>
        <p:spPr>
          <a:xfrm>
            <a:off x="3907725" y="1939463"/>
            <a:ext cx="1480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A video stream is started automatically upon login and the user is in the main page. Any people detected trigger a entry into the Detection DB</a:t>
            </a:r>
            <a:endParaRPr sz="800"/>
          </a:p>
        </p:txBody>
      </p:sp>
      <p:sp>
        <p:nvSpPr>
          <p:cNvPr id="160" name="Google Shape;160;p19"/>
          <p:cNvSpPr txBox="1"/>
          <p:nvPr/>
        </p:nvSpPr>
        <p:spPr>
          <a:xfrm>
            <a:off x="6130000" y="2188875"/>
            <a:ext cx="149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Once the detection DB is populated, entries will show up on the history tab.</a:t>
            </a:r>
            <a:endParaRPr sz="800"/>
          </a:p>
        </p:txBody>
      </p:sp>
      <p:sp>
        <p:nvSpPr>
          <p:cNvPr id="161" name="Google Shape;161;p19"/>
          <p:cNvSpPr txBox="1"/>
          <p:nvPr/>
        </p:nvSpPr>
        <p:spPr>
          <a:xfrm>
            <a:off x="5793825" y="3745625"/>
            <a:ext cx="1497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Notifications</a:t>
            </a:r>
            <a:r>
              <a:rPr lang="en-US" sz="800"/>
              <a:t> can be triggered to notify the User via email if a video stream detects a person.</a:t>
            </a:r>
            <a:endParaRPr sz="800"/>
          </a:p>
        </p:txBody>
      </p:sp>
      <p:sp>
        <p:nvSpPr>
          <p:cNvPr id="162" name="Google Shape;162;p19"/>
          <p:cNvSpPr txBox="1"/>
          <p:nvPr/>
        </p:nvSpPr>
        <p:spPr>
          <a:xfrm>
            <a:off x="149550" y="2188963"/>
            <a:ext cx="113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User Profiles are checked against the USer DB</a:t>
            </a:r>
            <a:endParaRPr sz="800"/>
          </a:p>
        </p:txBody>
      </p:sp>
      <p:sp>
        <p:nvSpPr>
          <p:cNvPr id="163" name="Google Shape;163;p19"/>
          <p:cNvSpPr txBox="1"/>
          <p:nvPr/>
        </p:nvSpPr>
        <p:spPr>
          <a:xfrm>
            <a:off x="1598879" y="2188963"/>
            <a:ext cx="105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Access to the app is granted if the user is valid</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609600" y="762000"/>
            <a:ext cx="7924800" cy="68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Login Page and Security</a:t>
            </a:r>
            <a:endParaRPr/>
          </a:p>
        </p:txBody>
      </p:sp>
      <p:sp>
        <p:nvSpPr>
          <p:cNvPr id="170" name="Google Shape;170;p20"/>
          <p:cNvSpPr txBox="1"/>
          <p:nvPr>
            <p:ph idx="1" type="body"/>
          </p:nvPr>
        </p:nvSpPr>
        <p:spPr>
          <a:xfrm>
            <a:off x="609600" y="1828800"/>
            <a:ext cx="7924800" cy="3886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developed a fully functioning login page. This login page is a major security upgrade to prevent </a:t>
            </a:r>
            <a:r>
              <a:rPr lang="en-US"/>
              <a:t>unauthenticated</a:t>
            </a:r>
            <a:r>
              <a:rPr lang="en-US"/>
              <a:t> access to our application.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also took steps to prevent </a:t>
            </a:r>
            <a:r>
              <a:rPr lang="en-US"/>
              <a:t>unauthorized</a:t>
            </a:r>
            <a:r>
              <a:rPr lang="en-US"/>
              <a:t> access by:</a:t>
            </a:r>
            <a:endParaRPr/>
          </a:p>
          <a:p>
            <a:pPr indent="-342900" lvl="0" marL="457200" rtl="0" algn="l">
              <a:spcBef>
                <a:spcPts val="360"/>
              </a:spcBef>
              <a:spcAft>
                <a:spcPts val="0"/>
              </a:spcAft>
              <a:buSzPts val="1800"/>
              <a:buChar char="▪"/>
            </a:pPr>
            <a:r>
              <a:rPr lang="en-US"/>
              <a:t>Encrypting user data </a:t>
            </a:r>
            <a:endParaRPr/>
          </a:p>
          <a:p>
            <a:pPr indent="-342900" lvl="0" marL="457200" rtl="0" algn="l">
              <a:spcBef>
                <a:spcPts val="0"/>
              </a:spcBef>
              <a:spcAft>
                <a:spcPts val="0"/>
              </a:spcAft>
              <a:buSzPts val="1800"/>
              <a:buChar char="▪"/>
            </a:pPr>
            <a:r>
              <a:rPr lang="en-US"/>
              <a:t>checking addresses</a:t>
            </a:r>
            <a:endParaRPr/>
          </a:p>
          <a:p>
            <a:pPr indent="-342900" lvl="0" marL="457200" rtl="0" algn="l">
              <a:spcBef>
                <a:spcPts val="0"/>
              </a:spcBef>
              <a:spcAft>
                <a:spcPts val="0"/>
              </a:spcAft>
              <a:buSzPts val="1800"/>
              <a:buChar char="▪"/>
            </a:pPr>
            <a:r>
              <a:rPr lang="en-US"/>
              <a:t>input validation</a:t>
            </a:r>
            <a:endParaRPr/>
          </a:p>
          <a:p>
            <a:pPr indent="0" lvl="0" marL="0" rtl="0" algn="l">
              <a:spcBef>
                <a:spcPts val="360"/>
              </a:spcBef>
              <a:spcAft>
                <a:spcPts val="0"/>
              </a:spcAft>
              <a:buNone/>
            </a:pPr>
            <a:r>
              <a:rPr lang="en-US"/>
              <a:t> We plan to do this via implementing MFA in the future </a:t>
            </a:r>
            <a:endParaRPr/>
          </a:p>
        </p:txBody>
      </p:sp>
      <p:pic>
        <p:nvPicPr>
          <p:cNvPr id="171" name="Google Shape;171;p20"/>
          <p:cNvPicPr preferRelativeResize="0"/>
          <p:nvPr/>
        </p:nvPicPr>
        <p:blipFill>
          <a:blip r:embed="rId3">
            <a:alphaModFix/>
          </a:blip>
          <a:stretch>
            <a:fillRect/>
          </a:stretch>
        </p:blipFill>
        <p:spPr>
          <a:xfrm>
            <a:off x="7426450" y="316125"/>
            <a:ext cx="1717550" cy="1392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