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8" r:id="rId4"/>
    <p:sldId id="270" r:id="rId5"/>
    <p:sldId id="269" r:id="rId6"/>
    <p:sldId id="271" r:id="rId7"/>
    <p:sldId id="259" r:id="rId8"/>
    <p:sldId id="258" r:id="rId9"/>
    <p:sldId id="267" r:id="rId10"/>
    <p:sldId id="274" r:id="rId11"/>
    <p:sldId id="276" r:id="rId12"/>
    <p:sldId id="275" r:id="rId13"/>
    <p:sldId id="273" r:id="rId14"/>
    <p:sldId id="266" r:id="rId15"/>
    <p:sldId id="262" r:id="rId16"/>
    <p:sldId id="263" r:id="rId17"/>
    <p:sldId id="277" r:id="rId18"/>
    <p:sldId id="278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4"/>
    <a:srgbClr val="B25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>
        <p:scale>
          <a:sx n="106" d="100"/>
          <a:sy n="106" d="100"/>
        </p:scale>
        <p:origin x="144" y="144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C9F6-B8DC-F847-BC58-3B6B2F763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96422-8FB9-4247-BED8-E5CC07464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ACAE9-4B8F-104F-B70C-F538285C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A35C-5A9D-354E-972E-F0C017FF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F6F-8274-6143-A46A-102C9FBC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1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5612-75FA-3D44-BFB6-AB7CF848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29A9F-66AE-8847-8E06-63A5F4982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06FDB-7259-2940-AA0C-C3FBB666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43C0-E45A-EC4C-8B7A-382B4AC7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BD797-829F-A24F-B0A5-19978B12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04BCA-648D-0149-B5D7-D06BA4E1C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2DF21-F4A6-704E-B274-17BC690B7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E2F0-E830-294E-AF90-19CCF747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68F0-6FF0-6944-A546-CD146CBB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2121-3657-F840-898E-F45B01EF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5147-CE3E-0449-B21D-8CBCFD23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10C5-9851-3C4D-AD6B-F7246962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703C-84F9-5541-B7FF-0DD9E44E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C55F-B369-2445-9B5B-FF562A1B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7E5F-8A89-5D44-A450-02D632E9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9681-73D1-D041-8B5C-7C424679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B65-7F2D-5342-9FA2-56195326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BDBD-6F7C-C44F-8C77-04DE7E84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F613-64D8-9A41-A5E8-1FC96D93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7B82-257F-F54F-9356-F4793892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7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6842-8FDF-8148-A167-B2CDC2A1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A8C0-5452-8C41-B4E3-8BD094A75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DC2D1-FFE0-8E44-840B-651A264E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434EA-CBBE-0848-9C82-DB8C40EA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8C352-E766-A344-BC39-98419322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6BFF4-2A2F-A848-B96B-E0C68431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6436-DFAB-044D-914A-FABAB27C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C5A19-A955-734E-8C02-463F65D3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E0217-0022-9D4B-AC7E-11589085C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A84FF-931B-D74C-B8FE-1345762DA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A28F0-049F-9C40-B691-0B8B5409C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A32E1-912D-E444-984E-260316B6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F7A67-43BA-A344-A234-27655E80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A44FD-7767-814E-8240-028264E4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24A7-5028-9446-BE22-8334B159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2E664-9F98-1B4A-87C6-18EF3B7A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98BBA-60BE-FC41-BA91-5744ADC5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9277E-800A-1B4C-B3FA-44C769E0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2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693B5-7D6D-6F4B-8960-627EC3E4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6597D-D6B3-B045-981E-B6708F23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05899-69CB-D24B-8432-8AFA11B9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9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D453-DFB5-CC47-AD8C-5A0C5E5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2161-5C56-6B49-88B7-523C48EA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53B1-F814-8E40-B490-8874EFFA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05ACA-AC91-8B49-813D-BC8A23AF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FDDCD-948A-0D47-A98D-B60B507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8CBBE-CB95-6442-8ABE-52CC186C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ECBE-179B-AA44-93A1-CE8595DA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1621C-D371-9440-897D-5249198E9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00029-1CB9-A143-AA0D-4D94E0DC9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576ED-51BA-8844-80A6-8C5F80A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AF73E-DC9B-7142-899C-38B391AC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8601E-2E63-1D48-9A26-CF237F1F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9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02CEE-1230-CA45-A217-4E6740C6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F038A-BBA2-4E46-9922-301C5EF1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BDF6-F3E1-0040-80C7-32853D6C9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309B5-2373-C947-956B-009A577ADD0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703F-6B1A-A842-9C51-834E6E076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B1B8-2294-2E46-A000-785A38310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3AB1-CC46-C54D-8A35-E8DDA3212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csie.ntu.edu.tw/~cjlin/libsv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vm.html#svm-classific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csie.ntu.edu.tw/~cjlin/libsv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anda.org/articles/aa/pdf/2021/04/aa38981-2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0157-B28B-B441-9C86-A1829C4A6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Geeza Pro" panose="02000400000000000000" pitchFamily="2" charset="-78"/>
              </a:rPr>
              <a:t>Support Vector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8B87F-8F65-8B4C-8532-28A806228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0B5-D221-C34A-8159-1EF1DE07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SVM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60D9-5903-B44B-9D86-F8992CDE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2428" cy="4351338"/>
          </a:xfrm>
        </p:spPr>
        <p:txBody>
          <a:bodyPr/>
          <a:lstStyle/>
          <a:p>
            <a:r>
              <a:rPr lang="en-US" dirty="0"/>
              <a:t>Run the section “Linear SVMs” </a:t>
            </a:r>
          </a:p>
          <a:p>
            <a:pPr lvl="1"/>
            <a:r>
              <a:rPr lang="en-US" dirty="0"/>
              <a:t>Train a SVM to distinguish two randomly generated classes</a:t>
            </a:r>
          </a:p>
          <a:p>
            <a:pPr lvl="1"/>
            <a:r>
              <a:rPr lang="en-US" dirty="0"/>
              <a:t>X and y describe data from two separate Gaussian distributions  </a:t>
            </a:r>
          </a:p>
          <a:p>
            <a:pPr marL="0" indent="0">
              <a:buNone/>
            </a:pPr>
            <a:r>
              <a:rPr lang="en-US" dirty="0"/>
              <a:t>To fit the model to the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7C706-1CC4-854D-B6C6-D510ACE5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6" y="4150247"/>
            <a:ext cx="6134100" cy="889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7CC6CBC-6310-B04D-A6B5-556D2C0BF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26" y="2008147"/>
            <a:ext cx="4938932" cy="368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11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0B5-D221-C34A-8159-1EF1DE07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SVM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60D9-5903-B44B-9D86-F8992CDE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2428" cy="4351338"/>
          </a:xfrm>
        </p:spPr>
        <p:txBody>
          <a:bodyPr/>
          <a:lstStyle/>
          <a:p>
            <a:r>
              <a:rPr lang="en-US" dirty="0"/>
              <a:t>Run the section “Linear SVMs”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7CC6CBC-6310-B04D-A6B5-556D2C0BF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26" y="2008147"/>
            <a:ext cx="4938932" cy="368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1187CBF-C728-EF41-A1FA-993C82302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26" y="2008147"/>
            <a:ext cx="4938933" cy="370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285A1-EB52-F849-8F32-C308EE32E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28" y="2717247"/>
            <a:ext cx="6289913" cy="9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4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046C-DDF9-6E46-AE81-6583793D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variables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DA10810-4AB6-F143-B333-197ED0FF9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8357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62B7C6-D179-374F-94EE-B27B1D35D5B9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04A4DD-82D2-9F4F-A094-C988AA31DBF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79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practice, we typically allow for some number of support vectors to be within our margins</a:t>
            </a:r>
          </a:p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0483614-26E7-4C40-83DA-40C93AD1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7029"/>
            <a:ext cx="5922496" cy="4589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44EE6-8C6F-CA45-BD9D-C0DC1E3BF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441" y="3086100"/>
            <a:ext cx="3873500" cy="685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1F128AE-5F61-984C-846E-7ED2595218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483" y="3748881"/>
                <a:ext cx="52577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can then require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r>
                  <a:rPr lang="en-US" dirty="0"/>
                  <a:t> for some model parameter C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1F128AE-5F61-984C-846E-7ED25952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83" y="3748881"/>
                <a:ext cx="5257799" cy="1325563"/>
              </a:xfrm>
              <a:prstGeom prst="rect">
                <a:avLst/>
              </a:prstGeom>
              <a:blipFill>
                <a:blip r:embed="rId5"/>
                <a:stretch>
                  <a:fillRect l="-2169" t="-54286" r="-28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728A032-1006-D74D-BB65-2309D16736EF}"/>
              </a:ext>
            </a:extLst>
          </p:cNvPr>
          <p:cNvSpPr/>
          <p:nvPr/>
        </p:nvSpPr>
        <p:spPr>
          <a:xfrm>
            <a:off x="4355432" y="3344779"/>
            <a:ext cx="372979" cy="2526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E2FE-CA3E-A240-8F67-920A519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79D0B-F4AC-EC4B-9B31-9044DC2B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2" y="1976437"/>
            <a:ext cx="5989668" cy="3495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A550B-9582-A74F-8F26-B40C6BE3D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6437"/>
            <a:ext cx="5810596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A754-2ACB-B643-B5FA-09E02F7B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D0E4F-131A-934B-BD6C-F0ED2BCF5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Kernels implicitly transform the data into higher dimensional spaces</a:t>
                </a:r>
              </a:p>
              <a:p>
                <a:r>
                  <a:rPr lang="en-US" dirty="0"/>
                  <a:t>Allows for the SVM to make distinctions that are not linear in data space</a:t>
                </a:r>
              </a:p>
              <a:p>
                <a:pPr marL="0" indent="0">
                  <a:buNone/>
                </a:pPr>
                <a:r>
                  <a:rPr lang="en-US" dirty="0"/>
                  <a:t>Common Kernels include:</a:t>
                </a:r>
              </a:p>
              <a:p>
                <a:r>
                  <a:rPr lang="en-US" dirty="0"/>
                  <a:t>Linear: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the dot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Gaussian/Radial Basis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indicates the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2D0E4F-131A-934B-BD6C-F0ED2BCF5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48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5663-5B94-4944-9007-20853593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Classification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A490-5172-214E-B56F-D06CB752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5142" cy="4351338"/>
          </a:xfrm>
        </p:spPr>
        <p:txBody>
          <a:bodyPr/>
          <a:lstStyle/>
          <a:p>
            <a:r>
              <a:rPr lang="en-US" dirty="0"/>
              <a:t>Run the section “SVMs with nonlinear data” </a:t>
            </a:r>
          </a:p>
          <a:p>
            <a:r>
              <a:rPr lang="en-US" dirty="0"/>
              <a:t>Try fitting with the linear kernel, then change your kernel type to ‘</a:t>
            </a:r>
            <a:r>
              <a:rPr lang="en-US" dirty="0" err="1"/>
              <a:t>rbf</a:t>
            </a:r>
            <a:r>
              <a:rPr lang="en-US" dirty="0"/>
              <a:t>’ (a Gaussian kernel)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F1667B-4FE4-E042-AA86-555A9EFB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06" y="1690688"/>
            <a:ext cx="4919753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5829-56B0-0445-A0C1-6D5ECB4F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more than two classes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82B0ED5A-8332-684E-8666-1E0C9984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91" y="1273527"/>
            <a:ext cx="4926818" cy="52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0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205C-BB53-D24A-B172-F06815DD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pre-main sequence stars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A8FBF-2E0F-E24D-9B59-AB201CC0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95" y="1579165"/>
            <a:ext cx="6459009" cy="48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5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304E-0B98-4C47-9F3E-BAFFB9EA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A1CF-DBD5-B746-8D3E-0A501213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Pedregosa</a:t>
            </a:r>
            <a:r>
              <a:rPr lang="en-US" dirty="0"/>
              <a:t> et al. (2011), JMLR 12, pp. 	2825-2830.</a:t>
            </a:r>
          </a:p>
          <a:p>
            <a:pPr marL="0" indent="0">
              <a:buNone/>
            </a:pPr>
            <a:r>
              <a:rPr lang="en-US" dirty="0" err="1"/>
              <a:t>Vavilova</a:t>
            </a:r>
            <a:r>
              <a:rPr lang="en-US" dirty="0"/>
              <a:t> et al. (2021), A&amp;A 648, A122 (2021). 	https://</a:t>
            </a:r>
            <a:r>
              <a:rPr lang="en-US" dirty="0" err="1"/>
              <a:t>doi.org</a:t>
            </a:r>
            <a:r>
              <a:rPr lang="en-US" dirty="0"/>
              <a:t>/10.1051/0004-6361/202038981 </a:t>
            </a:r>
          </a:p>
          <a:p>
            <a:pPr marL="0" indent="0">
              <a:buNone/>
            </a:pPr>
            <a:r>
              <a:rPr lang="en-US" dirty="0"/>
              <a:t>The scikit-learn SVM overview is very good; find it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350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A3EE-7C5A-7346-ACA7-997C34B3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BEE5-D58D-F748-AABF-679FB03A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https://www.csie.ntu.edu.tw/~cjlin/libsvm/</a:t>
            </a:r>
            <a:r>
              <a:rPr lang="en-US" dirty="0"/>
              <a:t> cool demo</a:t>
            </a:r>
          </a:p>
          <a:p>
            <a:r>
              <a:rPr lang="en-US" dirty="0"/>
              <a:t>https://</a:t>
            </a:r>
            <a:r>
              <a:rPr lang="en-US" dirty="0" err="1"/>
              <a:t>www.csie.ntu.edu.tw</a:t>
            </a:r>
            <a:r>
              <a:rPr lang="en-US" dirty="0"/>
              <a:t>/~</a:t>
            </a:r>
            <a:r>
              <a:rPr lang="en-US" dirty="0" err="1"/>
              <a:t>cjlin</a:t>
            </a:r>
            <a:r>
              <a:rPr lang="en-US" dirty="0"/>
              <a:t>/papers/guide/</a:t>
            </a:r>
            <a:r>
              <a:rPr lang="en-US" dirty="0" err="1"/>
              <a:t>guide.pdf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E2B99-8D75-EA4B-AE56-B4E34F17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832100"/>
            <a:ext cx="12001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59F0-5C34-1C40-BA97-817E9BC1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C56F-0B98-0043-A90B-9A17CE98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Make a new directory, and then from the command line:</a:t>
            </a:r>
          </a:p>
          <a:p>
            <a:pPr marL="0" indent="0">
              <a:buNone/>
            </a:pPr>
            <a:r>
              <a:rPr lang="en-US" dirty="0"/>
              <a:t>	git clone https://github.com/aidantmcb/SVM_Demo.git</a:t>
            </a:r>
          </a:p>
          <a:p>
            <a:pPr marL="0" indent="0">
              <a:buNone/>
            </a:pPr>
            <a:r>
              <a:rPr lang="en-US" dirty="0"/>
              <a:t>  (or otherwise download the repository)</a:t>
            </a:r>
          </a:p>
          <a:p>
            <a:r>
              <a:rPr lang="en-US" dirty="0" err="1"/>
              <a:t>SVM_Demo.ipynb</a:t>
            </a:r>
            <a:r>
              <a:rPr lang="en-US" dirty="0"/>
              <a:t> has empty fields for you to fill in</a:t>
            </a:r>
          </a:p>
          <a:p>
            <a:r>
              <a:rPr lang="en-US" dirty="0" err="1"/>
              <a:t>SVM_Demo_Key.ipynb</a:t>
            </a:r>
            <a:r>
              <a:rPr lang="en-US" dirty="0"/>
              <a:t> is fully completed if you want to check your work</a:t>
            </a:r>
          </a:p>
        </p:txBody>
      </p:sp>
    </p:spTree>
    <p:extLst>
      <p:ext uri="{BB962C8B-B14F-4D97-AF65-F5344CB8AC3E}">
        <p14:creationId xmlns:p14="http://schemas.microsoft.com/office/powerpoint/2010/main" val="128643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746182-7C52-EC4C-A914-8416DE2F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990600"/>
            <a:ext cx="65405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C6645B-2F78-8840-831D-CC45C8DB39B0}"/>
              </a:ext>
            </a:extLst>
          </p:cNvPr>
          <p:cNvCxnSpPr>
            <a:cxnSpLocks/>
          </p:cNvCxnSpPr>
          <p:nvPr/>
        </p:nvCxnSpPr>
        <p:spPr>
          <a:xfrm>
            <a:off x="5946614" y="1202788"/>
            <a:ext cx="1841863" cy="39449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2FDAE7-F17E-3245-8C09-277FD18A0251}"/>
              </a:ext>
            </a:extLst>
          </p:cNvPr>
          <p:cNvCxnSpPr/>
          <p:nvPr/>
        </p:nvCxnSpPr>
        <p:spPr>
          <a:xfrm>
            <a:off x="5396885" y="1333417"/>
            <a:ext cx="818606" cy="3683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B0C6CB-222A-2140-A453-2DAE406EA8F5}"/>
              </a:ext>
            </a:extLst>
          </p:cNvPr>
          <p:cNvCxnSpPr>
            <a:cxnSpLocks/>
          </p:cNvCxnSpPr>
          <p:nvPr/>
        </p:nvCxnSpPr>
        <p:spPr>
          <a:xfrm flipV="1">
            <a:off x="5946614" y="1333417"/>
            <a:ext cx="548640" cy="3814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E336473-AD1F-7E4F-9CB2-F62644365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990600"/>
            <a:ext cx="65405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7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E65133-1107-AB47-AD32-D2B8FC25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990600"/>
            <a:ext cx="65405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5313AE-42F1-1340-9C31-732D10AA75F5}"/>
              </a:ext>
            </a:extLst>
          </p:cNvPr>
          <p:cNvCxnSpPr>
            <a:cxnSpLocks/>
          </p:cNvCxnSpPr>
          <p:nvPr/>
        </p:nvCxnSpPr>
        <p:spPr>
          <a:xfrm flipV="1">
            <a:off x="5353495" y="1653363"/>
            <a:ext cx="568842" cy="159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0A97C8-8113-4441-9B9C-5AFA1E1F05AE}"/>
              </a:ext>
            </a:extLst>
          </p:cNvPr>
          <p:cNvCxnSpPr>
            <a:cxnSpLocks/>
          </p:cNvCxnSpPr>
          <p:nvPr/>
        </p:nvCxnSpPr>
        <p:spPr>
          <a:xfrm flipV="1">
            <a:off x="5637916" y="2280684"/>
            <a:ext cx="458086" cy="147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DECDF1-FA8C-BB42-8FF4-FC6BC4EB6D5F}"/>
              </a:ext>
            </a:extLst>
          </p:cNvPr>
          <p:cNvCxnSpPr>
            <a:cxnSpLocks/>
          </p:cNvCxnSpPr>
          <p:nvPr/>
        </p:nvCxnSpPr>
        <p:spPr>
          <a:xfrm flipV="1">
            <a:off x="6055531" y="2044998"/>
            <a:ext cx="438306" cy="140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EDA22-5A91-5741-A178-CB1C38221350}"/>
              </a:ext>
            </a:extLst>
          </p:cNvPr>
          <p:cNvCxnSpPr>
            <a:cxnSpLocks/>
          </p:cNvCxnSpPr>
          <p:nvPr/>
        </p:nvCxnSpPr>
        <p:spPr>
          <a:xfrm flipV="1">
            <a:off x="6236662" y="2796363"/>
            <a:ext cx="552228" cy="180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DB69A4-7C46-184D-9519-91FE3404BD39}"/>
              </a:ext>
            </a:extLst>
          </p:cNvPr>
          <p:cNvCxnSpPr>
            <a:cxnSpLocks/>
          </p:cNvCxnSpPr>
          <p:nvPr/>
        </p:nvCxnSpPr>
        <p:spPr>
          <a:xfrm flipV="1">
            <a:off x="5952241" y="4026196"/>
            <a:ext cx="568842" cy="159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4198F7-DDD5-0943-A299-D5CB512D34B9}"/>
              </a:ext>
            </a:extLst>
          </p:cNvPr>
          <p:cNvCxnSpPr>
            <a:cxnSpLocks/>
          </p:cNvCxnSpPr>
          <p:nvPr/>
        </p:nvCxnSpPr>
        <p:spPr>
          <a:xfrm flipV="1">
            <a:off x="6826104" y="5031862"/>
            <a:ext cx="577703" cy="167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FA6BEA-27D2-8849-8196-E735FB4CDD29}"/>
              </a:ext>
            </a:extLst>
          </p:cNvPr>
          <p:cNvSpPr txBox="1"/>
          <p:nvPr/>
        </p:nvSpPr>
        <p:spPr>
          <a:xfrm>
            <a:off x="3505733" y="5682734"/>
            <a:ext cx="426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points are called “support vectors”!</a:t>
            </a:r>
          </a:p>
        </p:txBody>
      </p:sp>
    </p:spTree>
    <p:extLst>
      <p:ext uri="{BB962C8B-B14F-4D97-AF65-F5344CB8AC3E}">
        <p14:creationId xmlns:p14="http://schemas.microsoft.com/office/powerpoint/2010/main" val="36772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5484-DD35-A349-9129-94BA1FD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6480-2B96-0D43-80D2-18901956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84297" cy="4351338"/>
          </a:xfrm>
        </p:spPr>
        <p:txBody>
          <a:bodyPr/>
          <a:lstStyle/>
          <a:p>
            <a:r>
              <a:rPr lang="en-US" dirty="0"/>
              <a:t>Machine learning algorithms to choose support vectors and find the optimal hyperplanes between them </a:t>
            </a:r>
          </a:p>
          <a:p>
            <a:r>
              <a:rPr lang="en-US" dirty="0"/>
              <a:t>Trained on multi-dimensional input data (X1, X2, …) with known labels (blue, red, …)</a:t>
            </a:r>
          </a:p>
          <a:p>
            <a:r>
              <a:rPr lang="en-US" dirty="0"/>
              <a:t>Once trained, models can be used to predict labels for new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49B46F-59ED-804A-B61C-A4298C87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7029"/>
            <a:ext cx="5922496" cy="4589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258E3-9F76-B14F-9ECF-8BE28D709A3C}"/>
              </a:ext>
            </a:extLst>
          </p:cNvPr>
          <p:cNvSpPr txBox="1"/>
          <p:nvPr/>
        </p:nvSpPr>
        <p:spPr>
          <a:xfrm>
            <a:off x="9057248" y="5992297"/>
            <a:ext cx="6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24E62-15D4-5A4F-A3CD-F0FD462E469E}"/>
              </a:ext>
            </a:extLst>
          </p:cNvPr>
          <p:cNvSpPr txBox="1"/>
          <p:nvPr/>
        </p:nvSpPr>
        <p:spPr>
          <a:xfrm>
            <a:off x="6051450" y="3672422"/>
            <a:ext cx="6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F5F6B-EBF5-4C40-8F14-883BC25AACEE}"/>
              </a:ext>
            </a:extLst>
          </p:cNvPr>
          <p:cNvSpPr txBox="1"/>
          <p:nvPr/>
        </p:nvSpPr>
        <p:spPr>
          <a:xfrm>
            <a:off x="10701666" y="5057776"/>
            <a:ext cx="111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 -1</a:t>
            </a:r>
          </a:p>
          <a:p>
            <a:r>
              <a:rPr lang="en-US" dirty="0"/>
              <a:t>Label: +1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385216-5EB5-AC4D-9BEB-F2AB580AFFC9}"/>
              </a:ext>
            </a:extLst>
          </p:cNvPr>
          <p:cNvSpPr/>
          <p:nvPr/>
        </p:nvSpPr>
        <p:spPr>
          <a:xfrm>
            <a:off x="10592523" y="5156863"/>
            <a:ext cx="173736" cy="173736"/>
          </a:xfrm>
          <a:prstGeom prst="ellipse">
            <a:avLst/>
          </a:prstGeom>
          <a:solidFill>
            <a:srgbClr val="B25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859508-A02F-184B-B48B-B31AF90DC859}"/>
              </a:ext>
            </a:extLst>
          </p:cNvPr>
          <p:cNvSpPr/>
          <p:nvPr/>
        </p:nvSpPr>
        <p:spPr>
          <a:xfrm>
            <a:off x="10593998" y="5448205"/>
            <a:ext cx="173736" cy="173736"/>
          </a:xfrm>
          <a:prstGeom prst="ellipse">
            <a:avLst/>
          </a:prstGeom>
          <a:solidFill>
            <a:srgbClr val="A6C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94AE-037F-E648-A5A8-BC7C8647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E1D-837C-994B-92D5-F0708BE2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0407" cy="4351338"/>
          </a:xfrm>
        </p:spPr>
        <p:txBody>
          <a:bodyPr/>
          <a:lstStyle/>
          <a:p>
            <a:r>
              <a:rPr lang="en-US" dirty="0"/>
              <a:t>Classification (supervised)</a:t>
            </a:r>
          </a:p>
          <a:p>
            <a:pPr lvl="1"/>
            <a:r>
              <a:rPr lang="en-US" dirty="0"/>
              <a:t>Fitting a SVM model on labeled training data, then applying to a larger unlabeled dataset</a:t>
            </a:r>
          </a:p>
          <a:p>
            <a:r>
              <a:rPr lang="en-US" dirty="0"/>
              <a:t>Regression (unsupervised)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552D6D0-E915-6146-9BA2-CF3ADE470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12" y="0"/>
            <a:ext cx="4221388" cy="3380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72F9C-FEE9-804F-A8D1-96564F158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412" y="3745566"/>
            <a:ext cx="4133392" cy="3112434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C5E1E12A-6C11-8245-BDCF-2DD13684F46F}"/>
              </a:ext>
            </a:extLst>
          </p:cNvPr>
          <p:cNvSpPr/>
          <p:nvPr/>
        </p:nvSpPr>
        <p:spPr>
          <a:xfrm>
            <a:off x="8609610" y="3327512"/>
            <a:ext cx="1579418" cy="467164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411A9-E3FC-294D-A661-C6D73934A0A9}"/>
              </a:ext>
            </a:extLst>
          </p:cNvPr>
          <p:cNvSpPr txBox="1"/>
          <p:nvPr/>
        </p:nvSpPr>
        <p:spPr>
          <a:xfrm>
            <a:off x="3453063" y="47163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DBA7E-3A79-244D-BE8D-513A6B95B30D}"/>
              </a:ext>
            </a:extLst>
          </p:cNvPr>
          <p:cNvSpPr txBox="1"/>
          <p:nvPr/>
        </p:nvSpPr>
        <p:spPr>
          <a:xfrm>
            <a:off x="7711393" y="180459"/>
            <a:ext cx="315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Galaxies in SDSS data, labeled by hand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365D7-FB68-9A4A-9B27-CC05FFEF6D68}"/>
              </a:ext>
            </a:extLst>
          </p:cNvPr>
          <p:cNvSpPr txBox="1"/>
          <p:nvPr/>
        </p:nvSpPr>
        <p:spPr>
          <a:xfrm rot="1933456">
            <a:off x="8717063" y="1023338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BB73B-0AF7-F44A-A1E6-F4115D133034}"/>
              </a:ext>
            </a:extLst>
          </p:cNvPr>
          <p:cNvSpPr txBox="1"/>
          <p:nvPr/>
        </p:nvSpPr>
        <p:spPr>
          <a:xfrm rot="1933456">
            <a:off x="9632946" y="2001949"/>
            <a:ext cx="111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Early type</a:t>
            </a:r>
          </a:p>
        </p:txBody>
      </p:sp>
    </p:spTree>
    <p:extLst>
      <p:ext uri="{BB962C8B-B14F-4D97-AF65-F5344CB8AC3E}">
        <p14:creationId xmlns:p14="http://schemas.microsoft.com/office/powerpoint/2010/main" val="200608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2430-9E57-A544-8BB9-B24AC969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hyperplanes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1ECE-DAF2-1046-955B-77FAA0619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maximize the margin </a:t>
            </a:r>
            <a:r>
              <a:rPr lang="en-US" i="1" dirty="0"/>
              <a:t>m</a:t>
            </a:r>
            <a:r>
              <a:rPr lang="en-US" dirty="0"/>
              <a:t> between the hyperplane and support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4F3B0-0A63-0B4A-95B7-6D6DD2FE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60" y="3296834"/>
            <a:ext cx="4521200" cy="73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1F382-EB1B-5044-9C35-B8EF2244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60" y="4237428"/>
            <a:ext cx="3429000" cy="73660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5B7376A-7A28-B44B-915B-2344E0DF7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756" y="2390921"/>
            <a:ext cx="5106252" cy="39573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51E6-CA60-9F4E-8DBE-07FCEF62598C}"/>
              </a:ext>
            </a:extLst>
          </p:cNvPr>
          <p:cNvCxnSpPr>
            <a:cxnSpLocks/>
          </p:cNvCxnSpPr>
          <p:nvPr/>
        </p:nvCxnSpPr>
        <p:spPr>
          <a:xfrm flipH="1">
            <a:off x="8098032" y="3780971"/>
            <a:ext cx="109798" cy="744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AB6560-B7E9-BF41-9B3C-8B3E18439620}"/>
              </a:ext>
            </a:extLst>
          </p:cNvPr>
          <p:cNvSpPr txBox="1"/>
          <p:nvPr/>
        </p:nvSpPr>
        <p:spPr>
          <a:xfrm>
            <a:off x="7792192" y="3804589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47349-137A-2544-A6FE-2EEA62E54DB5}"/>
              </a:ext>
            </a:extLst>
          </p:cNvPr>
          <p:cNvSpPr txBox="1"/>
          <p:nvPr/>
        </p:nvSpPr>
        <p:spPr>
          <a:xfrm>
            <a:off x="9631984" y="6100846"/>
            <a:ext cx="6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CAB940-E58C-1443-9A14-93A735C5F772}"/>
              </a:ext>
            </a:extLst>
          </p:cNvPr>
          <p:cNvSpPr txBox="1"/>
          <p:nvPr/>
        </p:nvSpPr>
        <p:spPr>
          <a:xfrm>
            <a:off x="6771647" y="4184927"/>
            <a:ext cx="6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0C74B-76FF-1A46-B2BA-0775D41029E1}"/>
              </a:ext>
            </a:extLst>
          </p:cNvPr>
          <p:cNvSpPr txBox="1"/>
          <p:nvPr/>
        </p:nvSpPr>
        <p:spPr>
          <a:xfrm>
            <a:off x="10651997" y="5293118"/>
            <a:ext cx="106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 -1</a:t>
            </a:r>
          </a:p>
          <a:p>
            <a:r>
              <a:rPr lang="en-US" dirty="0"/>
              <a:t>Label: +1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14CA30-5A9F-6949-9EF8-E91E1B8844BF}"/>
              </a:ext>
            </a:extLst>
          </p:cNvPr>
          <p:cNvSpPr/>
          <p:nvPr/>
        </p:nvSpPr>
        <p:spPr>
          <a:xfrm>
            <a:off x="10565129" y="5402422"/>
            <a:ext cx="173736" cy="173736"/>
          </a:xfrm>
          <a:prstGeom prst="ellipse">
            <a:avLst/>
          </a:prstGeom>
          <a:solidFill>
            <a:srgbClr val="B25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2C8F31-2E14-A149-A10B-D660E26859C4}"/>
              </a:ext>
            </a:extLst>
          </p:cNvPr>
          <p:cNvSpPr/>
          <p:nvPr/>
        </p:nvSpPr>
        <p:spPr>
          <a:xfrm>
            <a:off x="10566604" y="5681811"/>
            <a:ext cx="173736" cy="173736"/>
          </a:xfrm>
          <a:prstGeom prst="ellipse">
            <a:avLst/>
          </a:prstGeom>
          <a:solidFill>
            <a:srgbClr val="A6C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C081F-CAA7-134F-9ACA-4F865E8F9811}"/>
              </a:ext>
            </a:extLst>
          </p:cNvPr>
          <p:cNvSpPr txBox="1"/>
          <p:nvPr/>
        </p:nvSpPr>
        <p:spPr>
          <a:xfrm>
            <a:off x="1138585" y="442106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32ABC7-7509-9F49-8535-D7B624AC18EB}"/>
                  </a:ext>
                </a:extLst>
              </p:cNvPr>
              <p:cNvSpPr txBox="1"/>
              <p:nvPr/>
            </p:nvSpPr>
            <p:spPr>
              <a:xfrm>
                <a:off x="10921166" y="2721428"/>
                <a:ext cx="614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32ABC7-7509-9F49-8535-D7B624AC1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166" y="2721428"/>
                <a:ext cx="614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1BE5D2-C102-6541-B4E2-09CCCE614A2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934440" y="2906094"/>
            <a:ext cx="98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C32664-438C-C54C-AEBD-C65A00745E9C}"/>
              </a:ext>
            </a:extLst>
          </p:cNvPr>
          <p:cNvCxnSpPr>
            <a:cxnSpLocks/>
          </p:cNvCxnSpPr>
          <p:nvPr/>
        </p:nvCxnSpPr>
        <p:spPr>
          <a:xfrm flipH="1">
            <a:off x="10319658" y="2991001"/>
            <a:ext cx="715603" cy="19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7A6A69-AD72-A045-9130-E88558B5290B}"/>
              </a:ext>
            </a:extLst>
          </p:cNvPr>
          <p:cNvCxnSpPr>
            <a:cxnSpLocks/>
          </p:cNvCxnSpPr>
          <p:nvPr/>
        </p:nvCxnSpPr>
        <p:spPr>
          <a:xfrm flipH="1">
            <a:off x="10797158" y="3046031"/>
            <a:ext cx="476206" cy="56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3741-9C12-724A-A525-D4A70951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0057-F8CC-9543-AAB2-5BB20F09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optimization problem can be viewed from its “primal” formulation, or its “dual” formulation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FF525-2C5F-2746-924A-E7225F6E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2699268"/>
            <a:ext cx="27051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C8098-F764-1041-9D53-81926053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13" y="3613668"/>
            <a:ext cx="5602357" cy="22654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ACB625-CD77-8248-A5C3-9D97CF95A005}"/>
              </a:ext>
            </a:extLst>
          </p:cNvPr>
          <p:cNvSpPr/>
          <p:nvPr/>
        </p:nvSpPr>
        <p:spPr>
          <a:xfrm>
            <a:off x="6898953" y="4921086"/>
            <a:ext cx="471488" cy="257175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E4394E-06E9-A843-89E6-D6C75B9F695B}"/>
              </a:ext>
            </a:extLst>
          </p:cNvPr>
          <p:cNvSpPr txBox="1">
            <a:spLocks/>
          </p:cNvSpPr>
          <p:nvPr/>
        </p:nvSpPr>
        <p:spPr>
          <a:xfrm>
            <a:off x="838200" y="5683981"/>
            <a:ext cx="10515600" cy="125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resulting optimization problem is a “quadratic program” which is solvable using various algorithms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523</Words>
  <Application>Microsoft Macintosh PowerPoint</Application>
  <PresentationFormat>Widescreen</PresentationFormat>
  <Paragraphs>64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Support Vector Machines</vt:lpstr>
      <vt:lpstr>Before we start!</vt:lpstr>
      <vt:lpstr>PowerPoint Presentation</vt:lpstr>
      <vt:lpstr>PowerPoint Presentation</vt:lpstr>
      <vt:lpstr>PowerPoint Presentation</vt:lpstr>
      <vt:lpstr>Support Vector Machines</vt:lpstr>
      <vt:lpstr>Applications</vt:lpstr>
      <vt:lpstr>Theory: hyperplanes</vt:lpstr>
      <vt:lpstr>Theory: optimization</vt:lpstr>
      <vt:lpstr>Example: linear SVM classification</vt:lpstr>
      <vt:lpstr>Example: linear SVM prediction</vt:lpstr>
      <vt:lpstr>Slack variables</vt:lpstr>
      <vt:lpstr>Nonlinear Classification</vt:lpstr>
      <vt:lpstr>Kernel Functions</vt:lpstr>
      <vt:lpstr>Nonlinear Classification Example</vt:lpstr>
      <vt:lpstr>Example: more than two classes</vt:lpstr>
      <vt:lpstr>Classification of pre-main sequence stars</vt:lpstr>
      <vt:lpstr>References</vt:lpstr>
      <vt:lpstr>Junk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Aidan Mcbride</dc:creator>
  <cp:lastModifiedBy>Aidan Mcbride</cp:lastModifiedBy>
  <cp:revision>4</cp:revision>
  <cp:lastPrinted>2022-04-14T17:55:22Z</cp:lastPrinted>
  <dcterms:created xsi:type="dcterms:W3CDTF">2022-04-12T04:38:24Z</dcterms:created>
  <dcterms:modified xsi:type="dcterms:W3CDTF">2022-04-15T08:07:51Z</dcterms:modified>
</cp:coreProperties>
</file>