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65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0A25C6-A0AD-491E-BF53-453F64300179}" type="datetimeFigureOut">
              <a:rPr lang="ru-RU" smtClean="0"/>
              <a:pPr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C35CA6-409C-4EB9-B1CB-6FE6F16ECDC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8064896" cy="2664296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Методологии разработки ПО</a:t>
            </a:r>
            <a:br>
              <a:rPr lang="ru-RU" sz="5400" dirty="0" smtClean="0"/>
            </a:b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32240" y="4029496"/>
            <a:ext cx="2232248" cy="983680"/>
          </a:xfrm>
        </p:spPr>
        <p:txBody>
          <a:bodyPr>
            <a:noAutofit/>
          </a:bodyPr>
          <a:lstStyle/>
          <a:p>
            <a:r>
              <a:rPr lang="ru-RU" sz="2000" dirty="0" smtClean="0"/>
              <a:t>выполнила: </a:t>
            </a:r>
          </a:p>
          <a:p>
            <a:r>
              <a:rPr lang="ru-RU" sz="2000" dirty="0" smtClean="0"/>
              <a:t>Плиева А.Г.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«</a:t>
            </a:r>
            <a:r>
              <a:rPr lang="ru-RU" sz="3600" dirty="0" err="1" smtClean="0"/>
              <a:t>Iterative</a:t>
            </a:r>
            <a:r>
              <a:rPr lang="ru-RU" sz="3600" dirty="0" smtClean="0"/>
              <a:t> </a:t>
            </a:r>
            <a:r>
              <a:rPr lang="ru-RU" sz="3600" dirty="0" err="1" smtClean="0"/>
              <a:t>Model</a:t>
            </a:r>
            <a:r>
              <a:rPr lang="ru-RU" sz="3600" dirty="0" smtClean="0"/>
              <a:t>»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(итеративная или итерационная модель)</a:t>
            </a:r>
            <a:endParaRPr lang="ru-RU" sz="36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11560" y="1772816"/>
            <a:ext cx="8153400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612648" y="1988840"/>
            <a:ext cx="8153400" cy="4495800"/>
          </a:xfrm>
        </p:spPr>
        <p:txBody>
          <a:bodyPr>
            <a:normAutofit/>
          </a:bodyPr>
          <a:lstStyle/>
          <a:p>
            <a:r>
              <a:rPr lang="ru-RU" dirty="0" smtClean="0"/>
              <a:t>Не требует в начале полной спецификации требований. </a:t>
            </a:r>
          </a:p>
          <a:p>
            <a:r>
              <a:rPr lang="ru-RU" dirty="0" smtClean="0"/>
              <a:t>Создание начинается с реализации части функционала, становящейся базой для определения дальнейших требований. Этот процесс повторяется. </a:t>
            </a:r>
          </a:p>
          <a:p>
            <a:r>
              <a:rPr lang="ru-RU" dirty="0" smtClean="0"/>
              <a:t>Версия может быть неидеальна, главное, чтобы она работала.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Сравнение инкрементной и </a:t>
            </a:r>
            <a:br>
              <a:rPr lang="ru-RU" sz="3600" dirty="0" smtClean="0"/>
            </a:br>
            <a:r>
              <a:rPr lang="ru-RU" sz="3600" dirty="0" smtClean="0"/>
              <a:t>итеративной моделей</a:t>
            </a:r>
            <a:endParaRPr lang="ru-RU" sz="36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11560" y="1772816"/>
            <a:ext cx="8153400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ru-RU" dirty="0"/>
          </a:p>
        </p:txBody>
      </p:sp>
      <p:pic>
        <p:nvPicPr>
          <p:cNvPr id="19458" name="Picture 2" descr="https://habrastorage.org/files/880/01d/a78/88001da784ab41ec880f84a7bb204a0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589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Итеративная модель – </a:t>
            </a:r>
            <a:br>
              <a:rPr lang="ru-RU" sz="3600" dirty="0" smtClean="0"/>
            </a:br>
            <a:r>
              <a:rPr lang="ru-RU" sz="3600" dirty="0" smtClean="0"/>
              <a:t>когда использовать?</a:t>
            </a:r>
            <a:endParaRPr lang="ru-RU" sz="36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11560" y="1772816"/>
            <a:ext cx="8153400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612648" y="1988840"/>
            <a:ext cx="8153400" cy="4495800"/>
          </a:xfrm>
        </p:spPr>
        <p:txBody>
          <a:bodyPr>
            <a:normAutofit/>
          </a:bodyPr>
          <a:lstStyle/>
          <a:p>
            <a:r>
              <a:rPr lang="ru-RU" dirty="0" smtClean="0"/>
              <a:t>Требования к конечной системе заранее четко определены и понятны.</a:t>
            </a:r>
          </a:p>
          <a:p>
            <a:r>
              <a:rPr lang="ru-RU" dirty="0" smtClean="0"/>
              <a:t>Проект большой или очень большой.</a:t>
            </a:r>
          </a:p>
          <a:p>
            <a:r>
              <a:rPr lang="ru-RU" dirty="0" smtClean="0"/>
              <a:t>Основная задача должна быть определена, но детали реализации могут эволюционировать с течением времени.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«</a:t>
            </a:r>
            <a:r>
              <a:rPr lang="ru-RU" dirty="0" err="1" smtClean="0"/>
              <a:t>Agile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» </a:t>
            </a:r>
            <a:br>
              <a:rPr lang="ru-RU" dirty="0" smtClean="0"/>
            </a:br>
            <a:r>
              <a:rPr lang="ru-RU" dirty="0" smtClean="0"/>
              <a:t>(гибкая методология разработки)</a:t>
            </a:r>
            <a:endParaRPr lang="ru-RU" dirty="0"/>
          </a:p>
        </p:txBody>
      </p:sp>
      <p:sp>
        <p:nvSpPr>
          <p:cNvPr id="24578" name="AutoShape 2" descr="https://habrastorage.org/files/f51/3f0/e8c/f513f0e8c58c492584f53b0c2112264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580" name="AutoShape 4" descr="https://habrastorage.org/files/f51/3f0/e8c/f513f0e8c58c492584f53b0c2112264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582" name="Picture 6" descr="https://habrastorage.org/files/f51/3f0/e8c/f513f0e8c58c492584f53b0c211226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59"/>
            <a:ext cx="9144000" cy="5589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885528"/>
            <a:ext cx="8153400" cy="4495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Преимущества:</a:t>
            </a:r>
          </a:p>
          <a:p>
            <a:r>
              <a:rPr lang="ru-RU" dirty="0" smtClean="0"/>
              <a:t>подходит для больших или нацеленных на длительный жизненный цикл проектов, постоянно адаптируемых к условиям рынка;</a:t>
            </a:r>
          </a:p>
          <a:p>
            <a:r>
              <a:rPr lang="ru-RU" dirty="0" smtClean="0"/>
              <a:t>лучше всего подходит для руководителей, которым свойственно генерировать, выдавать и опробовать новые идеи еженедельно или даже ежедневно;</a:t>
            </a:r>
          </a:p>
          <a:p>
            <a:r>
              <a:rPr lang="ru-RU" dirty="0" smtClean="0"/>
              <a:t>после каждой итерации заказчик может наблюдать результат и понимать, удовлетворяет он его или нет.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Недостатки:</a:t>
            </a:r>
          </a:p>
          <a:p>
            <a:r>
              <a:rPr lang="ru-RU" dirty="0" smtClean="0"/>
              <a:t>из-за отсутствия конкретных формулировок результатов сложно оценить трудозатраты и стоимость, требуемые на разработку. 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</a:t>
            </a:r>
            <a:r>
              <a:rPr lang="ru-RU" dirty="0" err="1" smtClean="0"/>
              <a:t>Agile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» </a:t>
            </a:r>
            <a:br>
              <a:rPr lang="ru-RU" dirty="0" smtClean="0"/>
            </a:br>
            <a:r>
              <a:rPr lang="ru-RU" dirty="0" smtClean="0"/>
              <a:t>(гибкая методология разработки)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885528"/>
            <a:ext cx="8153400" cy="4495800"/>
          </a:xfrm>
        </p:spPr>
        <p:txBody>
          <a:bodyPr>
            <a:normAutofit/>
          </a:bodyPr>
          <a:lstStyle/>
          <a:p>
            <a:r>
              <a:rPr lang="ru-RU" dirty="0" smtClean="0"/>
              <a:t>Когда потребности пользователей постоянно меняются в динамическом бизнесе.</a:t>
            </a:r>
          </a:p>
          <a:p>
            <a:r>
              <a:rPr lang="ru-RU" dirty="0" smtClean="0"/>
              <a:t>Изменения на </a:t>
            </a:r>
            <a:r>
              <a:rPr lang="ru-RU" dirty="0" err="1" smtClean="0"/>
              <a:t>Agile</a:t>
            </a:r>
            <a:r>
              <a:rPr lang="ru-RU" dirty="0" smtClean="0"/>
              <a:t> реализуются за меньшую цену из-за частых инкрементов.</a:t>
            </a:r>
          </a:p>
          <a:p>
            <a:r>
              <a:rPr lang="ru-RU" dirty="0" smtClean="0"/>
              <a:t>В отличие от модели водопада, в гибкой модели для старта проекта достаточно лишь небольшого планирования.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Гибкая методология -</a:t>
            </a:r>
            <a:br>
              <a:rPr lang="ru-RU" dirty="0" smtClean="0"/>
            </a:br>
            <a:r>
              <a:rPr lang="ru-RU" dirty="0" smtClean="0"/>
              <a:t>когда использовать?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habrastorage.org/files/1d0/d18/f05/1d0d18f053b847a986911fea30ff037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«Spiral Model»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спиральная модель)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«Spiral Model»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спиральная модель)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885528"/>
            <a:ext cx="81534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Преимущества:</a:t>
            </a:r>
          </a:p>
          <a:p>
            <a:r>
              <a:rPr lang="ru-RU" dirty="0" smtClean="0"/>
              <a:t>хорошо подходит для решения критически важных </a:t>
            </a:r>
            <a:r>
              <a:rPr lang="ru-RU" dirty="0" err="1" smtClean="0"/>
              <a:t>бизнес-задач</a:t>
            </a:r>
            <a:r>
              <a:rPr lang="ru-RU" dirty="0" smtClean="0"/>
              <a:t>, когда неудача несовместима с деятельностью компании;</a:t>
            </a:r>
          </a:p>
          <a:p>
            <a:r>
              <a:rPr lang="ru-RU" dirty="0" smtClean="0"/>
              <a:t>применяется при необходимости научных исследований и практической апробации.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Недостатки:</a:t>
            </a:r>
          </a:p>
          <a:p>
            <a:r>
              <a:rPr lang="ru-RU" dirty="0" smtClean="0"/>
              <a:t>не подходит для малых проектов, она резонна для сложных и дорогих.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каскадной и гибкой моделей</a:t>
            </a:r>
            <a:endParaRPr lang="ru-RU" dirty="0"/>
          </a:p>
        </p:txBody>
      </p:sp>
      <p:pic>
        <p:nvPicPr>
          <p:cNvPr id="31746" name="Picture 2" descr="https://habrastorage.org/files/8ed/c96/a71/8edc96a71de8427bacbfa2f38a2fd98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81352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Методология разработки ПО</a:t>
            </a:r>
            <a:r>
              <a:rPr lang="ru-RU" dirty="0" smtClean="0"/>
              <a:t> – это совокупность принципов, идей, понятий, методов, способов и средств, определяющих стиль разработки ПО.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Выбор методологии </a:t>
            </a:r>
            <a:r>
              <a:rPr lang="ru-RU" b="1" dirty="0" smtClean="0"/>
              <a:t>зависит от</a:t>
            </a:r>
            <a:r>
              <a:rPr lang="ru-RU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размера команды; 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специфики и сложности проекта;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стабильности процессов в компании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личных качеств сотрудников.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</a:t>
            </a:r>
            <a:r>
              <a:rPr lang="ru-RU" sz="3600" dirty="0" err="1" smtClean="0"/>
              <a:t>Waterfall</a:t>
            </a:r>
            <a:r>
              <a:rPr lang="ru-RU" sz="3600" dirty="0" smtClean="0"/>
              <a:t> </a:t>
            </a:r>
            <a:r>
              <a:rPr lang="ru-RU" sz="3600" dirty="0" err="1" smtClean="0"/>
              <a:t>Model</a:t>
            </a:r>
            <a:r>
              <a:rPr lang="ru-RU" sz="3600" dirty="0" smtClean="0"/>
              <a:t>» </a:t>
            </a:r>
            <a:br>
              <a:rPr lang="ru-RU" sz="3600" dirty="0" smtClean="0"/>
            </a:br>
            <a:r>
              <a:rPr lang="ru-RU" sz="3600" dirty="0" smtClean="0"/>
              <a:t>(каскадная модель</a:t>
            </a:r>
            <a:r>
              <a:rPr lang="en-US" sz="3600" dirty="0" smtClean="0"/>
              <a:t> </a:t>
            </a:r>
            <a:r>
              <a:rPr lang="ru-RU" sz="3600" dirty="0" smtClean="0"/>
              <a:t>или «водопад»)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916832"/>
            <a:ext cx="8153400" cy="4495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Последовательное выполнение всех этапов проекта в строго фиксированном порядке. </a:t>
            </a:r>
          </a:p>
          <a:p>
            <a:r>
              <a:rPr lang="ru-RU" sz="2800" dirty="0" smtClean="0"/>
              <a:t>Переход на следующий этап означает полное завершение работ на предыдущем этапе. </a:t>
            </a:r>
          </a:p>
          <a:p>
            <a:r>
              <a:rPr lang="ru-RU" sz="2800" dirty="0" smtClean="0"/>
              <a:t>Требования строго документируются в виде ТЗ и фиксируются на все время разработки проекта. </a:t>
            </a:r>
          </a:p>
          <a:p>
            <a:r>
              <a:rPr lang="ru-RU" sz="2800" dirty="0" smtClean="0"/>
              <a:t>Каждая стадия завершается выпуском полного комплекта документации.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ttps://habrastorage.org/files/6e2/e05/23f/6e2e0523f58d4d74816ae0bcf46e2fa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«</a:t>
            </a:r>
            <a:r>
              <a:rPr lang="ru-RU" sz="3600" dirty="0" err="1" smtClean="0"/>
              <a:t>Waterfall</a:t>
            </a:r>
            <a:r>
              <a:rPr lang="ru-RU" sz="3600" dirty="0" smtClean="0"/>
              <a:t> </a:t>
            </a:r>
            <a:r>
              <a:rPr lang="ru-RU" sz="3600" dirty="0" err="1" smtClean="0"/>
              <a:t>Model</a:t>
            </a:r>
            <a:r>
              <a:rPr lang="ru-RU" sz="3600" dirty="0" smtClean="0"/>
              <a:t>» </a:t>
            </a:r>
            <a:br>
              <a:rPr lang="ru-RU" sz="3600" dirty="0" smtClean="0"/>
            </a:br>
            <a:r>
              <a:rPr lang="ru-RU" sz="3600" dirty="0" smtClean="0"/>
              <a:t>(каскадная модель или «водопад»)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</a:t>
            </a:r>
            <a:r>
              <a:rPr lang="ru-RU" sz="3600" dirty="0" err="1" smtClean="0"/>
              <a:t>Waterfall</a:t>
            </a:r>
            <a:r>
              <a:rPr lang="ru-RU" sz="3600" dirty="0" smtClean="0"/>
              <a:t> </a:t>
            </a:r>
            <a:r>
              <a:rPr lang="ru-RU" sz="3600" dirty="0" err="1" smtClean="0"/>
              <a:t>Model</a:t>
            </a:r>
            <a:r>
              <a:rPr lang="ru-RU" sz="3600" dirty="0" smtClean="0"/>
              <a:t>» </a:t>
            </a:r>
            <a:br>
              <a:rPr lang="ru-RU" sz="3600" dirty="0" smtClean="0"/>
            </a:br>
            <a:r>
              <a:rPr lang="ru-RU" sz="3600" dirty="0" smtClean="0"/>
              <a:t>(каскадная модель или «водопад»)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844824"/>
            <a:ext cx="8153400" cy="4495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2800" b="1" dirty="0" smtClean="0"/>
              <a:t>Преимущества:</a:t>
            </a:r>
          </a:p>
          <a:p>
            <a:r>
              <a:rPr lang="ru-RU" sz="2800" dirty="0" smtClean="0"/>
              <a:t>полная и согласованная документация на каждом этапе;</a:t>
            </a:r>
          </a:p>
          <a:p>
            <a:r>
              <a:rPr lang="ru-RU" sz="2800" dirty="0" smtClean="0"/>
              <a:t>разработка проходит быстро;</a:t>
            </a:r>
          </a:p>
          <a:p>
            <a:r>
              <a:rPr lang="ru-RU" sz="2800" dirty="0" smtClean="0"/>
              <a:t>легко определить сроки и затраты на проект.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b="1" dirty="0" smtClean="0"/>
              <a:t>Недостатки:</a:t>
            </a:r>
          </a:p>
          <a:p>
            <a:r>
              <a:rPr lang="ru-RU" sz="2800" dirty="0" smtClean="0"/>
              <a:t>дает отличный результат только в проектах с четко и заранее определенными требованиями;</a:t>
            </a:r>
          </a:p>
          <a:p>
            <a:r>
              <a:rPr lang="ru-RU" sz="2800" dirty="0" smtClean="0"/>
              <a:t>нет возможности сделать шаг назад;</a:t>
            </a:r>
          </a:p>
          <a:p>
            <a:r>
              <a:rPr lang="ru-RU" sz="2800" dirty="0" smtClean="0"/>
              <a:t>тестирование начинается только после того, как разработка завершена;</a:t>
            </a:r>
          </a:p>
          <a:p>
            <a:r>
              <a:rPr lang="ru-RU" sz="2800" dirty="0" smtClean="0"/>
              <a:t>продукты могут иметь недочеты, о которых становится известно лишь в конце.</a:t>
            </a:r>
          </a:p>
          <a:p>
            <a:endParaRPr lang="ru-RU" sz="28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Каскадная модель – </a:t>
            </a:r>
            <a:br>
              <a:rPr lang="ru-RU" sz="3600" dirty="0" smtClean="0"/>
            </a:br>
            <a:r>
              <a:rPr lang="ru-RU" sz="3600" dirty="0" smtClean="0"/>
              <a:t>когда использовать?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2101552"/>
            <a:ext cx="8153400" cy="4495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Только тогда, когда требования известны, понятны и зафиксированы.</a:t>
            </a:r>
          </a:p>
          <a:p>
            <a:r>
              <a:rPr lang="ru-RU" sz="2800" dirty="0" smtClean="0"/>
              <a:t>Нет проблем с доступностью программистов нужной квалификации.</a:t>
            </a:r>
          </a:p>
          <a:p>
            <a:r>
              <a:rPr lang="ru-RU" sz="2800" dirty="0" smtClean="0"/>
              <a:t>В небольших проектах.</a:t>
            </a: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«</a:t>
            </a:r>
            <a:r>
              <a:rPr lang="ru-RU" sz="3600" dirty="0" err="1" smtClean="0"/>
              <a:t>Incremental</a:t>
            </a:r>
            <a:r>
              <a:rPr lang="ru-RU" sz="3600" dirty="0" smtClean="0"/>
              <a:t> </a:t>
            </a:r>
            <a:r>
              <a:rPr lang="ru-RU" sz="3600" dirty="0" err="1" smtClean="0"/>
              <a:t>Model</a:t>
            </a:r>
            <a:r>
              <a:rPr lang="ru-RU" sz="3600" dirty="0" smtClean="0"/>
              <a:t>» </a:t>
            </a:r>
            <a:br>
              <a:rPr lang="ru-RU" sz="3600" dirty="0" smtClean="0"/>
            </a:br>
            <a:r>
              <a:rPr lang="ru-RU" sz="3600" dirty="0" smtClean="0"/>
              <a:t>(инкрементная модель)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916832"/>
            <a:ext cx="8153400" cy="4495800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endParaRPr lang="ru-RU" sz="2800" dirty="0"/>
          </a:p>
        </p:txBody>
      </p:sp>
      <p:pic>
        <p:nvPicPr>
          <p:cNvPr id="1026" name="Picture 2" descr="https://habrastorage.org/files/8b7/4e2/a86/8b74e2a8640d4ad59e7ac82b991be9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699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«</a:t>
            </a:r>
            <a:r>
              <a:rPr lang="ru-RU" sz="3600" dirty="0" err="1" smtClean="0"/>
              <a:t>Incremental</a:t>
            </a:r>
            <a:r>
              <a:rPr lang="ru-RU" sz="3600" dirty="0" smtClean="0"/>
              <a:t> </a:t>
            </a:r>
            <a:r>
              <a:rPr lang="ru-RU" sz="3600" dirty="0" err="1" smtClean="0"/>
              <a:t>Model</a:t>
            </a:r>
            <a:r>
              <a:rPr lang="ru-RU" sz="3600" dirty="0" smtClean="0"/>
              <a:t>» </a:t>
            </a:r>
            <a:br>
              <a:rPr lang="ru-RU" sz="3600" dirty="0" smtClean="0"/>
            </a:br>
            <a:r>
              <a:rPr lang="ru-RU" sz="3600" dirty="0" smtClean="0"/>
              <a:t>(инкрементная модель)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916832"/>
            <a:ext cx="8153400" cy="4495800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endParaRPr lang="ru-RU" sz="28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11560" y="1772816"/>
            <a:ext cx="8153400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Преимущества: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200" dirty="0" smtClean="0"/>
              <a:t>создание сложной системы будет успешным, если она реализуется в серии небольших шагов;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200" dirty="0" smtClean="0"/>
              <a:t>каждый шаг имеет возможность «отката» к предыдущему этапу в случае неудачи.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kumimoji="0" 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Недостатки: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200" dirty="0" smtClean="0"/>
              <a:t>целостное понимание возможностей и ограничений проекта долгое время отсутствует;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200" dirty="0" smtClean="0"/>
              <a:t>приходится отбрасывать часть сделанной ранее работы;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200" dirty="0" smtClean="0"/>
              <a:t>добросовестность специалистов при выполнении работ снижается.</a:t>
            </a:r>
            <a:endParaRPr kumimoji="0" 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Инкрементная модель –</a:t>
            </a:r>
            <a:br>
              <a:rPr lang="ru-RU" sz="3600" dirty="0" smtClean="0"/>
            </a:br>
            <a:r>
              <a:rPr lang="ru-RU" sz="3600" dirty="0" smtClean="0"/>
              <a:t>когда использовать?</a:t>
            </a:r>
            <a:endParaRPr lang="ru-RU" sz="36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11560" y="1772816"/>
            <a:ext cx="8153400" cy="449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612648" y="2101552"/>
            <a:ext cx="8153400" cy="4495800"/>
          </a:xfrm>
        </p:spPr>
        <p:txBody>
          <a:bodyPr>
            <a:normAutofit/>
          </a:bodyPr>
          <a:lstStyle/>
          <a:p>
            <a:r>
              <a:rPr lang="ru-RU" dirty="0" smtClean="0"/>
              <a:t>Когда основные требования к системе четко определены и понятны. Некоторые детали могут дорабатываться с течением времени.</a:t>
            </a:r>
          </a:p>
          <a:p>
            <a:r>
              <a:rPr lang="ru-RU" dirty="0" smtClean="0"/>
              <a:t>Требуется ранний вывод продукта на рынок.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596</TotalTime>
  <Words>545</Words>
  <Application>Microsoft Office PowerPoint</Application>
  <PresentationFormat>Экран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Обычная</vt:lpstr>
      <vt:lpstr>Методологии разработки ПО </vt:lpstr>
      <vt:lpstr>Введение</vt:lpstr>
      <vt:lpstr>«Waterfall Model»  (каскадная модель или «водопад»)</vt:lpstr>
      <vt:lpstr>«Waterfall Model»  (каскадная модель или «водопад»)</vt:lpstr>
      <vt:lpstr>«Waterfall Model»  (каскадная модель или «водопад»)</vt:lpstr>
      <vt:lpstr>Каскадная модель –  когда использовать?</vt:lpstr>
      <vt:lpstr>«Incremental Model»  (инкрементная модель)</vt:lpstr>
      <vt:lpstr>«Incremental Model»  (инкрементная модель)</vt:lpstr>
      <vt:lpstr>Инкрементная модель – когда использовать?</vt:lpstr>
      <vt:lpstr>«Iterative Model»  (итеративная или итерационная модель)</vt:lpstr>
      <vt:lpstr>Сравнение инкрементной и  итеративной моделей</vt:lpstr>
      <vt:lpstr>Итеративная модель –  когда использовать?</vt:lpstr>
      <vt:lpstr>«Agile Model»  (гибкая методология разработки)</vt:lpstr>
      <vt:lpstr>«Agile Model»  (гибкая методология разработки)</vt:lpstr>
      <vt:lpstr>Гибкая методология - когда использовать?</vt:lpstr>
      <vt:lpstr>«Spiral Model»  (спиральная модель)</vt:lpstr>
      <vt:lpstr>«Spiral Model»  (спиральная модель)</vt:lpstr>
      <vt:lpstr>Сравнение каскадной и гибкой моделей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Tsuni_Tsuni</dc:creator>
  <cp:lastModifiedBy>User</cp:lastModifiedBy>
  <cp:revision>155</cp:revision>
  <dcterms:created xsi:type="dcterms:W3CDTF">2016-09-27T00:44:32Z</dcterms:created>
  <dcterms:modified xsi:type="dcterms:W3CDTF">2023-01-09T21:53:57Z</dcterms:modified>
</cp:coreProperties>
</file>