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FC3C-6C8A-482B-AA9D-9386791C4BE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4A61591-A767-4E51-A177-F7B6C22FBCD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FC3C-6C8A-482B-AA9D-9386791C4BE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1591-A767-4E51-A177-F7B6C22FBC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FC3C-6C8A-482B-AA9D-9386791C4BE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1591-A767-4E51-A177-F7B6C22FBC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FC3C-6C8A-482B-AA9D-9386791C4BE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1591-A767-4E51-A177-F7B6C22FBCD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FC3C-6C8A-482B-AA9D-9386791C4BE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A61591-A767-4E51-A177-F7B6C22FBCD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FC3C-6C8A-482B-AA9D-9386791C4BE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1591-A767-4E51-A177-F7B6C22FBCD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FC3C-6C8A-482B-AA9D-9386791C4BE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1591-A767-4E51-A177-F7B6C22FBCD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FC3C-6C8A-482B-AA9D-9386791C4BE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1591-A767-4E51-A177-F7B6C22FBC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FC3C-6C8A-482B-AA9D-9386791C4BE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1591-A767-4E51-A177-F7B6C22FBC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FC3C-6C8A-482B-AA9D-9386791C4BE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1591-A767-4E51-A177-F7B6C22FBCD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FC3C-6C8A-482B-AA9D-9386791C4BE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A61591-A767-4E51-A177-F7B6C22FBCD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75FC3C-6C8A-482B-AA9D-9386791C4BE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4A61591-A767-4E51-A177-F7B6C22FBCD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ru/agi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4581128"/>
            <a:ext cx="8229600" cy="147002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 descr="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92540" y="0"/>
            <a:ext cx="943654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1268760"/>
            <a:ext cx="6400800" cy="16002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SRUM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Подготовила Аида Плиева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Планирование коротких циклов (спринтов)</a:t>
            </a:r>
          </a:p>
          <a:p>
            <a:r>
              <a:rPr lang="ru-RU" dirty="0" smtClean="0"/>
              <a:t>Возможны три исхода:</a:t>
            </a:r>
          </a:p>
          <a:p>
            <a:r>
              <a:rPr lang="ru-RU" dirty="0" smtClean="0"/>
              <a:t>Команда не успевает вовремя — клиент перераспределяет сроки так, чтобы поставленная цель была достигнута.</a:t>
            </a:r>
          </a:p>
          <a:p>
            <a:r>
              <a:rPr lang="ru-RU" dirty="0" smtClean="0"/>
              <a:t>Команда успевает вовремя — заказчик одобряет результат, и разработчики переходят к следующему спринту.</a:t>
            </a:r>
          </a:p>
          <a:p>
            <a:r>
              <a:rPr lang="ru-RU" dirty="0" smtClean="0"/>
              <a:t>Команда успевает с опережением — разработчики выполняют в оставшееся время спринта дополнительные задачи.</a:t>
            </a:r>
          </a:p>
          <a:p>
            <a:endParaRPr lang="ru-RU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Scrum process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4" name="Содержимое 3" descr="Scrum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34990" y="1916832"/>
            <a:ext cx="8509010" cy="387458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Scrum-митинг, или </a:t>
            </a:r>
            <a:r>
              <a:rPr lang="ru-RU" b="1" dirty="0" err="1" smtClean="0"/>
              <a:t>стендап</a:t>
            </a:r>
            <a:endParaRPr lang="ru-RU" b="1" dirty="0" smtClean="0"/>
          </a:p>
          <a:p>
            <a:r>
              <a:rPr lang="ru-RU" dirty="0" smtClean="0"/>
              <a:t>Ежедневно вся команда собирается не более чем на 15 минут. Цель встречи — услышать от каждого участника ответ на три вопроса:</a:t>
            </a:r>
          </a:p>
          <a:p>
            <a:pPr lvl="1">
              <a:buFont typeface="Wingdings" pitchFamily="2" charset="2"/>
              <a:buChar char="v"/>
            </a:pPr>
            <a:r>
              <a:rPr lang="ru-RU" dirty="0" smtClean="0"/>
              <a:t>Что я сделал с прошлой встречи?</a:t>
            </a:r>
          </a:p>
          <a:p>
            <a:pPr lvl="1">
              <a:buFont typeface="Wingdings" pitchFamily="2" charset="2"/>
              <a:buChar char="v"/>
            </a:pPr>
            <a:r>
              <a:rPr lang="ru-RU" dirty="0" smtClean="0"/>
              <a:t>Что я буду делать сегодня?</a:t>
            </a:r>
          </a:p>
          <a:p>
            <a:pPr lvl="1">
              <a:buFont typeface="Wingdings" pitchFamily="2" charset="2"/>
              <a:buChar char="v"/>
            </a:pPr>
            <a:r>
              <a:rPr lang="ru-RU" dirty="0" smtClean="0"/>
              <a:t>Что мешает выполнению задачи?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На основании этих </a:t>
            </a:r>
            <a:r>
              <a:rPr lang="ru-RU" dirty="0" err="1" smtClean="0"/>
              <a:t>микроотчетов</a:t>
            </a:r>
            <a:r>
              <a:rPr lang="ru-RU" dirty="0" smtClean="0"/>
              <a:t> Scrum-мастер старается понять, так ли идет рабочий процесс и как помочь команде преодолеть препятствия.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Scrum-доска</a:t>
            </a:r>
          </a:p>
          <a:p>
            <a:r>
              <a:rPr lang="ru-RU" dirty="0" smtClean="0"/>
              <a:t>Команда использует физические либо программные доски, пространство которых разделяется на части, отражающие стадии работы над продуктом. Их количество может варьировать, но обязательно включает в себя три составляющих (слева направо):</a:t>
            </a:r>
          </a:p>
          <a:p>
            <a:pPr lvl="1">
              <a:buFont typeface="Wingdings" pitchFamily="2" charset="2"/>
              <a:buChar char="v"/>
            </a:pPr>
            <a:r>
              <a:rPr lang="ru-RU" dirty="0" smtClean="0"/>
              <a:t>запланированные задачи;</a:t>
            </a:r>
          </a:p>
          <a:p>
            <a:pPr lvl="1">
              <a:buFont typeface="Wingdings" pitchFamily="2" charset="2"/>
              <a:buChar char="v"/>
            </a:pPr>
            <a:r>
              <a:rPr lang="ru-RU" dirty="0" smtClean="0"/>
              <a:t>задачи в активной работе;</a:t>
            </a:r>
          </a:p>
          <a:p>
            <a:pPr lvl="1">
              <a:buFont typeface="Wingdings" pitchFamily="2" charset="2"/>
              <a:buChar char="v"/>
            </a:pPr>
            <a:r>
              <a:rPr lang="ru-RU" dirty="0" smtClean="0"/>
              <a:t>выполненные задачи.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827584" y="404664"/>
            <a:ext cx="7772400" cy="4572000"/>
          </a:xfrm>
        </p:spPr>
        <p:txBody>
          <a:bodyPr/>
          <a:lstStyle/>
          <a:p>
            <a:r>
              <a:rPr lang="ru-RU" b="1" dirty="0" smtClean="0"/>
              <a:t>Scrum-доска</a:t>
            </a:r>
          </a:p>
          <a:p>
            <a:r>
              <a:rPr lang="ru-RU" dirty="0" smtClean="0"/>
              <a:t>Доска — это визуальное отображение рабочего процесса на разных стадиях. С ее помощью каждый член команды может контролировать свою работу и следить за проектом.</a:t>
            </a:r>
          </a:p>
          <a:p>
            <a:endParaRPr lang="ru-RU" dirty="0"/>
          </a:p>
        </p:txBody>
      </p:sp>
      <p:pic>
        <p:nvPicPr>
          <p:cNvPr id="4" name="Рисунок 3" descr="Scrum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40100"/>
            <a:ext cx="9144000" cy="3517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Подведение итогов спринта</a:t>
            </a:r>
          </a:p>
          <a:p>
            <a:r>
              <a:rPr lang="ru-RU" dirty="0" smtClean="0"/>
              <a:t>Оценка гибкости процесса и тестирование продукта проводятся после каждого спринта. Если проверка показывает несоответствие полученного результата желаемому, команда может быстро скорректировать стратегию разработки или пересмотреть </a:t>
            </a:r>
            <a:r>
              <a:rPr lang="ru-RU" dirty="0" err="1" smtClean="0"/>
              <a:t>бэклог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 smtClean="0"/>
              <a:t>О</a:t>
            </a:r>
            <a:r>
              <a:rPr lang="ru-RU" b="1" dirty="0" smtClean="0"/>
              <a:t>бзор </a:t>
            </a:r>
            <a:r>
              <a:rPr lang="ru-RU" b="1" dirty="0" smtClean="0"/>
              <a:t>результатов работы над проектом</a:t>
            </a:r>
          </a:p>
          <a:p>
            <a:r>
              <a:rPr lang="ru-RU" dirty="0" smtClean="0"/>
              <a:t>В конце цикла вся команда, включая владельца продукта и Scrum-мастера, собирается для демонстрации результатов работы за отчетный период. Каждый разработчик показывает завершенные задачи из </a:t>
            </a:r>
            <a:r>
              <a:rPr lang="ru-RU" dirty="0" err="1" smtClean="0"/>
              <a:t>бэклога</a:t>
            </a:r>
            <a:r>
              <a:rPr lang="ru-RU" dirty="0" smtClean="0"/>
              <a:t>. Владелец принимает решение, выпускать его или нет. Кроме того, проводится ретроспектива рабочего процесса за прошедший период. Участники команды делятся наблюдениями, проблемами, с которыми столкнулись, оценивают уровень взаимоотношений с другими членами, используемые инструменты.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Принципы работы Scrum-команды</a:t>
            </a:r>
          </a:p>
          <a:p>
            <a:r>
              <a:rPr lang="ru-RU" dirty="0" smtClean="0"/>
              <a:t>Должны соблюдаться основополагающие принципы:</a:t>
            </a:r>
          </a:p>
          <a:p>
            <a:pPr lvl="1"/>
            <a:r>
              <a:rPr lang="ru-RU" dirty="0" smtClean="0"/>
              <a:t>Постоянное совершенствование. Продукт улучшается благодаря самосовершенствованию всей команды.</a:t>
            </a:r>
          </a:p>
          <a:p>
            <a:pPr lvl="1"/>
            <a:r>
              <a:rPr lang="ru-RU" dirty="0" smtClean="0"/>
              <a:t>Автономность. Каждый участник несет ответственность за свою часть работы и за общий результат.</a:t>
            </a:r>
          </a:p>
          <a:p>
            <a:pPr lvl="1"/>
            <a:r>
              <a:rPr lang="ru-RU" dirty="0" err="1" smtClean="0"/>
              <a:t>Кроссфункциональность</a:t>
            </a:r>
            <a:r>
              <a:rPr lang="ru-RU" dirty="0" smtClean="0"/>
              <a:t>. Наличие в команде людей с разными навыками делает ее </a:t>
            </a:r>
            <a:r>
              <a:rPr lang="ru-RU" dirty="0" err="1" smtClean="0"/>
              <a:t>самодостаточной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/>
              <a:t>Преимущества:</a:t>
            </a:r>
            <a:endParaRPr lang="ru-RU" b="1" dirty="0" smtClean="0"/>
          </a:p>
          <a:p>
            <a:r>
              <a:rPr lang="ru-RU" dirty="0" smtClean="0"/>
              <a:t>Команда работает небольшими этапами, на каждом из которых определяются цели и способы их достижения, что повышает скорость работы.</a:t>
            </a:r>
          </a:p>
          <a:p>
            <a:r>
              <a:rPr lang="ru-RU" dirty="0" smtClean="0"/>
              <a:t>Команда одновременно работает над разными задачами проекта и быстрее достигает желаемой цели.</a:t>
            </a:r>
          </a:p>
          <a:p>
            <a:r>
              <a:rPr lang="ru-RU" dirty="0" smtClean="0"/>
              <a:t>Большие задачи дробятся на мелкие, поэтому удобно вносить корректировки в процессе работы.</a:t>
            </a:r>
          </a:p>
          <a:p>
            <a:r>
              <a:rPr lang="ru-RU" dirty="0" smtClean="0"/>
              <a:t>Благодаря быстрой реакции на изменения и устранения ошибок минимизируются финансовые риски.</a:t>
            </a:r>
          </a:p>
          <a:p>
            <a:r>
              <a:rPr lang="ru-RU" dirty="0" smtClean="0"/>
              <a:t>Каждый член команды знает, за что отвечает.</a:t>
            </a:r>
          </a:p>
          <a:p>
            <a:r>
              <a:rPr lang="ru-RU" dirty="0" smtClean="0"/>
              <a:t>Открытый обмен информацией делает работу максимально прозрачной.</a:t>
            </a:r>
          </a:p>
          <a:p>
            <a:r>
              <a:rPr lang="ru-RU" dirty="0" smtClean="0"/>
              <a:t>Ежедневная видимость достижений поддерживает высокий уровень мотивации.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Недостатки:</a:t>
            </a:r>
            <a:endParaRPr lang="ru-RU" b="1" dirty="0" smtClean="0"/>
          </a:p>
          <a:p>
            <a:r>
              <a:rPr lang="ru-RU" dirty="0" err="1" smtClean="0"/>
              <a:t>Scrum</a:t>
            </a:r>
            <a:r>
              <a:rPr lang="ru-RU" dirty="0" smtClean="0"/>
              <a:t> не подходит для слишком больших и сложных проектов, так как могут возникнуть проблемы с координацией команд.</a:t>
            </a:r>
          </a:p>
          <a:p>
            <a:r>
              <a:rPr lang="ru-RU" dirty="0" smtClean="0"/>
              <a:t>Необходим высокий уровень доверия в команде.</a:t>
            </a:r>
          </a:p>
          <a:p>
            <a:r>
              <a:rPr lang="ru-RU" dirty="0" smtClean="0"/>
              <a:t>После продолжительного периода работы падает динамика производительности, команду нужно перестраивать или разрушать.</a:t>
            </a:r>
          </a:p>
          <a:p>
            <a:r>
              <a:rPr lang="ru-RU" dirty="0" smtClean="0"/>
              <a:t>Заказчик должен постоянно общаться с командой и давать обратную связь.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552" y="908720"/>
            <a:ext cx="8147248" cy="5217443"/>
          </a:xfrm>
        </p:spPr>
        <p:txBody>
          <a:bodyPr>
            <a:normAutofit/>
          </a:bodyPr>
          <a:lstStyle/>
          <a:p>
            <a:r>
              <a:rPr lang="ru-RU" b="1" dirty="0" err="1"/>
              <a:t>Scrum</a:t>
            </a:r>
            <a:r>
              <a:rPr lang="ru-RU" b="1" dirty="0"/>
              <a:t> - это...</a:t>
            </a:r>
          </a:p>
          <a:p>
            <a:r>
              <a:rPr lang="ru-RU" dirty="0" err="1"/>
              <a:t>Scrum</a:t>
            </a:r>
            <a:r>
              <a:rPr lang="ru-RU" dirty="0"/>
              <a:t> — методика организации совместного рабочего процесса, в основе которой — поэтапная разработка и совершенствование продукта небольшой командой специалистов различного профиля. </a:t>
            </a:r>
            <a:r>
              <a:rPr lang="ru-RU" dirty="0" err="1"/>
              <a:t>Scrum</a:t>
            </a:r>
            <a:r>
              <a:rPr lang="ru-RU" dirty="0"/>
              <a:t> изобрели программисты </a:t>
            </a:r>
            <a:r>
              <a:rPr lang="ru-RU" dirty="0" err="1"/>
              <a:t>Джефф</a:t>
            </a:r>
            <a:r>
              <a:rPr lang="ru-RU" dirty="0"/>
              <a:t> Сазерленд и Кен </a:t>
            </a:r>
            <a:r>
              <a:rPr lang="ru-RU" dirty="0" err="1"/>
              <a:t>Швабер</a:t>
            </a:r>
            <a:r>
              <a:rPr lang="ru-RU" dirty="0"/>
              <a:t>. Они наблюдали за работой американских военных и спецназа и пришли к выводу, что в основе успеха лежит качественная командная работа. Сам термин пришел из регби и переводится с английского как «схватка».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3568" y="836712"/>
            <a:ext cx="8003232" cy="5183088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Заключение</a:t>
            </a:r>
          </a:p>
          <a:p>
            <a:r>
              <a:rPr lang="ru-RU" dirty="0" smtClean="0"/>
              <a:t>Сама по себе методика </a:t>
            </a:r>
            <a:r>
              <a:rPr lang="ru-RU" dirty="0" err="1" smtClean="0"/>
              <a:t>Scrum</a:t>
            </a:r>
            <a:r>
              <a:rPr lang="ru-RU" dirty="0" smtClean="0"/>
              <a:t> проста. Понять правила, артефакты, мероприятия и роли несложно. Она задает структуру, но в ней есть свобода выбора, которая исключает белые пятна в процессе разработки и позволяет в должной мере учесть специфику разных компаний.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827584" y="836712"/>
            <a:ext cx="7859216" cy="5183088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Scrum</a:t>
            </a:r>
            <a:r>
              <a:rPr lang="ru-RU" b="1" dirty="0" smtClean="0"/>
              <a:t> - это...</a:t>
            </a:r>
          </a:p>
          <a:p>
            <a:r>
              <a:rPr lang="ru-RU" dirty="0" smtClean="0"/>
              <a:t>Сначала подход использовался среди разработчиков, а затем получил распространение в других сферах бизнеса. </a:t>
            </a:r>
            <a:r>
              <a:rPr lang="ru-RU" dirty="0" err="1" smtClean="0"/>
              <a:t>Scrum</a:t>
            </a:r>
            <a:r>
              <a:rPr lang="ru-RU" dirty="0" smtClean="0"/>
              <a:t> относится к семейству гибких </a:t>
            </a:r>
            <a:r>
              <a:rPr lang="ru-RU" dirty="0" smtClean="0">
                <a:hlinkClick r:id="rId2"/>
              </a:rPr>
              <a:t>Agile-методик</a:t>
            </a:r>
            <a:r>
              <a:rPr lang="ru-RU" dirty="0" smtClean="0"/>
              <a:t>. Часто эти два понятия используются как синонимы, но это некорректно. </a:t>
            </a:r>
            <a:r>
              <a:rPr lang="ru-RU" dirty="0" err="1" smtClean="0"/>
              <a:t>Scrum</a:t>
            </a:r>
            <a:r>
              <a:rPr lang="ru-RU" dirty="0" smtClean="0"/>
              <a:t> — это частный пример Agile-подхода. Он представляет собой конкретную производственную методику, в то время как </a:t>
            </a:r>
            <a:r>
              <a:rPr lang="ru-RU" dirty="0" err="1" smtClean="0"/>
              <a:t>Agile</a:t>
            </a:r>
            <a:r>
              <a:rPr lang="ru-RU" dirty="0" smtClean="0"/>
              <a:t> является скорее философией или набором ценностей.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71600" y="836712"/>
            <a:ext cx="7715200" cy="5183088"/>
          </a:xfrm>
        </p:spPr>
        <p:txBody>
          <a:bodyPr/>
          <a:lstStyle/>
          <a:p>
            <a:r>
              <a:rPr lang="ru-RU" b="1" dirty="0" smtClean="0"/>
              <a:t>Зачем нужна методология </a:t>
            </a:r>
            <a:r>
              <a:rPr lang="ru-RU" b="1" dirty="0" err="1" smtClean="0"/>
              <a:t>Scrum</a:t>
            </a:r>
            <a:endParaRPr lang="ru-RU" b="1" dirty="0" smtClean="0"/>
          </a:p>
          <a:p>
            <a:r>
              <a:rPr lang="ru-RU" dirty="0" smtClean="0"/>
              <a:t>Подход отличается гибкостью и позволяет экспериментировать, поэтому эффективен, когда нужно быстро разработать новый продукт. Особенно если отсутствует итоговое видение результата или слишком часто меняются условия на рынке. </a:t>
            </a:r>
            <a:r>
              <a:rPr lang="ru-RU" dirty="0" err="1" smtClean="0"/>
              <a:t>Scrum</a:t>
            </a:r>
            <a:r>
              <a:rPr lang="ru-RU" dirty="0" smtClean="0"/>
              <a:t> помогает постепенно идти к цели и на протяжении всего пути контролировать эффективность проделанной работы.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Процесс работы Scrum-команды</a:t>
            </a:r>
          </a:p>
          <a:p>
            <a:r>
              <a:rPr lang="ru-RU" dirty="0" smtClean="0"/>
              <a:t>Основная цель подхода — дать заказчику желаемый продукт вовремя и с минимально возможными затратами. Ее помогает достичь соблюдение следующих этапов работы.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Разработка </a:t>
            </a:r>
            <a:r>
              <a:rPr lang="ru-RU" b="1" dirty="0" err="1" smtClean="0"/>
              <a:t>бэклога</a:t>
            </a:r>
            <a:r>
              <a:rPr lang="ru-RU" b="1" dirty="0" smtClean="0"/>
              <a:t> продукта</a:t>
            </a:r>
          </a:p>
          <a:p>
            <a:r>
              <a:rPr lang="ru-RU" dirty="0" smtClean="0"/>
              <a:t>Владелец разрабатывает концепцию продукта с учетом ситуации на рынке, потребностей пользователей. На основании этого составляется перечень требований к проекту, которые распределяются по приоритетности. Готовый </a:t>
            </a:r>
            <a:r>
              <a:rPr lang="ru-RU" dirty="0" err="1" smtClean="0"/>
              <a:t>бэклог</a:t>
            </a:r>
            <a:r>
              <a:rPr lang="ru-RU" dirty="0" smtClean="0"/>
              <a:t> — это техническое задание для команды.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Зачем нужна методология </a:t>
            </a:r>
            <a:r>
              <a:rPr lang="ru-RU" b="1" dirty="0" err="1" smtClean="0"/>
              <a:t>Scrum</a:t>
            </a:r>
            <a:endParaRPr lang="ru-RU" b="1" dirty="0" smtClean="0"/>
          </a:p>
          <a:p>
            <a:r>
              <a:rPr lang="ru-RU" dirty="0" smtClean="0"/>
              <a:t>Подход отличается гибкостью и позволяет экспериментировать, поэтому эффективен, когда нужно быстро разработать новый продукт. Особенно если отсутствует итоговое видение результата или слишком часто меняются условия на рынке. </a:t>
            </a:r>
            <a:r>
              <a:rPr lang="ru-RU" dirty="0" err="1" smtClean="0"/>
              <a:t>Scrum</a:t>
            </a:r>
            <a:r>
              <a:rPr lang="ru-RU" dirty="0" smtClean="0"/>
              <a:t> помогает постепенно идти к цели и на протяжении всего пути контролировать эффективность проделанной работы.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Сбор команды</a:t>
            </a:r>
          </a:p>
          <a:p>
            <a:r>
              <a:rPr lang="ru-RU" dirty="0" smtClean="0"/>
              <a:t>Scrum-команда — единое целое. В проекте участвует небольшая группа специалистов разного профиля (6–10 человек). Они работают на общий результат и стремятся к одной цели. В общем виде Scrum-команда включает:</a:t>
            </a:r>
          </a:p>
          <a:p>
            <a:r>
              <a:rPr lang="ru-RU" dirty="0" smtClean="0"/>
              <a:t>Владельца продукта</a:t>
            </a:r>
          </a:p>
          <a:p>
            <a:r>
              <a:rPr lang="ru-RU" dirty="0" smtClean="0"/>
              <a:t>Scrum-мастера</a:t>
            </a:r>
          </a:p>
          <a:p>
            <a:r>
              <a:rPr lang="ru-RU" dirty="0" smtClean="0"/>
              <a:t>Разработчиков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Планирование коротких циклов (спринтов)</a:t>
            </a:r>
          </a:p>
          <a:p>
            <a:r>
              <a:rPr lang="ru-RU" dirty="0" smtClean="0"/>
              <a:t>Спринт — период, в течение которого команда создает и совершенствует отдельную часть продукта, чтобы быть готовым к изменениям условий и исключить глобальную доработку. Каждый спринт начинается с планирования. Вся команда, включая владельца продукта, Scrum-мастера и разработчиков, изучает </a:t>
            </a:r>
            <a:r>
              <a:rPr lang="ru-RU" dirty="0" err="1" smtClean="0"/>
              <a:t>бэклог</a:t>
            </a:r>
            <a:r>
              <a:rPr lang="ru-RU" dirty="0" smtClean="0"/>
              <a:t> продукта. На его основе составляются задачи, которые необходимо выполнить в пределах одного цикла. Так формируется </a:t>
            </a:r>
            <a:r>
              <a:rPr lang="ru-RU" dirty="0" err="1" smtClean="0"/>
              <a:t>бэклог</a:t>
            </a:r>
            <a:r>
              <a:rPr lang="ru-RU" dirty="0" smtClean="0"/>
              <a:t> конкретного спринта.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</TotalTime>
  <Words>468</Words>
  <Application>Microsoft Office PowerPoint</Application>
  <PresentationFormat>Экран (4:3)</PresentationFormat>
  <Paragraphs>64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Справедливость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Scrum process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</cp:revision>
  <dcterms:created xsi:type="dcterms:W3CDTF">2023-01-09T20:13:17Z</dcterms:created>
  <dcterms:modified xsi:type="dcterms:W3CDTF">2023-01-09T20:28:25Z</dcterms:modified>
</cp:coreProperties>
</file>