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1" r:id="rId4"/>
    <p:sldId id="260" r:id="rId5"/>
    <p:sldId id="270" r:id="rId6"/>
    <p:sldId id="268" r:id="rId7"/>
    <p:sldId id="269" r:id="rId8"/>
    <p:sldId id="263" r:id="rId9"/>
    <p:sldId id="262" r:id="rId10"/>
    <p:sldId id="265" r:id="rId11"/>
    <p:sldId id="271" r:id="rId12"/>
    <p:sldId id="259" r:id="rId13"/>
    <p:sldId id="267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75" d="100"/>
          <a:sy n="75" d="100"/>
        </p:scale>
        <p:origin x="821" y="259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D28F2D-D4F3-4E2B-A0F3-7AAFDE0BC58B}" type="datetime1">
              <a:rPr lang="ru-RU" smtClean="0"/>
              <a:t>26.05.2019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951C-CA37-4221-943D-71E64EEEA549}" type="datetime1">
              <a:rPr lang="ru-RU" smtClean="0"/>
              <a:pPr/>
              <a:t>26.05.2019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0382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49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764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180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986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090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CB67F5-0266-4F57-BCC8-CAA9673E5902}" type="datetime1">
              <a:rPr lang="ru-RU" noProof="0" smtClean="0"/>
              <a:t>26.05.2019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5ADB00-8AAA-4C20-B03B-A012746A2014}" type="datetime1">
              <a:rPr lang="ru-RU" noProof="0" smtClean="0"/>
              <a:t>26.05.2019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0EA85A-0755-4D64-85AE-4D684CB44117}" type="datetime1">
              <a:rPr lang="ru-RU" noProof="0" smtClean="0"/>
              <a:t>26.05.2019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00F68-8153-43BD-9048-5E0203738055}" type="datetime1">
              <a:rPr lang="ru-RU" noProof="0" smtClean="0"/>
              <a:t>26.05.2019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E6A3E5-DF0B-4BB4-83EC-7350AED6B333}" type="datetime1">
              <a:rPr lang="ru-RU" noProof="0" smtClean="0"/>
              <a:t>26.05.2019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B5BE7-11FF-4B74-A258-0B0852B1C612}" type="datetime1">
              <a:rPr lang="ru-RU" noProof="0" smtClean="0"/>
              <a:t>26.05.2019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3AEB0-DEE4-469A-ACA7-FCE298962CB8}" type="datetime1">
              <a:rPr lang="ru-RU" noProof="0" smtClean="0"/>
              <a:t>26.05.2019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D850CA-FEA9-4ECA-92F5-9F1778664B8F}" type="datetime1">
              <a:rPr lang="ru-RU" noProof="0" smtClean="0"/>
              <a:t>26.05.2019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D77D1A-AB3F-4195-91BD-ED29ADAC1B44}" type="datetime1">
              <a:rPr lang="ru-RU" noProof="0" smtClean="0"/>
              <a:t>26.05.2019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F1AFD-3CC9-4493-BC63-1C141B05CE5B}" type="datetime1">
              <a:rPr lang="ru-RU" noProof="0" smtClean="0"/>
              <a:t>26.05.2019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578092-39FE-416A-9517-019E99EC9D0E}" type="datetime1">
              <a:rPr lang="ru-RU" noProof="0" smtClean="0"/>
              <a:t>26.05.2019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68E1444-B5BA-4767-8208-964378902D11}" type="datetime1">
              <a:rPr lang="ru-RU" noProof="0" smtClean="0"/>
              <a:t>26.05.2019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 descr="Данное изображение содержит абстрактную декоративную форму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4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614320" y="913180"/>
            <a:ext cx="4213712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Рекомендация по открытию ресторана по населению районов города Алматы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Подготовил Джантыков Айдар</a:t>
            </a:r>
          </a:p>
          <a:p>
            <a:pPr rtl="0"/>
            <a:r>
              <a:rPr lang="ru-RU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Специально для </a:t>
            </a:r>
            <a:r>
              <a:rPr lang="en-U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DS Challenge 2019</a:t>
            </a:r>
          </a:p>
          <a:p>
            <a:pPr rtl="0"/>
            <a:r>
              <a:rPr lang="en-U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20.05.19</a:t>
            </a: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56" name="Группа 55" descr="Это изображение содержит значок с тремя связанными человеческими фигурами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33192" y="427004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Полилиния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8" name="Полилиния 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9" name="Полилиния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60" name="Полилиния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4" name="Полилиния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5" name="Полилиния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6" name="Полилиния 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7" name="Полилиния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8" name="Полилиния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Слайд 1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i="0" dirty="0" smtClean="0"/>
              <a:t>Данная карта показывает соотношение плотности населения по районам Алматы, а также расположение различных ресторанов</a:t>
            </a:r>
            <a:endParaRPr lang="ru-RU" dirty="0"/>
          </a:p>
        </p:txBody>
      </p:sp>
      <p:sp>
        <p:nvSpPr>
          <p:cNvPr id="3" name="Надпись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ru-RU" sz="3200" dirty="0" smtClean="0"/>
              <a:t>Результаты и обсуждения</a:t>
            </a:r>
            <a:endParaRPr lang="ru-RU" sz="3200" dirty="0"/>
          </a:p>
        </p:txBody>
      </p:sp>
      <p:pic>
        <p:nvPicPr>
          <p:cNvPr id="163" name="Рисунок 162" descr="Это изображение двух пар рук, собирающих вместе кусочки головоломки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8114371" y="0"/>
            <a:ext cx="4077630" cy="6858000"/>
          </a:xfrm>
          <a:prstGeom prst="rect">
            <a:avLst/>
          </a:prstGeom>
        </p:spPr>
      </p:pic>
      <p:sp>
        <p:nvSpPr>
          <p:cNvPr id="53" name="Заголовок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8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</a:p>
        </p:txBody>
      </p:sp>
      <p:pic>
        <p:nvPicPr>
          <p:cNvPr id="52" name="Рисунок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1" y="1850046"/>
            <a:ext cx="7387590" cy="417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1418304"/>
            <a:ext cx="6224717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i="0" dirty="0" smtClean="0"/>
              <a:t>Данная карта показывает соотношение плотности населения по районам Алматы, а также расположение различных ресторанов </a:t>
            </a:r>
            <a:endParaRPr lang="ru-RU" dirty="0"/>
          </a:p>
        </p:txBody>
      </p:sp>
      <p:sp>
        <p:nvSpPr>
          <p:cNvPr id="3" name="Надпись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ru-RU" sz="3200" dirty="0" smtClean="0"/>
              <a:t>Результаты и обсуждения (увеличенный вариант)</a:t>
            </a:r>
            <a:endParaRPr lang="ru-RU" sz="3200" dirty="0"/>
          </a:p>
        </p:txBody>
      </p:sp>
      <p:pic>
        <p:nvPicPr>
          <p:cNvPr id="163" name="Рисунок 162" descr="Это изображение двух пар рук, собирающих вместе кусочки головоломки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8114371" y="0"/>
            <a:ext cx="4077630" cy="6858000"/>
          </a:xfrm>
          <a:prstGeom prst="rect">
            <a:avLst/>
          </a:prstGeom>
        </p:spPr>
      </p:pic>
      <p:sp>
        <p:nvSpPr>
          <p:cNvPr id="53" name="Заголовок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8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1" y="2073307"/>
            <a:ext cx="7282068" cy="422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0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534546" y="3624433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ru-RU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Заключение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549238" y="4154076"/>
            <a:ext cx="291468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8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</a:t>
            </a:r>
            <a:r>
              <a:rPr lang="ru-RU" sz="8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%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8076526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505123" y="628291"/>
            <a:ext cx="712807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Где лучше открыть ресторан и почему? Подводя итоги исследования</a:t>
            </a:r>
            <a:endParaRPr lang="ru-RU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90386" y="2108016"/>
            <a:ext cx="5710253" cy="4283972"/>
            <a:chOff x="4711392" y="2198247"/>
            <a:chExt cx="3075333" cy="2307191"/>
          </a:xfrm>
        </p:grpSpPr>
        <p:grpSp>
          <p:nvGrpSpPr>
            <p:cNvPr id="99" name="Группа 98">
              <a:extLst>
                <a:ext uri="{FF2B5EF4-FFF2-40B4-BE49-F238E27FC236}">
                  <a16:creationId xmlns:a16="http://schemas.microsoft.com/office/drawing/2014/main" id="{6E4AB604-CF34-4776-BFF1-9AD3477F593C}"/>
                </a:ext>
              </a:extLst>
            </p:cNvPr>
            <p:cNvGrpSpPr/>
            <p:nvPr/>
          </p:nvGrpSpPr>
          <p:grpSpPr>
            <a:xfrm>
              <a:off x="4719329" y="2198247"/>
              <a:ext cx="3044049" cy="346075"/>
              <a:chOff x="5063285" y="2201597"/>
              <a:chExt cx="3044049" cy="346075"/>
            </a:xfrm>
          </p:grpSpPr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267E4A54-8A0F-43A0-AA7D-F508F05BB2EF}"/>
                  </a:ext>
                </a:extLst>
              </p:cNvPr>
              <p:cNvSpPr/>
              <p:nvPr/>
            </p:nvSpPr>
            <p:spPr>
              <a:xfrm>
                <a:off x="5619040" y="2284147"/>
                <a:ext cx="248829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Расположение?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  <p:grpSp>
            <p:nvGrpSpPr>
              <p:cNvPr id="51" name="Группа 50">
                <a:extLst>
                  <a:ext uri="{FF2B5EF4-FFF2-40B4-BE49-F238E27FC236}">
                    <a16:creationId xmlns:a16="http://schemas.microsoft.com/office/drawing/2014/main" id="{0B97B3C9-EBC6-4C92-9F0A-E28F4EF7A5EA}"/>
                  </a:ext>
                </a:extLst>
              </p:cNvPr>
              <p:cNvGrpSpPr/>
              <p:nvPr/>
            </p:nvGrpSpPr>
            <p:grpSpPr>
              <a:xfrm>
                <a:off x="5063285" y="2201597"/>
                <a:ext cx="330200" cy="346075"/>
                <a:chOff x="2686050" y="2895601"/>
                <a:chExt cx="330200" cy="346075"/>
              </a:xfrm>
            </p:grpSpPr>
            <p:sp>
              <p:nvSpPr>
                <p:cNvPr id="52" name="Овал 309">
                  <a:extLst>
                    <a:ext uri="{FF2B5EF4-FFF2-40B4-BE49-F238E27FC236}">
                      <a16:creationId xmlns:a16="http://schemas.microsoft.com/office/drawing/2014/main" id="{00D7C237-71FC-445A-9F26-101C7B72A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3" name="Полилиния 310">
                  <a:extLst>
                    <a:ext uri="{FF2B5EF4-FFF2-40B4-BE49-F238E27FC236}">
                      <a16:creationId xmlns:a16="http://schemas.microsoft.com/office/drawing/2014/main" id="{66875E49-12B2-4689-93D2-F6C3DFA574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4" name="Овал 311">
                  <a:extLst>
                    <a:ext uri="{FF2B5EF4-FFF2-40B4-BE49-F238E27FC236}">
                      <a16:creationId xmlns:a16="http://schemas.microsoft.com/office/drawing/2014/main" id="{79E812C8-6A14-42FA-B983-56B6F7303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5" name="Полилиния 312">
                  <a:extLst>
                    <a:ext uri="{FF2B5EF4-FFF2-40B4-BE49-F238E27FC236}">
                      <a16:creationId xmlns:a16="http://schemas.microsoft.com/office/drawing/2014/main" id="{6EE140AE-95E2-42D6-8343-EED0E01B8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6" name="Овал 313">
                  <a:extLst>
                    <a:ext uri="{FF2B5EF4-FFF2-40B4-BE49-F238E27FC236}">
                      <a16:creationId xmlns:a16="http://schemas.microsoft.com/office/drawing/2014/main" id="{A91A4C56-03CB-4D67-8CD8-FC29B3A2B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7" name="Полилиния 314">
                  <a:extLst>
                    <a:ext uri="{FF2B5EF4-FFF2-40B4-BE49-F238E27FC236}">
                      <a16:creationId xmlns:a16="http://schemas.microsoft.com/office/drawing/2014/main" id="{4BF4DB61-E50C-4659-B315-21BF743FF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8" name="Овал 315">
                  <a:extLst>
                    <a:ext uri="{FF2B5EF4-FFF2-40B4-BE49-F238E27FC236}">
                      <a16:creationId xmlns:a16="http://schemas.microsoft.com/office/drawing/2014/main" id="{263D783B-3857-4E55-A551-6655D8DDA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9" name="Полилиния 316">
                  <a:extLst>
                    <a:ext uri="{FF2B5EF4-FFF2-40B4-BE49-F238E27FC236}">
                      <a16:creationId xmlns:a16="http://schemas.microsoft.com/office/drawing/2014/main" id="{E46D5622-D664-481B-8902-70C961FAF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0" name="Овал 317">
                  <a:extLst>
                    <a:ext uri="{FF2B5EF4-FFF2-40B4-BE49-F238E27FC236}">
                      <a16:creationId xmlns:a16="http://schemas.microsoft.com/office/drawing/2014/main" id="{5BDC2AA3-8653-47C6-9CF7-2579486BF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1" name="Полилиния 318">
                  <a:extLst>
                    <a:ext uri="{FF2B5EF4-FFF2-40B4-BE49-F238E27FC236}">
                      <a16:creationId xmlns:a16="http://schemas.microsoft.com/office/drawing/2014/main" id="{3A66D3FE-E235-4203-A19F-BC38BF7A6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2" name="Полилиния 319">
                  <a:extLst>
                    <a:ext uri="{FF2B5EF4-FFF2-40B4-BE49-F238E27FC236}">
                      <a16:creationId xmlns:a16="http://schemas.microsoft.com/office/drawing/2014/main" id="{6C51C0E5-2DAE-4DE1-BAE4-8E0D932D9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3" name="Линия 320">
                  <a:extLst>
                    <a:ext uri="{FF2B5EF4-FFF2-40B4-BE49-F238E27FC236}">
                      <a16:creationId xmlns:a16="http://schemas.microsoft.com/office/drawing/2014/main" id="{FED6DFE8-0963-48D1-9BAA-53772F0EA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</p:grpSp>
        <p:grpSp>
          <p:nvGrpSpPr>
            <p:cNvPr id="98" name="Группа 97">
              <a:extLst>
                <a:ext uri="{FF2B5EF4-FFF2-40B4-BE49-F238E27FC236}">
                  <a16:creationId xmlns:a16="http://schemas.microsoft.com/office/drawing/2014/main" id="{EF34A4EB-3F1D-46DA-8918-F39703249E85}"/>
                </a:ext>
              </a:extLst>
            </p:cNvPr>
            <p:cNvGrpSpPr/>
            <p:nvPr/>
          </p:nvGrpSpPr>
          <p:grpSpPr>
            <a:xfrm>
              <a:off x="4711392" y="3186345"/>
              <a:ext cx="3068270" cy="346075"/>
              <a:chOff x="5055348" y="2929307"/>
              <a:chExt cx="3068270" cy="346075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E136D759-25F2-4CF2-9BE6-769681C37E48}"/>
                  </a:ext>
                </a:extLst>
              </p:cNvPr>
              <p:cNvGrpSpPr/>
              <p:nvPr/>
            </p:nvGrpSpPr>
            <p:grpSpPr>
              <a:xfrm>
                <a:off x="5055348" y="2929307"/>
                <a:ext cx="346075" cy="346075"/>
                <a:chOff x="3398838" y="2895601"/>
                <a:chExt cx="346075" cy="346075"/>
              </a:xfrm>
            </p:grpSpPr>
            <p:sp>
              <p:nvSpPr>
                <p:cNvPr id="16" name="Полилиния 49">
                  <a:extLst>
                    <a:ext uri="{FF2B5EF4-FFF2-40B4-BE49-F238E27FC236}">
                      <a16:creationId xmlns:a16="http://schemas.microsoft.com/office/drawing/2014/main" id="{56CCB68B-57D2-49CC-B61F-363F0FF3A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7" name="Полилиния 50">
                  <a:extLst>
                    <a:ext uri="{FF2B5EF4-FFF2-40B4-BE49-F238E27FC236}">
                      <a16:creationId xmlns:a16="http://schemas.microsoft.com/office/drawing/2014/main" id="{67F96EFD-DA55-4AD5-BA45-4313C3E98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8" name="Овал 51">
                  <a:extLst>
                    <a:ext uri="{FF2B5EF4-FFF2-40B4-BE49-F238E27FC236}">
                      <a16:creationId xmlns:a16="http://schemas.microsoft.com/office/drawing/2014/main" id="{F372C151-C001-4280-B771-9A239086C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9" name="Полилиния 52">
                  <a:extLst>
                    <a:ext uri="{FF2B5EF4-FFF2-40B4-BE49-F238E27FC236}">
                      <a16:creationId xmlns:a16="http://schemas.microsoft.com/office/drawing/2014/main" id="{D3FA7893-F8A0-4F72-ACCF-CF4CE6E4B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0" name="Полилиния 53">
                  <a:extLst>
                    <a:ext uri="{FF2B5EF4-FFF2-40B4-BE49-F238E27FC236}">
                      <a16:creationId xmlns:a16="http://schemas.microsoft.com/office/drawing/2014/main" id="{C017CF38-81FD-491D-9BA4-35D01D4D4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1" name="Полилиния 54">
                  <a:extLst>
                    <a:ext uri="{FF2B5EF4-FFF2-40B4-BE49-F238E27FC236}">
                      <a16:creationId xmlns:a16="http://schemas.microsoft.com/office/drawing/2014/main" id="{99433936-BA1A-40A3-959B-047AFFF78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2" name="Овал 55">
                  <a:extLst>
                    <a:ext uri="{FF2B5EF4-FFF2-40B4-BE49-F238E27FC236}">
                      <a16:creationId xmlns:a16="http://schemas.microsoft.com/office/drawing/2014/main" id="{BDA2F5A8-B23C-499E-9267-3DC7A37FA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3" name="Полилиния 56">
                  <a:extLst>
                    <a:ext uri="{FF2B5EF4-FFF2-40B4-BE49-F238E27FC236}">
                      <a16:creationId xmlns:a16="http://schemas.microsoft.com/office/drawing/2014/main" id="{099EF59E-5EEF-46B5-962D-A5FD94EA5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4" name="Полилиния 57">
                  <a:extLst>
                    <a:ext uri="{FF2B5EF4-FFF2-40B4-BE49-F238E27FC236}">
                      <a16:creationId xmlns:a16="http://schemas.microsoft.com/office/drawing/2014/main" id="{FCE54361-37E3-4F52-B33F-6FAA345B4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5" name="Полилиния 58">
                  <a:extLst>
                    <a:ext uri="{FF2B5EF4-FFF2-40B4-BE49-F238E27FC236}">
                      <a16:creationId xmlns:a16="http://schemas.microsoft.com/office/drawing/2014/main" id="{78645E47-D178-4E95-8459-77D1D8FF6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6" name="Овал 59">
                  <a:extLst>
                    <a:ext uri="{FF2B5EF4-FFF2-40B4-BE49-F238E27FC236}">
                      <a16:creationId xmlns:a16="http://schemas.microsoft.com/office/drawing/2014/main" id="{7854B272-51DE-4F9C-A5CA-3532EA082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7" name="Полилиния 60">
                  <a:extLst>
                    <a:ext uri="{FF2B5EF4-FFF2-40B4-BE49-F238E27FC236}">
                      <a16:creationId xmlns:a16="http://schemas.microsoft.com/office/drawing/2014/main" id="{814DA909-0D02-4070-A399-CC0263BE5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8" name="Линия 61">
                  <a:extLst>
                    <a:ext uri="{FF2B5EF4-FFF2-40B4-BE49-F238E27FC236}">
                      <a16:creationId xmlns:a16="http://schemas.microsoft.com/office/drawing/2014/main" id="{5899F489-EDA7-4EC2-826F-95D6DBC76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9" name="Линия 62">
                  <a:extLst>
                    <a:ext uri="{FF2B5EF4-FFF2-40B4-BE49-F238E27FC236}">
                      <a16:creationId xmlns:a16="http://schemas.microsoft.com/office/drawing/2014/main" id="{83CCE497-C8F7-4970-AE29-490A81B26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D600301E-404F-4763-892B-EE1C3109F4D3}"/>
                  </a:ext>
                </a:extLst>
              </p:cNvPr>
              <p:cNvSpPr/>
              <p:nvPr/>
            </p:nvSpPr>
            <p:spPr>
              <a:xfrm>
                <a:off x="5635324" y="2968836"/>
                <a:ext cx="248829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Плотность населения?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7375CECE-C8C6-426B-9A8C-EB696D69F141}"/>
                </a:ext>
              </a:extLst>
            </p:cNvPr>
            <p:cNvGrpSpPr/>
            <p:nvPr/>
          </p:nvGrpSpPr>
          <p:grpSpPr>
            <a:xfrm>
              <a:off x="4719329" y="4101260"/>
              <a:ext cx="3067396" cy="404178"/>
              <a:chOff x="5063285" y="3639850"/>
              <a:chExt cx="3067396" cy="404178"/>
            </a:xfrm>
          </p:grpSpPr>
          <p:grpSp>
            <p:nvGrpSpPr>
              <p:cNvPr id="41" name="Группа 40">
                <a:extLst>
                  <a:ext uri="{FF2B5EF4-FFF2-40B4-BE49-F238E27FC236}">
                    <a16:creationId xmlns:a16="http://schemas.microsoft.com/office/drawing/2014/main" id="{6974775F-B291-4B53-B461-88835C383ED5}"/>
                  </a:ext>
                </a:extLst>
              </p:cNvPr>
              <p:cNvGrpSpPr/>
              <p:nvPr/>
            </p:nvGrpSpPr>
            <p:grpSpPr>
              <a:xfrm>
                <a:off x="5063285" y="3728115"/>
                <a:ext cx="330200" cy="315913"/>
                <a:chOff x="4127500" y="2909888"/>
                <a:chExt cx="330200" cy="315913"/>
              </a:xfrm>
            </p:grpSpPr>
            <p:sp>
              <p:nvSpPr>
                <p:cNvPr id="42" name="Овал 268">
                  <a:extLst>
                    <a:ext uri="{FF2B5EF4-FFF2-40B4-BE49-F238E27FC236}">
                      <a16:creationId xmlns:a16="http://schemas.microsoft.com/office/drawing/2014/main" id="{FE9D5F51-D5BF-438E-8442-591451564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9725" y="3060701"/>
                  <a:ext cx="76200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3" name="Полилиния 269">
                  <a:extLst>
                    <a:ext uri="{FF2B5EF4-FFF2-40B4-BE49-F238E27FC236}">
                      <a16:creationId xmlns:a16="http://schemas.microsoft.com/office/drawing/2014/main" id="{4514A40D-D6F0-4AD6-9605-37581D312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500" y="3135313"/>
                  <a:ext cx="109538" cy="60325"/>
                </a:xfrm>
                <a:custGeom>
                  <a:avLst/>
                  <a:gdLst>
                    <a:gd name="T0" fmla="*/ 22 w 29"/>
                    <a:gd name="T1" fmla="*/ 16 h 16"/>
                    <a:gd name="T2" fmla="*/ 0 w 29"/>
                    <a:gd name="T3" fmla="*/ 16 h 16"/>
                    <a:gd name="T4" fmla="*/ 16 w 29"/>
                    <a:gd name="T5" fmla="*/ 0 h 16"/>
                    <a:gd name="T6" fmla="*/ 29 w 29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22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1" y="0"/>
                        <a:pt x="26" y="3"/>
                        <a:pt x="29" y="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4" name="Овал 270">
                  <a:extLst>
                    <a:ext uri="{FF2B5EF4-FFF2-40B4-BE49-F238E27FC236}">
                      <a16:creationId xmlns:a16="http://schemas.microsoft.com/office/drawing/2014/main" id="{B605F216-E7D2-42D4-8BCF-4B68365DD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0863" y="3060701"/>
                  <a:ext cx="74613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5" name="Полилиния 271">
                  <a:extLst>
                    <a:ext uri="{FF2B5EF4-FFF2-40B4-BE49-F238E27FC236}">
                      <a16:creationId xmlns:a16="http://schemas.microsoft.com/office/drawing/2014/main" id="{7221B60C-9DC7-49BE-9845-B55F67481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9750" y="3135313"/>
                  <a:ext cx="107950" cy="60325"/>
                </a:xfrm>
                <a:custGeom>
                  <a:avLst/>
                  <a:gdLst>
                    <a:gd name="T0" fmla="*/ 0 w 29"/>
                    <a:gd name="T1" fmla="*/ 7 h 16"/>
                    <a:gd name="T2" fmla="*/ 13 w 29"/>
                    <a:gd name="T3" fmla="*/ 0 h 16"/>
                    <a:gd name="T4" fmla="*/ 29 w 29"/>
                    <a:gd name="T5" fmla="*/ 16 h 16"/>
                    <a:gd name="T6" fmla="*/ 7 w 2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0" y="7"/>
                      </a:moveTo>
                      <a:cubicBezTo>
                        <a:pt x="3" y="3"/>
                        <a:pt x="8" y="0"/>
                        <a:pt x="13" y="0"/>
                      </a:cubicBezTo>
                      <a:cubicBezTo>
                        <a:pt x="22" y="0"/>
                        <a:pt x="29" y="7"/>
                        <a:pt x="2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6" name="Овал 272">
                  <a:extLst>
                    <a:ext uri="{FF2B5EF4-FFF2-40B4-BE49-F238E27FC236}">
                      <a16:creationId xmlns:a16="http://schemas.microsoft.com/office/drawing/2014/main" id="{F7CDF7AF-4200-420D-ACFE-5F2B36CC0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0213" y="3030538"/>
                  <a:ext cx="104775" cy="1095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7" name="Полилиния 273">
                  <a:extLst>
                    <a:ext uri="{FF2B5EF4-FFF2-40B4-BE49-F238E27FC236}">
                      <a16:creationId xmlns:a16="http://schemas.microsoft.com/office/drawing/2014/main" id="{1A3F4268-4FB7-4106-9CDA-E5DFAC4AB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4813" y="2986088"/>
                  <a:ext cx="157163" cy="36513"/>
                </a:xfrm>
                <a:custGeom>
                  <a:avLst/>
                  <a:gdLst>
                    <a:gd name="T0" fmla="*/ 0 w 42"/>
                    <a:gd name="T1" fmla="*/ 10 h 10"/>
                    <a:gd name="T2" fmla="*/ 21 w 42"/>
                    <a:gd name="T3" fmla="*/ 0 h 10"/>
                    <a:gd name="T4" fmla="*/ 42 w 42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10">
                      <a:moveTo>
                        <a:pt x="0" y="10"/>
                      </a:moveTo>
                      <a:cubicBezTo>
                        <a:pt x="5" y="4"/>
                        <a:pt x="13" y="0"/>
                        <a:pt x="21" y="0"/>
                      </a:cubicBezTo>
                      <a:cubicBezTo>
                        <a:pt x="29" y="0"/>
                        <a:pt x="37" y="4"/>
                        <a:pt x="42" y="10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8" name="Полилиния 274">
                  <a:extLst>
                    <a:ext uri="{FF2B5EF4-FFF2-40B4-BE49-F238E27FC236}">
                      <a16:creationId xmlns:a16="http://schemas.microsoft.com/office/drawing/2014/main" id="{090011F9-93DA-4E08-8197-0237F3720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825" y="2947988"/>
                  <a:ext cx="211138" cy="49213"/>
                </a:xfrm>
                <a:custGeom>
                  <a:avLst/>
                  <a:gdLst>
                    <a:gd name="T0" fmla="*/ 0 w 56"/>
                    <a:gd name="T1" fmla="*/ 13 h 13"/>
                    <a:gd name="T2" fmla="*/ 28 w 56"/>
                    <a:gd name="T3" fmla="*/ 0 h 13"/>
                    <a:gd name="T4" fmla="*/ 56 w 56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13">
                      <a:moveTo>
                        <a:pt x="0" y="13"/>
                      </a:moveTo>
                      <a:cubicBezTo>
                        <a:pt x="7" y="5"/>
                        <a:pt x="17" y="0"/>
                        <a:pt x="28" y="0"/>
                      </a:cubicBezTo>
                      <a:cubicBezTo>
                        <a:pt x="39" y="0"/>
                        <a:pt x="49" y="5"/>
                        <a:pt x="56" y="13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9" name="Полилиния 275">
                  <a:extLst>
                    <a:ext uri="{FF2B5EF4-FFF2-40B4-BE49-F238E27FC236}">
                      <a16:creationId xmlns:a16="http://schemas.microsoft.com/office/drawing/2014/main" id="{832AB0A3-F36E-4927-8E0D-E0C36586B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663" y="2909888"/>
                  <a:ext cx="269875" cy="63500"/>
                </a:xfrm>
                <a:custGeom>
                  <a:avLst/>
                  <a:gdLst>
                    <a:gd name="T0" fmla="*/ 0 w 72"/>
                    <a:gd name="T1" fmla="*/ 17 h 17"/>
                    <a:gd name="T2" fmla="*/ 36 w 72"/>
                    <a:gd name="T3" fmla="*/ 0 h 17"/>
                    <a:gd name="T4" fmla="*/ 72 w 72"/>
                    <a:gd name="T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" h="17">
                      <a:moveTo>
                        <a:pt x="0" y="17"/>
                      </a:moveTo>
                      <a:cubicBezTo>
                        <a:pt x="8" y="7"/>
                        <a:pt x="21" y="0"/>
                        <a:pt x="36" y="0"/>
                      </a:cubicBezTo>
                      <a:cubicBezTo>
                        <a:pt x="51" y="0"/>
                        <a:pt x="64" y="7"/>
                        <a:pt x="72" y="1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0" name="Полилиния 276">
                  <a:extLst>
                    <a:ext uri="{FF2B5EF4-FFF2-40B4-BE49-F238E27FC236}">
                      <a16:creationId xmlns:a16="http://schemas.microsoft.com/office/drawing/2014/main" id="{69185BBE-8B01-4042-9127-5E91F9AA4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6875" y="3140076"/>
                  <a:ext cx="173038" cy="85725"/>
                </a:xfrm>
                <a:custGeom>
                  <a:avLst/>
                  <a:gdLst>
                    <a:gd name="T0" fmla="*/ 46 w 46"/>
                    <a:gd name="T1" fmla="*/ 23 h 23"/>
                    <a:gd name="T2" fmla="*/ 0 w 46"/>
                    <a:gd name="T3" fmla="*/ 23 h 23"/>
                    <a:gd name="T4" fmla="*/ 23 w 46"/>
                    <a:gd name="T5" fmla="*/ 0 h 23"/>
                    <a:gd name="T6" fmla="*/ 46 w 46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3">
                      <a:moveTo>
                        <a:pt x="46" y="23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6" y="0"/>
                        <a:pt x="46" y="10"/>
                        <a:pt x="46" y="23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E7E16F25-9A73-4F49-8593-4DDEE2A8AB5D}"/>
                  </a:ext>
                </a:extLst>
              </p:cNvPr>
              <p:cNvSpPr/>
              <p:nvPr/>
            </p:nvSpPr>
            <p:spPr>
              <a:xfrm>
                <a:off x="5642387" y="3639850"/>
                <a:ext cx="248829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Конкуренты?</a:t>
                </a:r>
                <a:endPara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3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дпись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Спасибо за внимание!</a:t>
            </a:r>
            <a:endParaRPr lang="ru-RU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Группа 22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Полилиния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5" name="Заголовок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ru-RU" dirty="0" smtClean="0"/>
              <a:t>1</a:t>
            </a:r>
            <a:r>
              <a:rPr lang="en-US" dirty="0" smtClean="0"/>
              <a:t>0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42268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План презентации</a:t>
            </a:r>
            <a:endParaRPr lang="ru-RU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2011888"/>
            <a:ext cx="4156747" cy="3307703"/>
            <a:chOff x="518433" y="1822122"/>
            <a:chExt cx="4156747" cy="3307703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822122"/>
              <a:ext cx="4156747" cy="246221"/>
              <a:chOff x="518433" y="1981199"/>
              <a:chExt cx="4156747" cy="246221"/>
            </a:xfrm>
          </p:grpSpPr>
          <p:sp>
            <p:nvSpPr>
              <p:cNvPr id="6" name="Прямоугольник: Скругленные углы 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38985" y="1981199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Вступление: Бизнес проблема</a:t>
                </a:r>
                <a:endPara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595427"/>
              <a:ext cx="4156746" cy="246221"/>
              <a:chOff x="518433" y="2537565"/>
              <a:chExt cx="4156746" cy="246221"/>
            </a:xfrm>
          </p:grpSpPr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537565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38984" y="2537565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Сбор и очистка данных</a:t>
                </a:r>
                <a:endPara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23836" y="3339903"/>
              <a:ext cx="4151342" cy="246221"/>
              <a:chOff x="523836" y="3079027"/>
              <a:chExt cx="4151342" cy="246221"/>
            </a:xfrm>
          </p:grpSpPr>
          <p:sp>
            <p:nvSpPr>
              <p:cNvPr id="11" name="Прямоугольник: Скругленные углы 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23836" y="3092952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38983" y="307902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Анализ и визуализация</a:t>
                </a:r>
                <a:endPara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110895"/>
              <a:ext cx="4156744" cy="1018930"/>
              <a:chOff x="518433" y="3647006"/>
              <a:chExt cx="4156744" cy="1018930"/>
            </a:xfrm>
          </p:grpSpPr>
          <p:sp>
            <p:nvSpPr>
              <p:cNvPr id="13" name="Прямоугольник: Скругленные углы 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3655792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38982" y="3647006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Результаты и обсуждение</a:t>
                </a:r>
                <a:endPara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Прямоугольник: Скругленные углы 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421645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38981" y="4419715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Заключение</a:t>
                </a:r>
                <a:endPara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" name="Овал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62" name="Группа 61" descr="Это изображение содержит руки женщины, пишущей на бумаге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Полилиния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олилиния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8" name="Полилиния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9" name="Полилиния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0" name="Полилиния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1" name="Полилиния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Полилиния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54" name="Полилиния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5" name="Полилиния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6" name="Полилиния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8" name="Полилиния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7" name="Полилиния: Фигура 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Заголовок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8" descr="Это изображение содержит значок с тремя взаимодействующими с друг другом людьми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9" descr="Это изображение содержит значок трех человек и символа, который отображает подключение к Интернету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20" descr="Это изображение содержит значок с тремя людьми и шаром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21" descr="Это изображение содержит значок с четырьмя взаимодействующими с друг другом людьми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Овал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2" name="Полилиния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3" name="Овал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4" name="Полилиния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5" name="Овал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6" name="Полилиния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7" name="Овал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8" name="Полилиния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9" name="Овал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0" name="Полилиния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1" name="Полилиния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2" name="Линия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73" name="Группа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Полилиния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6" name="Полилиния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7" name="Овал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8" name="Полилиния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9" name="Полилиния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0" name="Полилиния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1" name="Овал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2" name="Полилиния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3" name="Полилиния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4" name="Полилиния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5" name="Овал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6" name="Полилиния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7" name="Линия 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8" name="Линия 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62" name="Группа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Овал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5" name="Полилиния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6" name="Овал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7" name="Полилиния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8" name="Овал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9" name="Полилиния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0" name="Полилиния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1" name="Полилиния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2" name="Полилиния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63" name="Прямоугольник 62" descr="Это изображение трех перекрывающихся кругов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561225" y="4571423"/>
              <a:ext cx="1260332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Конкуренты</a:t>
              </a:r>
              <a:endParaRPr lang="ru-RU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Полилиния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 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4" name="Полилиния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5" name="Линия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6" name="Линия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7" name="Линия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8" name="Овал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9" name="Овал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0" name="Овал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1" name="Полилиния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31858" y="4481916"/>
              <a:ext cx="1260332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Плотность населения</a:t>
              </a:r>
              <a:endParaRPr lang="ru-RU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776791" y="1495581"/>
              <a:ext cx="1260332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Расположение</a:t>
              </a:r>
              <a:endParaRPr lang="ru-RU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07" name="Надпись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005438" y="1460709"/>
            <a:ext cx="4878232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ru-RU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Вступление: Бизнес проблема 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Как местность влияет на успешность ресторанного бизнеса</a:t>
            </a: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206" name="Группа 205" descr="Это изображение содержит значок с одним человеком, который взаимодействует с тремя людьми.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566010"/>
            <a:ext cx="3067397" cy="419259"/>
            <a:chOff x="7999616" y="3566010"/>
            <a:chExt cx="3067397" cy="419259"/>
          </a:xfrm>
        </p:grpSpPr>
        <p:sp>
          <p:nvSpPr>
            <p:cNvPr id="190" name="Прямоугольник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Расположение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grpSp>
          <p:nvGrpSpPr>
            <p:cNvPr id="191" name="Группа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Овал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Полилиния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Овал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Полилиния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Овал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Полилиния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Овал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Полилиния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Овал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Полилиния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Полилиния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Линия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Группа 204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1873" y="4554108"/>
            <a:ext cx="3075334" cy="419259"/>
            <a:chOff x="7991679" y="4554108"/>
            <a:chExt cx="3075334" cy="419259"/>
          </a:xfrm>
        </p:grpSpPr>
        <p:grpSp>
          <p:nvGrpSpPr>
            <p:cNvPr id="174" name="Группа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Полилиния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Полилиния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Овал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Полилиния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Полилиния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Полилиния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Овал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Полилиния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Полилиния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Полилиния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Овал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Полилиния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Линия 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Линия 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Прямоугольник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Плотность населения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04" name="Группа 203" descr="Это изображение содержит значок трех человек и символа, который отображает подключение к Интернету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542207"/>
            <a:ext cx="3067397" cy="404178"/>
            <a:chOff x="7999616" y="5542207"/>
            <a:chExt cx="3067397" cy="404178"/>
          </a:xfrm>
        </p:grpSpPr>
        <p:grpSp>
          <p:nvGrpSpPr>
            <p:cNvPr id="163" name="Группа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Овал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Полилиния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Овал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Полилиния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Овал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Полилиния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Полилиния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Полилиния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Полилиния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Прямоугольник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Конкуренты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5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Сбор и очистка данных </a:t>
            </a:r>
            <a:endParaRPr lang="ru-RU" sz="2400" dirty="0">
              <a:solidFill>
                <a:srgbClr val="002060"/>
              </a:solidFill>
            </a:endParaRPr>
          </a:p>
        </p:txBody>
      </p:sp>
      <p:grpSp>
        <p:nvGrpSpPr>
          <p:cNvPr id="27" name="Группа 26" descr="Это изображение содержит иллюстрацию человека, стоящего спиной к зрителю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Полилиния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" name="Автофигура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" name="Полилиния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" name="Полилиния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" name="Полилиния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олилиния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2" name="Полилиния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 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" name="Полилиния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0" name="Полилиния: Фигура 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Группа 39" descr="Это изображение содержит значок с 1 человеком, который взаимодействует с тремя людьми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459412" y="1395413"/>
            <a:ext cx="1273175" cy="1271588"/>
            <a:chOff x="5459412" y="1395413"/>
            <a:chExt cx="1273175" cy="1271588"/>
          </a:xfrm>
        </p:grpSpPr>
        <p:sp>
          <p:nvSpPr>
            <p:cNvPr id="34" name="Овал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153" name="Группа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Овал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5" name="Полилиния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6" name="Овал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7" name="Полилиния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8" name="Овал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9" name="Полилиния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0" name="Овал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1" name="Полилиния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2" name="Овал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3" name="Полилиния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4" name="Полилиния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5" name="Линия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41" name="Группа 40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Полилиния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166" name="Группа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Полилиния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8" name="Полилиния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9" name="Овал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0" name="Полилиния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1" name="Полилиния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2" name="Полилиния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3" name="Овал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4" name="Полилиния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5" name="Полилиния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6" name="Полилиния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7" name="Овал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8" name="Полилиния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9" name="Линия 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0" name="Линия 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Овал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3" name="Полилиния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4" name="Овал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5" name="Полилиния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6" name="Овал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7" name="Полилиния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8" name="Полилиния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9" name="Полилиния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0" name="Полилиния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42" name="Группа 41" descr="Это изображение содержит значок с тремя людьми и шаром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32" name="Овал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191" name="Группа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Полилиния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3" name="Полилиния 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4" name="Полилиния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5" name="Линия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6" name="Линия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7" name="Линия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8" name="Овал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9" name="Овал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0" name="Овал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1" name="Полилиния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38" name="Группа 37" descr="Это изображение содержит значок с тремя людьми и шаром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36" name="Овал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02" name="Группа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Полилиния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4" name="Полилиния 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5" name="Полилиния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6" name="Линия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7" name="Линия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8" name="Линия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9" name="Овал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0" name="Овал 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1" name="Овал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2" name="Полилиния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39" name="Группа 38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Полилиния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13" name="Группа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Полилиния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5" name="Полилиния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6" name="Овал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7" name="Полилиния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8" name="Полилиния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9" name="Полилиния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0" name="Овал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1" name="Полилиния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2" name="Полилиния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3" name="Полилиния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4" name="Овал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5" name="Полилиния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6" name="Линия 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7" name="Линия 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sp>
        <p:nvSpPr>
          <p:cNvPr id="331" name="Надпись 330">
            <a:extLst>
              <a:ext uri="{FF2B5EF4-FFF2-40B4-BE49-F238E27FC236}">
                <a16:creationId xmlns:a16="http://schemas.microsoft.com/office/drawing/2014/main" id="{62109C55-9EBC-4778-80D4-D55D22307915}"/>
              </a:ext>
            </a:extLst>
          </p:cNvPr>
          <p:cNvSpPr txBox="1"/>
          <p:nvPr/>
        </p:nvSpPr>
        <p:spPr>
          <a:xfrm>
            <a:off x="9858619" y="4157408"/>
            <a:ext cx="159460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Обработка данных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7" name="Надпись 336">
            <a:extLst>
              <a:ext uri="{FF2B5EF4-FFF2-40B4-BE49-F238E27FC236}">
                <a16:creationId xmlns:a16="http://schemas.microsoft.com/office/drawing/2014/main" id="{3380BC47-47FB-44F3-9E0B-80B83E426031}"/>
              </a:ext>
            </a:extLst>
          </p:cNvPr>
          <p:cNvSpPr txBox="1"/>
          <p:nvPr/>
        </p:nvSpPr>
        <p:spPr>
          <a:xfrm>
            <a:off x="9098876" y="2203556"/>
            <a:ext cx="159460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Точность данных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0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1427303" y="2164807"/>
            <a:ext cx="159460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ru-RU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Официальные данные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Надпись 342">
            <a:extLst>
              <a:ext uri="{FF2B5EF4-FFF2-40B4-BE49-F238E27FC236}">
                <a16:creationId xmlns:a16="http://schemas.microsoft.com/office/drawing/2014/main" id="{36571B2F-0463-48D1-8CC7-EA6BC8F3FB67}"/>
              </a:ext>
            </a:extLst>
          </p:cNvPr>
          <p:cNvSpPr txBox="1"/>
          <p:nvPr/>
        </p:nvSpPr>
        <p:spPr>
          <a:xfrm>
            <a:off x="790648" y="4157408"/>
            <a:ext cx="159460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ru-RU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Новейшие данные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6" name="Надпись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3953987" y="537999"/>
            <a:ext cx="428402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Большое количество открытых источников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4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 descr="Это изображение содержит рисунок мужчины с бородой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Полилиния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" name="Полилиния 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1" name="Полилиния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" name="Полилиния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" name="Полилиния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" name="Полилиния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" name="Полилиния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" name="Полилиния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" name="Полилиния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" name="Полилиния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" name="Полилиния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" name="Полилиния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" name="Полилиния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43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ru-RU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Анализ и визуализация </a:t>
            </a:r>
            <a:endParaRPr lang="ru-RU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015244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 smtClean="0"/>
              <a:t>Соотношение плотности населения по районам города Алматы</a:t>
            </a:r>
            <a:endParaRPr lang="ru-RU" dirty="0"/>
          </a:p>
        </p:txBody>
      </p:sp>
      <p:sp>
        <p:nvSpPr>
          <p:cNvPr id="6" name="Заголовок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31" y="1885038"/>
            <a:ext cx="6065520" cy="3893820"/>
          </a:xfrm>
          <a:prstGeom prst="rect">
            <a:avLst/>
          </a:prstGeom>
        </p:spPr>
      </p:pic>
      <p:sp>
        <p:nvSpPr>
          <p:cNvPr id="30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5647101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Pie chart</a:t>
            </a:r>
            <a:endParaRPr lang="ru-RU" sz="2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5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 descr="Это изображение содержит рисунок мужчины с бородой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Полилиния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" name="Полилиния 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1" name="Полилиния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" name="Полилиния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" name="Полилиния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" name="Полилиния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" name="Полилиния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" name="Полилиния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" name="Полилиния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" name="Полилиния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" name="Полилиния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" name="Полилиния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" name="Полилиния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43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ru-RU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Анализ и визуализация </a:t>
            </a:r>
            <a:endParaRPr lang="ru-RU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015244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 smtClean="0"/>
              <a:t>Соотношение плотности населения по районам города Алматы</a:t>
            </a:r>
            <a:endParaRPr lang="ru-RU" dirty="0"/>
          </a:p>
        </p:txBody>
      </p:sp>
      <p:sp>
        <p:nvSpPr>
          <p:cNvPr id="6" name="Заголовок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057" y="1789558"/>
            <a:ext cx="6613447" cy="3507740"/>
          </a:xfrm>
          <a:prstGeom prst="rect">
            <a:avLst/>
          </a:prstGeom>
        </p:spPr>
      </p:pic>
      <p:sp>
        <p:nvSpPr>
          <p:cNvPr id="30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5647101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</a:t>
            </a:r>
            <a:r>
              <a:rPr lang="en-US" sz="28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chart</a:t>
            </a:r>
            <a:endParaRPr lang="ru-RU" sz="2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 descr="Это изображение содержит рисунок мужчины с бородой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Полилиния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" name="Полилиния 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1" name="Полилиния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" name="Полилиния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" name="Полилиния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" name="Полилиния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" name="Полилиния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" name="Полилиния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" name="Полилиния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" name="Полилиния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" name="Полилиния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" name="Полилиния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" name="Полилиния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43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ru-RU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Анализ и визуализация </a:t>
            </a:r>
            <a:endParaRPr lang="ru-RU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015244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 smtClean="0"/>
              <a:t>Соотношение плотности населения по районам города Алматы</a:t>
            </a:r>
            <a:endParaRPr lang="ru-RU" dirty="0"/>
          </a:p>
        </p:txBody>
      </p:sp>
      <p:sp>
        <p:nvSpPr>
          <p:cNvPr id="6" name="Заголовок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494" y="1585154"/>
            <a:ext cx="5722040" cy="3608494"/>
          </a:xfrm>
          <a:prstGeom prst="rect">
            <a:avLst/>
          </a:prstGeom>
        </p:spPr>
      </p:pic>
      <p:sp>
        <p:nvSpPr>
          <p:cNvPr id="30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5647101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Scatter Plot</a:t>
            </a:r>
            <a:endParaRPr lang="ru-RU" sz="2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7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адпись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8145780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ru-RU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Анализ и визуализация </a:t>
            </a:r>
            <a:endParaRPr lang="ru-RU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Рисунок 1" descr="Несколько человек сидят за столом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Прямоугольник 2" descr="Это изображение стола с ноутбуками и работающими за ними людьми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7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pic>
        <p:nvPicPr>
          <p:cNvPr id="45" name="Рисунок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869183"/>
            <a:ext cx="10461002" cy="2364251"/>
          </a:xfrm>
          <a:prstGeom prst="rect">
            <a:avLst/>
          </a:prstGeom>
        </p:spPr>
      </p:pic>
      <p:sp>
        <p:nvSpPr>
          <p:cNvPr id="58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5647101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Waffle</a:t>
            </a:r>
            <a:endParaRPr lang="ru-RU" sz="2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Рисунок 58" descr="Это изображение двух пар рук, собирающих вместе кусочки головоломки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224"/>
          <a:stretch/>
        </p:blipFill>
        <p:spPr>
          <a:xfrm>
            <a:off x="10454640" y="4293680"/>
            <a:ext cx="1737360" cy="2565646"/>
          </a:xfrm>
          <a:prstGeom prst="rect">
            <a:avLst/>
          </a:prstGeom>
        </p:spPr>
      </p:pic>
      <p:grpSp>
        <p:nvGrpSpPr>
          <p:cNvPr id="60" name="Группа 59" descr="Это изображение содержит рисунок мужчины с бородой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79201" y="4375572"/>
            <a:ext cx="1820719" cy="2483754"/>
            <a:chOff x="117404" y="1951388"/>
            <a:chExt cx="3810340" cy="5197917"/>
          </a:xfrm>
        </p:grpSpPr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62" name="Группа 61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71" name="Полилиния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2" name="Полилиния 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3" name="Полилиния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4" name="Полилиния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5" name="Полилиния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6" name="Полилиния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7" name="Полилиния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8" name="Полилиния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9" name="Полилиния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0" name="Полилиния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1" name="Полилиния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2" name="Полилиния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3" name="Полилиния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8" name="Ромб 67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69" name="Ромб 68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70" name="Ромб 69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 descr="Это изображение содержит рисунок мужчины с бородой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Полилиния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" name="Полилиния 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1" name="Полилиния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" name="Полилиния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" name="Полилиния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" name="Полилиния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" name="Полилиния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" name="Полилиния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" name="Полилиния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" name="Полилиния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" name="Полилиния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" name="Полилиния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" name="Полилиния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43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ru-RU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Анализ и визуализация </a:t>
            </a:r>
            <a:endParaRPr lang="ru-RU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015244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 smtClean="0"/>
              <a:t>Соотношение плотности населения по районам города Алматы</a:t>
            </a:r>
            <a:endParaRPr lang="ru-RU" dirty="0"/>
          </a:p>
        </p:txBody>
      </p:sp>
      <p:sp>
        <p:nvSpPr>
          <p:cNvPr id="6" name="Заголовок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  <a:endParaRPr lang="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2" y="1789558"/>
            <a:ext cx="7257333" cy="404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4_TF33668227.potx" id="{B65CD55F-C674-4D94-A054-112C1C8B0BA1}" vid="{823553B5-3B0A-463E-A0F4-6ACAF817F3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Управление персоналом, от 24Slides</Template>
  <TotalTime>0</TotalTime>
  <Words>276</Words>
  <Application>Microsoft Office PowerPoint</Application>
  <PresentationFormat>Широкоэкранный</PresentationFormat>
  <Paragraphs>76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Тема Office</vt:lpstr>
      <vt:lpstr>Слайд 1 с информацией о кадрах</vt:lpstr>
      <vt:lpstr>Слайд 2 с информацией о кадрах</vt:lpstr>
      <vt:lpstr>Слайд 5 с информацией о кадрах</vt:lpstr>
      <vt:lpstr>Слайд 4 с информацией о кадрах</vt:lpstr>
      <vt:lpstr>Слайд 6 с информацией о кадрах</vt:lpstr>
      <vt:lpstr>Слайд 6 с информацией о кадрах</vt:lpstr>
      <vt:lpstr>Слайд 6 с информацией о кадрах</vt:lpstr>
      <vt:lpstr>Слайд 7 с информацией о кадрах</vt:lpstr>
      <vt:lpstr>Слайд 6 с информацией о кадрах</vt:lpstr>
      <vt:lpstr>Слайд 8 с информацией о кадрах</vt:lpstr>
      <vt:lpstr>Слайд 8 с информацией о кадрах</vt:lpstr>
      <vt:lpstr>Слайд 3 с информацией о кадрах</vt:lpstr>
      <vt:lpstr>Слайд 10 с информацией о кадрах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2019-05-25T18:41:58Z</dcterms:created>
  <dcterms:modified xsi:type="dcterms:W3CDTF">2019-05-25T19:21:55Z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2018-11-20T23:59:14.8270896Z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