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mitriy Li"/>
  <p:cmAuthor clrIdx="1" id="1" initials="" lastIdx="1" name="Aidar Shakerimov"/>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8-11T09:02:09.786">
    <p:pos x="59" y="96"/>
    <p:text>мне кажется лучше хранить success rate (goal_counter/49)</p:text>
  </p:cm>
  <p:cm authorId="1" idx="1" dt="2020-08-11T09:02:09.786">
    <p:pos x="59" y="96"/>
    <p:text>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fbc987f1c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fbc987f1c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f514cdf7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f514cdf7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f60b5acc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f60b5acc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f514cdf7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f514cdf7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fa1b94c6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fa1b94c6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fbc987f1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fbc987f1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f60b5acc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f60b5acc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0705673c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0705673c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f60b5ac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f60b5ac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fa1b94c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fa1b94c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fbc987f1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fbc987f1c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f60b5ac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f60b5ac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f60b5acc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f60b5acc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fbc987f1c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fbc987f1c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f60b5acc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f60b5acc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fbc987f1c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fbc987f1c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sciencedirect.com/science/article/abs/pii/S0952197613001176?casa_token=0odLoh-gvywAAAAA:YELA1aKk3vl6u1fcTCtvYys1_fUl9PJ18Z6QCfC59ad04Fri-3uWlrAcgPm-ggUMfSXVN0U5Tmy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7.png"/><Relationship Id="rId10" Type="http://schemas.openxmlformats.org/officeDocument/2006/relationships/hyperlink" Target="https://link.springer.com/article/10.1007/s10489-019-01487-4" TargetMode="External"/><Relationship Id="rId9" Type="http://schemas.openxmlformats.org/officeDocument/2006/relationships/hyperlink" Target="https://www.sciencedirect.com/science/article/pii/S0952197613001176?casa_token=9N8SesgxvVcAAAAA:TWNI0jieoOEvjRzoDEv1PDaLtdqAtpwecO_8Jir1RsVmGg5BCF3r1T8LYWjwTZOAdYXMAvXm_rWI" TargetMode="External"/><Relationship Id="rId5" Type="http://schemas.openxmlformats.org/officeDocument/2006/relationships/hyperlink" Target="https://www.sciencedirect.com/science/article/pii/S0952197613001176?casa_token=9N8SesgxvVcAAAAA:TWNI0jieoOEvjRzoDEv1PDaLtdqAtpwecO_8Jir1RsVmGg5BCF3r1T8LYWjwTZOAdYXMAvXm_rWI" TargetMode="External"/><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hyperlink" Target="https://www.sciencedirect.com/science/article/pii/S0952197613001176?casa_token=9N8SesgxvVcAAAAA:TWNI0jieoOEvjRzoDEv1PDaLtdqAtpwecO_8Jir1RsVmGg5BCF3r1T8LYWjwTZOAdYXMAvXm_rW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books.google.kz/books?id=uWV0DwAAQBAJ&amp;lpg=PR7&amp;ots=mhwLp2X0m9&amp;dq=sutton%20and%20barto%20reinforcement%20&amp;lr&amp;pg=PR7#v=onepage&amp;q=sutton%20and%20barto%20reinforcement&amp;f=fal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9.png"/><Relationship Id="rId8"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latin typeface="Proxima Nova"/>
                <a:ea typeface="Proxima Nova"/>
                <a:cs typeface="Proxima Nova"/>
                <a:sym typeface="Proxima Nova"/>
              </a:rPr>
              <a:t>Trade-off</a:t>
            </a:r>
            <a:r>
              <a:rPr lang="en" sz="3400">
                <a:latin typeface="Proxima Nova"/>
                <a:ea typeface="Proxima Nova"/>
                <a:cs typeface="Proxima Nova"/>
                <a:sym typeface="Proxima Nova"/>
              </a:rPr>
              <a:t> Between Convergence and Final Performance: Backward Q-Learning Based SARSA (BQSA)</a:t>
            </a:r>
            <a:endParaRPr sz="3400">
              <a:latin typeface="Proxima Nova"/>
              <a:ea typeface="Proxima Nova"/>
              <a:cs typeface="Proxima Nova"/>
              <a:sym typeface="Proxima Nova"/>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Proxima Nova"/>
                <a:ea typeface="Proxima Nova"/>
                <a:cs typeface="Proxima Nova"/>
                <a:sym typeface="Proxima Nova"/>
              </a:rPr>
              <a:t>Aidar Shakerimov and Dmitriy Li</a:t>
            </a:r>
            <a:endParaRPr sz="2200">
              <a:latin typeface="Proxima Nova"/>
              <a:ea typeface="Proxima Nova"/>
              <a:cs typeface="Proxima Nova"/>
              <a:sym typeface="Proxima Nova"/>
            </a:endParaRPr>
          </a:p>
          <a:p>
            <a:pPr indent="0" lvl="0" marL="0" rtl="0" algn="ctr">
              <a:spcBef>
                <a:spcPts val="0"/>
              </a:spcBef>
              <a:spcAft>
                <a:spcPts val="0"/>
              </a:spcAft>
              <a:buNone/>
            </a:pPr>
            <a:r>
              <a:rPr lang="en" sz="2200">
                <a:latin typeface="Proxima Nova"/>
                <a:ea typeface="Proxima Nova"/>
                <a:cs typeface="Proxima Nova"/>
                <a:sym typeface="Proxima Nova"/>
              </a:rPr>
              <a:t>Nazarbayev University, </a:t>
            </a:r>
            <a:r>
              <a:rPr lang="en" sz="2200">
                <a:latin typeface="Proxima Nova"/>
                <a:ea typeface="Proxima Nova"/>
                <a:cs typeface="Proxima Nova"/>
                <a:sym typeface="Proxima Nova"/>
              </a:rPr>
              <a:t>CSCI 399 Final Presentation</a:t>
            </a:r>
            <a:endParaRPr sz="2200">
              <a:latin typeface="Proxima Nova"/>
              <a:ea typeface="Proxima Nova"/>
              <a:cs typeface="Proxima Nova"/>
              <a:sym typeface="Proxima Nova"/>
            </a:endParaRPr>
          </a:p>
          <a:p>
            <a:pPr indent="0" lvl="0" marL="0" rtl="0" algn="ctr">
              <a:spcBef>
                <a:spcPts val="0"/>
              </a:spcBef>
              <a:spcAft>
                <a:spcPts val="0"/>
              </a:spcAft>
              <a:buNone/>
            </a:pPr>
            <a:r>
              <a:rPr lang="en" sz="2200">
                <a:latin typeface="Proxima Nova"/>
                <a:ea typeface="Proxima Nova"/>
                <a:cs typeface="Proxima Nova"/>
                <a:sym typeface="Proxima Nova"/>
              </a:rPr>
              <a:t>Reproduction of the paper “Backward Q-learning: The combination of SARSA algorithm and Q-learning </a:t>
            </a:r>
            <a:r>
              <a:rPr lang="en" sz="2200" u="sng">
                <a:solidFill>
                  <a:schemeClr val="hlink"/>
                </a:solidFill>
                <a:latin typeface="Proxima Nova"/>
                <a:ea typeface="Proxima Nova"/>
                <a:cs typeface="Proxima Nova"/>
                <a:sym typeface="Proxima Nova"/>
                <a:hlinkClick r:id="rId3"/>
              </a:rPr>
              <a:t>(Wang, Li and Lin, 2013)</a:t>
            </a:r>
            <a:endParaRPr sz="22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p:nvPr/>
        </p:nvSpPr>
        <p:spPr>
          <a:xfrm>
            <a:off x="494900" y="2190475"/>
            <a:ext cx="8044800" cy="2175900"/>
          </a:xfrm>
          <a:prstGeom prst="rect">
            <a:avLst/>
          </a:prstGeom>
          <a:no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txBox="1"/>
          <p:nvPr>
            <p:ph type="title"/>
          </p:nvPr>
        </p:nvSpPr>
        <p:spPr>
          <a:xfrm>
            <a:off x="311700" y="255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4. Discussion</a:t>
            </a:r>
            <a:endParaRPr>
              <a:latin typeface="Proxima Nova"/>
              <a:ea typeface="Proxima Nova"/>
              <a:cs typeface="Proxima Nova"/>
              <a:sym typeface="Proxima Nova"/>
            </a:endParaRPr>
          </a:p>
        </p:txBody>
      </p:sp>
      <p:sp>
        <p:nvSpPr>
          <p:cNvPr id="192" name="Google Shape;192;p22"/>
          <p:cNvSpPr txBox="1"/>
          <p:nvPr>
            <p:ph idx="1" type="body"/>
          </p:nvPr>
        </p:nvSpPr>
        <p:spPr>
          <a:xfrm>
            <a:off x="311700" y="7201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i="1" lang="en" sz="1400">
                <a:solidFill>
                  <a:srgbClr val="000000"/>
                </a:solidFill>
                <a:latin typeface="Proxima Nova"/>
                <a:ea typeface="Proxima Nova"/>
                <a:cs typeface="Proxima Nova"/>
                <a:sym typeface="Proxima Nova"/>
              </a:rPr>
              <a:t>How do we verify our reproduction?</a:t>
            </a:r>
            <a:endParaRPr i="1" sz="14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b="1"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rPr lang="en" sz="1400">
                <a:solidFill>
                  <a:schemeClr val="dk1"/>
                </a:solidFill>
                <a:latin typeface="Proxima Nova"/>
                <a:ea typeface="Proxima Nova"/>
                <a:cs typeface="Proxima Nova"/>
                <a:sym typeface="Proxima Nova"/>
              </a:rPr>
              <a:t>3.	Test the </a:t>
            </a:r>
            <a:r>
              <a:rPr b="1" lang="en" sz="1400">
                <a:solidFill>
                  <a:schemeClr val="dk1"/>
                </a:solidFill>
                <a:latin typeface="Proxima Nova"/>
                <a:ea typeface="Proxima Nova"/>
                <a:cs typeface="Proxima Nova"/>
                <a:sym typeface="Proxima Nova"/>
              </a:rPr>
              <a:t>final quality of generated policy</a:t>
            </a:r>
            <a:r>
              <a:rPr lang="en" sz="1400">
                <a:solidFill>
                  <a:schemeClr val="dk1"/>
                </a:solidFill>
                <a:latin typeface="Proxima Nova"/>
                <a:ea typeface="Proxima Nova"/>
                <a:cs typeface="Proxima Nova"/>
                <a:sym typeface="Proxima Nova"/>
              </a:rPr>
              <a:t> by running a </a:t>
            </a:r>
            <a:r>
              <a:rPr lang="en" sz="1400" u="sng">
                <a:solidFill>
                  <a:schemeClr val="dk1"/>
                </a:solidFill>
                <a:latin typeface="Proxima Nova"/>
                <a:ea typeface="Proxima Nova"/>
                <a:cs typeface="Proxima Nova"/>
                <a:sym typeface="Proxima Nova"/>
              </a:rPr>
              <a:t>greedy agent.</a:t>
            </a:r>
            <a:r>
              <a:rPr lang="en" sz="1400">
                <a:solidFill>
                  <a:schemeClr val="dk1"/>
                </a:solidFill>
                <a:latin typeface="Proxima Nova"/>
                <a:ea typeface="Proxima Nova"/>
                <a:cs typeface="Proxima Nova"/>
                <a:sym typeface="Proxima Nova"/>
              </a:rPr>
              <a:t> Evaluate the optimality of the performed actions (BQSA should provide optimality) in terms of total performed steps: </a:t>
            </a:r>
            <a:endParaRPr sz="1400">
              <a:solidFill>
                <a:schemeClr val="dk1"/>
              </a:solidFill>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t/>
            </a:r>
            <a:endParaRPr sz="1400">
              <a:solidFill>
                <a:schemeClr val="dk1"/>
              </a:solidFill>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t/>
            </a:r>
            <a:endParaRPr sz="1400">
              <a:solidFill>
                <a:schemeClr val="dk1"/>
              </a:solidFill>
              <a:latin typeface="Proxima Nova"/>
              <a:ea typeface="Proxima Nova"/>
              <a:cs typeface="Proxima Nova"/>
              <a:sym typeface="Proxima Nova"/>
            </a:endParaRPr>
          </a:p>
          <a:p>
            <a:pPr indent="457200" lvl="0" marL="457200" rtl="0" algn="l">
              <a:spcBef>
                <a:spcPts val="1600"/>
              </a:spcBef>
              <a:spcAft>
                <a:spcPts val="0"/>
              </a:spcAft>
              <a:buNone/>
            </a:pPr>
            <a:r>
              <a:t/>
            </a:r>
            <a:endParaRPr b="1" sz="1400">
              <a:solidFill>
                <a:srgbClr val="000000"/>
              </a:solidFill>
              <a:latin typeface="Proxima Nova"/>
              <a:ea typeface="Proxima Nova"/>
              <a:cs typeface="Proxima Nova"/>
              <a:sym typeface="Proxima Nova"/>
            </a:endParaRPr>
          </a:p>
          <a:p>
            <a:pPr indent="0" lvl="0" marL="1371600" rtl="0" algn="l">
              <a:spcBef>
                <a:spcPts val="1600"/>
              </a:spcBef>
              <a:spcAft>
                <a:spcPts val="0"/>
              </a:spcAft>
              <a:buNone/>
            </a:pPr>
            <a:r>
              <a:t/>
            </a:r>
            <a:endParaRPr sz="1400">
              <a:solidFill>
                <a:srgbClr val="000000"/>
              </a:solidFill>
              <a:latin typeface="Proxima Nova"/>
              <a:ea typeface="Proxima Nova"/>
              <a:cs typeface="Proxima Nova"/>
              <a:sym typeface="Proxima Nova"/>
            </a:endParaRPr>
          </a:p>
          <a:p>
            <a:pPr indent="0" lvl="0" marL="1371600" rtl="0" algn="l">
              <a:spcBef>
                <a:spcPts val="1600"/>
              </a:spcBef>
              <a:spcAft>
                <a:spcPts val="0"/>
              </a:spcAft>
              <a:buNone/>
            </a:pPr>
            <a:r>
              <a:t/>
            </a:r>
            <a:endParaRPr sz="1400">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t/>
            </a:r>
            <a:endParaRPr sz="1400">
              <a:solidFill>
                <a:srgbClr val="000000"/>
              </a:solidFill>
              <a:latin typeface="Proxima Nova"/>
              <a:ea typeface="Proxima Nova"/>
              <a:cs typeface="Proxima Nova"/>
              <a:sym typeface="Proxima Nova"/>
            </a:endParaRPr>
          </a:p>
        </p:txBody>
      </p:sp>
      <p:sp>
        <p:nvSpPr>
          <p:cNvPr id="193" name="Google Shape;193;p22"/>
          <p:cNvSpPr txBox="1"/>
          <p:nvPr>
            <p:ph idx="1" type="body"/>
          </p:nvPr>
        </p:nvSpPr>
        <p:spPr>
          <a:xfrm>
            <a:off x="437150" y="17936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latin typeface="Proxima Nova"/>
                <a:ea typeface="Proxima Nova"/>
                <a:cs typeface="Proxima Nova"/>
                <a:sym typeface="Proxima Nova"/>
              </a:rPr>
              <a:t>Use the </a:t>
            </a:r>
            <a:r>
              <a:rPr b="1" lang="en" sz="1300">
                <a:latin typeface="Proxima Nova"/>
                <a:ea typeface="Proxima Nova"/>
                <a:cs typeface="Proxima Nova"/>
                <a:sym typeface="Proxima Nova"/>
              </a:rPr>
              <a:t>same Q-table</a:t>
            </a:r>
            <a:r>
              <a:rPr lang="en" sz="1300">
                <a:latin typeface="Proxima Nova"/>
                <a:ea typeface="Proxima Nova"/>
                <a:cs typeface="Proxima Nova"/>
                <a:sym typeface="Proxima Nova"/>
              </a:rPr>
              <a:t> obtained after the learning phase</a:t>
            </a:r>
            <a:endParaRPr sz="1300">
              <a:latin typeface="Proxima Nova"/>
              <a:ea typeface="Proxima Nova"/>
              <a:cs typeface="Proxima Nova"/>
              <a:sym typeface="Proxima Nova"/>
            </a:endParaRPr>
          </a:p>
          <a:p>
            <a:pPr indent="0" lvl="0" marL="0" rtl="0" algn="l">
              <a:lnSpc>
                <a:spcPct val="100000"/>
              </a:lnSpc>
              <a:spcBef>
                <a:spcPts val="1000"/>
              </a:spcBef>
              <a:spcAft>
                <a:spcPts val="0"/>
              </a:spcAft>
              <a:buNone/>
            </a:pPr>
            <a:r>
              <a:rPr b="1" lang="en" sz="1300">
                <a:solidFill>
                  <a:srgbClr val="BF9000"/>
                </a:solidFill>
                <a:latin typeface="Proxima Nova"/>
                <a:ea typeface="Proxima Nova"/>
                <a:cs typeface="Proxima Nova"/>
                <a:sym typeface="Proxima Nova"/>
              </a:rPr>
              <a:t>Repeat until the end of testing phase (49 episodes):</a:t>
            </a:r>
            <a:endParaRPr b="1" sz="1300">
              <a:solidFill>
                <a:srgbClr val="BF9000"/>
              </a:solidFill>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300">
                <a:latin typeface="Proxima Nova"/>
                <a:ea typeface="Proxima Nova"/>
                <a:cs typeface="Proxima Nova"/>
                <a:sym typeface="Proxima Nova"/>
              </a:rPr>
              <a:t>	Obtain new</a:t>
            </a:r>
            <a:r>
              <a:rPr lang="en" sz="1300" u="sng">
                <a:latin typeface="Proxima Nova"/>
                <a:ea typeface="Proxima Nova"/>
                <a:cs typeface="Proxima Nova"/>
                <a:sym typeface="Proxima Nova"/>
              </a:rPr>
              <a:t> starting location (x, y) </a:t>
            </a:r>
            <a:r>
              <a:rPr lang="en" sz="1300">
                <a:latin typeface="Proxima Nova"/>
                <a:ea typeface="Proxima Nova"/>
                <a:cs typeface="Proxima Nova"/>
                <a:sym typeface="Proxima Nova"/>
              </a:rPr>
              <a:t>and convert it to the</a:t>
            </a:r>
            <a:r>
              <a:rPr b="1" lang="en" sz="1300">
                <a:latin typeface="Proxima Nova"/>
                <a:ea typeface="Proxima Nova"/>
                <a:cs typeface="Proxima Nova"/>
                <a:sym typeface="Proxima Nova"/>
              </a:rPr>
              <a:t> integer state</a:t>
            </a:r>
            <a:r>
              <a:rPr lang="en" sz="1300">
                <a:latin typeface="Proxima Nova"/>
                <a:ea typeface="Proxima Nova"/>
                <a:cs typeface="Proxima Nova"/>
                <a:sym typeface="Proxima Nova"/>
              </a:rPr>
              <a:t> = 12x + y</a:t>
            </a:r>
            <a:endParaRPr sz="13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300">
                <a:latin typeface="Proxima Nova"/>
                <a:ea typeface="Proxima Nova"/>
                <a:cs typeface="Proxima Nova"/>
                <a:sym typeface="Proxima Nova"/>
              </a:rPr>
              <a:t>	</a:t>
            </a:r>
            <a:r>
              <a:rPr b="1" lang="en" sz="1300">
                <a:latin typeface="Proxima Nova"/>
                <a:ea typeface="Proxima Nova"/>
                <a:cs typeface="Proxima Nova"/>
                <a:sym typeface="Proxima Nova"/>
              </a:rPr>
              <a:t>Repeat until the goal state or a cliff state is reached:</a:t>
            </a:r>
            <a:endParaRPr b="1" sz="13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300">
                <a:latin typeface="Proxima Nova"/>
                <a:ea typeface="Proxima Nova"/>
                <a:cs typeface="Proxima Nova"/>
                <a:sym typeface="Proxima Nova"/>
              </a:rPr>
              <a:t>		Select an </a:t>
            </a:r>
            <a:r>
              <a:rPr b="1" lang="en" sz="1300">
                <a:latin typeface="Proxima Nova"/>
                <a:ea typeface="Proxima Nova"/>
                <a:cs typeface="Proxima Nova"/>
                <a:sym typeface="Proxima Nova"/>
              </a:rPr>
              <a:t>action</a:t>
            </a:r>
            <a:r>
              <a:rPr lang="en" sz="1300">
                <a:latin typeface="Proxima Nova"/>
                <a:ea typeface="Proxima Nova"/>
                <a:cs typeface="Proxima Nova"/>
                <a:sym typeface="Proxima Nova"/>
              </a:rPr>
              <a:t> by </a:t>
            </a:r>
            <a:r>
              <a:rPr lang="en" sz="1300" u="sng">
                <a:latin typeface="Proxima Nova"/>
                <a:ea typeface="Proxima Nova"/>
                <a:cs typeface="Proxima Nova"/>
                <a:sym typeface="Proxima Nova"/>
              </a:rPr>
              <a:t>greedy policy</a:t>
            </a:r>
            <a:endParaRPr sz="1300" u="sng">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300">
                <a:latin typeface="Proxima Nova"/>
                <a:ea typeface="Proxima Nova"/>
                <a:cs typeface="Proxima Nova"/>
                <a:sym typeface="Proxima Nova"/>
              </a:rPr>
              <a:t>		</a:t>
            </a:r>
            <a:r>
              <a:rPr lang="en" sz="1300" u="sng">
                <a:latin typeface="Proxima Nova"/>
                <a:ea typeface="Proxima Nova"/>
                <a:cs typeface="Proxima Nova"/>
                <a:sym typeface="Proxima Nova"/>
              </a:rPr>
              <a:t>Change the location</a:t>
            </a:r>
            <a:r>
              <a:rPr lang="en" sz="1300">
                <a:latin typeface="Proxima Nova"/>
                <a:ea typeface="Proxima Nova"/>
                <a:cs typeface="Proxima Nova"/>
                <a:sym typeface="Proxima Nova"/>
              </a:rPr>
              <a:t> of the agent according to the action and convert it to the </a:t>
            </a:r>
            <a:r>
              <a:rPr b="1" lang="en" sz="1300">
                <a:latin typeface="Proxima Nova"/>
                <a:ea typeface="Proxima Nova"/>
                <a:cs typeface="Proxima Nova"/>
                <a:sym typeface="Proxima Nova"/>
              </a:rPr>
              <a:t>integer next_state</a:t>
            </a:r>
            <a:endParaRPr b="1" sz="1300">
              <a:latin typeface="Proxima Nova"/>
              <a:ea typeface="Proxima Nova"/>
              <a:cs typeface="Proxima Nova"/>
              <a:sym typeface="Proxima Nova"/>
            </a:endParaRPr>
          </a:p>
          <a:p>
            <a:pPr indent="0" lvl="0" marL="0" rtl="0" algn="l">
              <a:lnSpc>
                <a:spcPct val="100000"/>
              </a:lnSpc>
              <a:spcBef>
                <a:spcPts val="1000"/>
              </a:spcBef>
              <a:spcAft>
                <a:spcPts val="0"/>
              </a:spcAft>
              <a:buNone/>
            </a:pPr>
            <a:r>
              <a:rPr lang="en" sz="1300">
                <a:latin typeface="Proxima Nova"/>
                <a:ea typeface="Proxima Nova"/>
                <a:cs typeface="Proxima Nova"/>
                <a:sym typeface="Proxima Nova"/>
              </a:rPr>
              <a:t>		Obtain: </a:t>
            </a:r>
            <a:r>
              <a:rPr b="1" lang="en" sz="1300">
                <a:latin typeface="Proxima Nova"/>
                <a:ea typeface="Proxima Nova"/>
                <a:cs typeface="Proxima Nova"/>
                <a:sym typeface="Proxima Nova"/>
              </a:rPr>
              <a:t>goals =+ 1</a:t>
            </a:r>
            <a:r>
              <a:rPr lang="en" sz="1300">
                <a:latin typeface="Proxima Nova"/>
                <a:ea typeface="Proxima Nova"/>
                <a:cs typeface="Proxima Nova"/>
                <a:sym typeface="Proxima Nova"/>
              </a:rPr>
              <a:t> if next_state = the goal state</a:t>
            </a:r>
            <a:endParaRPr sz="1300">
              <a:latin typeface="Proxima Nova"/>
              <a:ea typeface="Proxima Nova"/>
              <a:cs typeface="Proxima Nova"/>
              <a:sym typeface="Proxima Nova"/>
            </a:endParaRPr>
          </a:p>
          <a:p>
            <a:pPr indent="0" lvl="0" marL="914400" rtl="0" algn="l">
              <a:lnSpc>
                <a:spcPct val="100000"/>
              </a:lnSpc>
              <a:spcBef>
                <a:spcPts val="1000"/>
              </a:spcBef>
              <a:spcAft>
                <a:spcPts val="0"/>
              </a:spcAft>
              <a:buNone/>
            </a:pPr>
            <a:r>
              <a:rPr lang="en" sz="1300" u="sng">
                <a:latin typeface="Proxima Nova"/>
                <a:ea typeface="Proxima Nova"/>
                <a:cs typeface="Proxima Nova"/>
                <a:sym typeface="Proxima Nova"/>
              </a:rPr>
              <a:t>Rewrite</a:t>
            </a:r>
            <a:r>
              <a:rPr lang="en" sz="1300">
                <a:latin typeface="Proxima Nova"/>
                <a:ea typeface="Proxima Nova"/>
                <a:cs typeface="Proxima Nova"/>
                <a:sym typeface="Proxima Nova"/>
              </a:rPr>
              <a:t> state = next_state and action = next_action</a:t>
            </a:r>
            <a:endParaRPr sz="1300">
              <a:latin typeface="Proxima Nova"/>
              <a:ea typeface="Proxima Nova"/>
              <a:cs typeface="Proxima Nova"/>
              <a:sym typeface="Proxima Nova"/>
            </a:endParaRPr>
          </a:p>
          <a:p>
            <a:pPr indent="0" lvl="0" marL="0" rtl="0" algn="l">
              <a:lnSpc>
                <a:spcPct val="100000"/>
              </a:lnSpc>
              <a:spcBef>
                <a:spcPts val="1000"/>
              </a:spcBef>
              <a:spcAft>
                <a:spcPts val="0"/>
              </a:spcAft>
              <a:buNone/>
            </a:pPr>
            <a:r>
              <a:rPr b="1" lang="en" sz="1300">
                <a:latin typeface="Proxima Nova"/>
                <a:ea typeface="Proxima Nova"/>
                <a:cs typeface="Proxima Nova"/>
                <a:sym typeface="Proxima Nova"/>
              </a:rPr>
              <a:t>Check whether all 49 episodes were successful and total steps were minimal</a:t>
            </a:r>
            <a:endParaRPr b="1" sz="1300">
              <a:latin typeface="Proxima Nova"/>
              <a:ea typeface="Proxima Nova"/>
              <a:cs typeface="Proxima Nova"/>
              <a:sym typeface="Proxima Nova"/>
            </a:endParaRPr>
          </a:p>
          <a:p>
            <a:pPr indent="0" lvl="0" marL="914400" rtl="0" algn="l">
              <a:lnSpc>
                <a:spcPct val="100000"/>
              </a:lnSpc>
              <a:spcBef>
                <a:spcPts val="1000"/>
              </a:spcBef>
              <a:spcAft>
                <a:spcPts val="0"/>
              </a:spcAft>
              <a:buNone/>
            </a:pPr>
            <a:r>
              <a:t/>
            </a:r>
            <a:endParaRPr sz="1100">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sz="11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11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457200" lvl="0" marL="0" rtl="0" algn="l">
              <a:lnSpc>
                <a:spcPct val="100000"/>
              </a:lnSpc>
              <a:spcBef>
                <a:spcPts val="0"/>
              </a:spcBef>
              <a:spcAft>
                <a:spcPts val="0"/>
              </a:spcAft>
              <a:buNone/>
            </a:pP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457200" lvl="0" marL="0" rtl="0" algn="l">
              <a:lnSpc>
                <a:spcPct val="100000"/>
              </a:lnSpc>
              <a:spcBef>
                <a:spcPts val="0"/>
              </a:spcBef>
              <a:spcAft>
                <a:spcPts val="0"/>
              </a:spcAft>
              <a:buNone/>
            </a:pPr>
            <a:r>
              <a:rPr lang="en" sz="1100">
                <a:latin typeface="Proxima Nova"/>
                <a:ea typeface="Proxima Nova"/>
                <a:cs typeface="Proxima Nova"/>
                <a:sym typeface="Proxima Nova"/>
              </a:rPr>
              <a:t>	</a:t>
            </a:r>
            <a:endParaRPr sz="1100">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sz="1100">
              <a:latin typeface="Proxima Nova"/>
              <a:ea typeface="Proxima Nova"/>
              <a:cs typeface="Proxima Nova"/>
              <a:sym typeface="Proxima Nova"/>
            </a:endParaRPr>
          </a:p>
        </p:txBody>
      </p:sp>
      <p:sp>
        <p:nvSpPr>
          <p:cNvPr id="194" name="Google Shape;194;p22"/>
          <p:cNvSpPr txBox="1"/>
          <p:nvPr/>
        </p:nvSpPr>
        <p:spPr>
          <a:xfrm>
            <a:off x="5708850" y="4618825"/>
            <a:ext cx="34410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Proxima Nova"/>
                <a:ea typeface="Proxima Nova"/>
                <a:cs typeface="Proxima Nova"/>
                <a:sym typeface="Proxima Nova"/>
              </a:rPr>
              <a:t>See detailed pseudocode in appendix D</a:t>
            </a:r>
            <a:endParaRPr>
              <a:solidFill>
                <a:srgbClr val="666666"/>
              </a:solidFill>
              <a:latin typeface="Proxima Nova"/>
              <a:ea typeface="Proxima Nova"/>
              <a:cs typeface="Proxima Nova"/>
              <a:sym typeface="Proxima Nova"/>
            </a:endParaRPr>
          </a:p>
        </p:txBody>
      </p:sp>
      <p:sp>
        <p:nvSpPr>
          <p:cNvPr id="195" name="Google Shape;195;p22"/>
          <p:cNvSpPr txBox="1"/>
          <p:nvPr/>
        </p:nvSpPr>
        <p:spPr>
          <a:xfrm>
            <a:off x="5094450" y="2190475"/>
            <a:ext cx="3481500" cy="40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rgbClr val="BF9000"/>
                </a:solidFill>
                <a:latin typeface="Proxima Nova"/>
                <a:ea typeface="Proxima Nova"/>
                <a:cs typeface="Proxima Nova"/>
                <a:sym typeface="Proxima Nova"/>
              </a:rPr>
              <a:t>Run a greedy exploiting policy in order to get rid of learning at this phase</a:t>
            </a:r>
            <a:endParaRPr sz="1200">
              <a:solidFill>
                <a:srgbClr val="BF9000"/>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5</a:t>
            </a:r>
            <a:r>
              <a:rPr lang="en">
                <a:latin typeface="Proxima Nova"/>
                <a:ea typeface="Proxima Nova"/>
                <a:cs typeface="Proxima Nova"/>
                <a:sym typeface="Proxima Nova"/>
              </a:rPr>
              <a:t>. Summary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01" name="Google Shape;201;p23"/>
          <p:cNvSpPr txBox="1"/>
          <p:nvPr/>
        </p:nvSpPr>
        <p:spPr>
          <a:xfrm>
            <a:off x="1080575" y="1358550"/>
            <a:ext cx="6762300" cy="40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In general, stability of the progress of the research depended on the clarity of the basic knowledges: </a:t>
            </a:r>
            <a:endParaRPr>
              <a:latin typeface="Proxima Nova"/>
              <a:ea typeface="Proxima Nova"/>
              <a:cs typeface="Proxima Nova"/>
              <a:sym typeface="Proxima Nova"/>
            </a:endParaRPr>
          </a:p>
          <a:p>
            <a:pPr indent="0" lvl="0" marL="914400" rtl="0" algn="l">
              <a:spcBef>
                <a:spcPts val="0"/>
              </a:spcBef>
              <a:spcAft>
                <a:spcPts val="0"/>
              </a:spcAft>
              <a:buNone/>
            </a:pPr>
            <a:r>
              <a:rPr lang="en">
                <a:latin typeface="Proxima Nova"/>
                <a:ea typeface="Proxima Nova"/>
                <a:cs typeface="Proxima Nova"/>
                <a:sym typeface="Proxima Nova"/>
              </a:rPr>
              <a:t>Understanding of the principles of Q-learning and SARSA was crucial for starting research.</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Balancing between relevance and reproducibility is important: </a:t>
            </a:r>
            <a:endParaRPr>
              <a:latin typeface="Proxima Nova"/>
              <a:ea typeface="Proxima Nova"/>
              <a:cs typeface="Proxima Nova"/>
              <a:sym typeface="Proxima Nova"/>
            </a:endParaRPr>
          </a:p>
          <a:p>
            <a:pPr indent="0" lvl="0" marL="914400" rtl="0" algn="l">
              <a:spcBef>
                <a:spcPts val="0"/>
              </a:spcBef>
              <a:spcAft>
                <a:spcPts val="0"/>
              </a:spcAft>
              <a:buNone/>
            </a:pPr>
            <a:r>
              <a:rPr lang="en">
                <a:latin typeface="Proxima Nova"/>
                <a:ea typeface="Proxima Nova"/>
                <a:cs typeface="Proxima Nova"/>
                <a:sym typeface="Proxima Nova"/>
              </a:rPr>
              <a:t>Most of new methods in RL introduce integration of deep learning which is hard to understand and reproduce on the UG level. On the other hand, simpler methods may be older and have less space for contribution.</a:t>
            </a:r>
            <a:endParaRPr>
              <a:latin typeface="Proxima Nova"/>
              <a:ea typeface="Proxima Nova"/>
              <a:cs typeface="Proxima Nova"/>
              <a:sym typeface="Proxima Nova"/>
            </a:endParaRPr>
          </a:p>
          <a:p>
            <a:pPr indent="0" lvl="0" marL="914400" rtl="0" algn="l">
              <a:spcBef>
                <a:spcPts val="0"/>
              </a:spcBef>
              <a:spcAft>
                <a:spcPts val="0"/>
              </a:spcAft>
              <a:buNone/>
            </a:pPr>
            <a:r>
              <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A division of the labour in research may lead to considerable gaps in each team-mate’s understanding of the subject:</a:t>
            </a:r>
            <a:endParaRPr>
              <a:latin typeface="Proxima Nova"/>
              <a:ea typeface="Proxima Nova"/>
              <a:cs typeface="Proxima Nova"/>
              <a:sym typeface="Proxima Nova"/>
            </a:endParaRPr>
          </a:p>
          <a:p>
            <a:pPr indent="0" lvl="0" marL="914400" rtl="0" algn="l">
              <a:spcBef>
                <a:spcPts val="0"/>
              </a:spcBef>
              <a:spcAft>
                <a:spcPts val="0"/>
              </a:spcAft>
              <a:buNone/>
            </a:pPr>
            <a:r>
              <a:rPr lang="en">
                <a:latin typeface="Proxima Nova"/>
                <a:ea typeface="Proxima Nova"/>
                <a:cs typeface="Proxima Nova"/>
                <a:sym typeface="Proxima Nova"/>
              </a:rPr>
              <a:t>It is important to push each other’s understanding periodically.</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4"/>
          <p:cNvPicPr preferRelativeResize="0"/>
          <p:nvPr/>
        </p:nvPicPr>
        <p:blipFill>
          <a:blip r:embed="rId3">
            <a:alphaModFix/>
          </a:blip>
          <a:stretch>
            <a:fillRect/>
          </a:stretch>
        </p:blipFill>
        <p:spPr>
          <a:xfrm>
            <a:off x="322116" y="2320775"/>
            <a:ext cx="5457034" cy="2845124"/>
          </a:xfrm>
          <a:prstGeom prst="rect">
            <a:avLst/>
          </a:prstGeom>
          <a:noFill/>
          <a:ln>
            <a:noFill/>
          </a:ln>
        </p:spPr>
      </p:pic>
      <p:pic>
        <p:nvPicPr>
          <p:cNvPr id="207" name="Google Shape;207;p24"/>
          <p:cNvPicPr preferRelativeResize="0"/>
          <p:nvPr/>
        </p:nvPicPr>
        <p:blipFill>
          <a:blip r:embed="rId4">
            <a:alphaModFix/>
          </a:blip>
          <a:stretch>
            <a:fillRect/>
          </a:stretch>
        </p:blipFill>
        <p:spPr>
          <a:xfrm>
            <a:off x="5729350" y="723846"/>
            <a:ext cx="2984300" cy="3085125"/>
          </a:xfrm>
          <a:prstGeom prst="rect">
            <a:avLst/>
          </a:prstGeom>
          <a:noFill/>
          <a:ln>
            <a:noFill/>
          </a:ln>
        </p:spPr>
      </p:pic>
      <p:sp>
        <p:nvSpPr>
          <p:cNvPr id="208" name="Google Shape;208;p24"/>
          <p:cNvSpPr txBox="1"/>
          <p:nvPr/>
        </p:nvSpPr>
        <p:spPr>
          <a:xfrm>
            <a:off x="6514025" y="588288"/>
            <a:ext cx="3000000" cy="4449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None/>
            </a:pPr>
            <a:r>
              <a:rPr i="1" lang="en" sz="1000">
                <a:solidFill>
                  <a:srgbClr val="000000"/>
                </a:solidFill>
                <a:latin typeface="Proxima Nova"/>
                <a:ea typeface="Proxima Nova"/>
                <a:cs typeface="Proxima Nova"/>
                <a:sym typeface="Proxima Nova"/>
              </a:rPr>
              <a:t> (</a:t>
            </a:r>
            <a:r>
              <a:rPr i="1" lang="en" sz="1000" u="sng">
                <a:solidFill>
                  <a:srgbClr val="0097A7"/>
                </a:solidFill>
                <a:latin typeface="Proxima Nova"/>
                <a:ea typeface="Proxima Nova"/>
                <a:cs typeface="Proxima Nova"/>
                <a:sym typeface="Proxima Nova"/>
                <a:hlinkClick r:id="rId5"/>
              </a:rPr>
              <a:t>Wang, Li and Lin, 2013: 2188 page</a:t>
            </a:r>
            <a:r>
              <a:rPr i="1" lang="en" sz="1000">
                <a:solidFill>
                  <a:srgbClr val="000000"/>
                </a:solidFill>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209" name="Google Shape;209;p24"/>
          <p:cNvSpPr/>
          <p:nvPr/>
        </p:nvSpPr>
        <p:spPr>
          <a:xfrm>
            <a:off x="5767525" y="932550"/>
            <a:ext cx="2836500" cy="1254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7078900" y="888425"/>
            <a:ext cx="1584300" cy="8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5767525" y="2337850"/>
            <a:ext cx="2836500" cy="2772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12" name="Google Shape;212;p24"/>
          <p:cNvSpPr/>
          <p:nvPr/>
        </p:nvSpPr>
        <p:spPr>
          <a:xfrm>
            <a:off x="5767525" y="2723425"/>
            <a:ext cx="2836500" cy="1311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13" name="Google Shape;213;p24"/>
          <p:cNvSpPr/>
          <p:nvPr/>
        </p:nvSpPr>
        <p:spPr>
          <a:xfrm>
            <a:off x="5767525" y="3323275"/>
            <a:ext cx="2836500" cy="3696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14" name="Google Shape;214;p24"/>
          <p:cNvSpPr/>
          <p:nvPr/>
        </p:nvSpPr>
        <p:spPr>
          <a:xfrm>
            <a:off x="7968425" y="387675"/>
            <a:ext cx="1584300" cy="131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4"/>
          <p:cNvCxnSpPr>
            <a:stCxn id="210" idx="1"/>
          </p:cNvCxnSpPr>
          <p:nvPr/>
        </p:nvCxnSpPr>
        <p:spPr>
          <a:xfrm>
            <a:off x="7078900" y="929375"/>
            <a:ext cx="50400" cy="186000"/>
          </a:xfrm>
          <a:prstGeom prst="straightConnector1">
            <a:avLst/>
          </a:prstGeom>
          <a:noFill/>
          <a:ln cap="flat" cmpd="sng" w="9525">
            <a:solidFill>
              <a:srgbClr val="595959"/>
            </a:solidFill>
            <a:prstDash val="solid"/>
            <a:round/>
            <a:headEnd len="med" w="med" type="none"/>
            <a:tailEnd len="med" w="med" type="none"/>
          </a:ln>
        </p:spPr>
      </p:cxnSp>
      <p:cxnSp>
        <p:nvCxnSpPr>
          <p:cNvPr id="216" name="Google Shape;216;p24"/>
          <p:cNvCxnSpPr/>
          <p:nvPr/>
        </p:nvCxnSpPr>
        <p:spPr>
          <a:xfrm flipH="1">
            <a:off x="7135725" y="1102700"/>
            <a:ext cx="1487100" cy="12600"/>
          </a:xfrm>
          <a:prstGeom prst="straightConnector1">
            <a:avLst/>
          </a:prstGeom>
          <a:noFill/>
          <a:ln cap="flat" cmpd="sng" w="9525">
            <a:solidFill>
              <a:srgbClr val="595959"/>
            </a:solidFill>
            <a:prstDash val="solid"/>
            <a:round/>
            <a:headEnd len="med" w="med" type="none"/>
            <a:tailEnd len="med" w="med" type="none"/>
          </a:ln>
        </p:spPr>
      </p:cxnSp>
      <p:cxnSp>
        <p:nvCxnSpPr>
          <p:cNvPr id="217" name="Google Shape;217;p24"/>
          <p:cNvCxnSpPr/>
          <p:nvPr/>
        </p:nvCxnSpPr>
        <p:spPr>
          <a:xfrm flipH="1">
            <a:off x="7629450" y="2337850"/>
            <a:ext cx="144900" cy="119700"/>
          </a:xfrm>
          <a:prstGeom prst="straightConnector1">
            <a:avLst/>
          </a:prstGeom>
          <a:noFill/>
          <a:ln cap="flat" cmpd="sng" w="9525">
            <a:solidFill>
              <a:srgbClr val="595959"/>
            </a:solidFill>
            <a:prstDash val="solid"/>
            <a:round/>
            <a:headEnd len="med" w="med" type="none"/>
            <a:tailEnd len="med" w="med" type="none"/>
          </a:ln>
        </p:spPr>
      </p:cxnSp>
      <p:sp>
        <p:nvSpPr>
          <p:cNvPr id="218" name="Google Shape;218;p24"/>
          <p:cNvSpPr txBox="1"/>
          <p:nvPr/>
        </p:nvSpPr>
        <p:spPr>
          <a:xfrm>
            <a:off x="7629450" y="2320763"/>
            <a:ext cx="3630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(3)</a:t>
            </a:r>
            <a:endParaRPr sz="900"/>
          </a:p>
        </p:txBody>
      </p:sp>
      <p:pic>
        <p:nvPicPr>
          <p:cNvPr id="219" name="Google Shape;219;p24"/>
          <p:cNvPicPr preferRelativeResize="0"/>
          <p:nvPr/>
        </p:nvPicPr>
        <p:blipFill>
          <a:blip r:embed="rId6">
            <a:alphaModFix/>
          </a:blip>
          <a:stretch>
            <a:fillRect/>
          </a:stretch>
        </p:blipFill>
        <p:spPr>
          <a:xfrm>
            <a:off x="266325" y="1875863"/>
            <a:ext cx="4905300" cy="444900"/>
          </a:xfrm>
          <a:prstGeom prst="rect">
            <a:avLst/>
          </a:prstGeom>
          <a:noFill/>
          <a:ln>
            <a:noFill/>
          </a:ln>
        </p:spPr>
      </p:pic>
      <p:pic>
        <p:nvPicPr>
          <p:cNvPr id="220" name="Google Shape;220;p24"/>
          <p:cNvPicPr preferRelativeResize="0"/>
          <p:nvPr/>
        </p:nvPicPr>
        <p:blipFill>
          <a:blip r:embed="rId7">
            <a:alphaModFix/>
          </a:blip>
          <a:stretch>
            <a:fillRect/>
          </a:stretch>
        </p:blipFill>
        <p:spPr>
          <a:xfrm>
            <a:off x="322125" y="1384800"/>
            <a:ext cx="4849503" cy="369600"/>
          </a:xfrm>
          <a:prstGeom prst="rect">
            <a:avLst/>
          </a:prstGeom>
          <a:noFill/>
          <a:ln>
            <a:noFill/>
          </a:ln>
        </p:spPr>
      </p:pic>
      <p:sp>
        <p:nvSpPr>
          <p:cNvPr id="221" name="Google Shape;221;p24"/>
          <p:cNvSpPr txBox="1"/>
          <p:nvPr/>
        </p:nvSpPr>
        <p:spPr>
          <a:xfrm>
            <a:off x="476950" y="1141825"/>
            <a:ext cx="3630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From  SARSA:</a:t>
            </a:r>
            <a:endParaRPr>
              <a:latin typeface="Proxima Nova"/>
              <a:ea typeface="Proxima Nova"/>
              <a:cs typeface="Proxima Nova"/>
              <a:sym typeface="Proxima Nova"/>
            </a:endParaRPr>
          </a:p>
        </p:txBody>
      </p:sp>
      <p:sp>
        <p:nvSpPr>
          <p:cNvPr id="222" name="Google Shape;222;p24"/>
          <p:cNvSpPr txBox="1"/>
          <p:nvPr/>
        </p:nvSpPr>
        <p:spPr>
          <a:xfrm>
            <a:off x="476950" y="1634525"/>
            <a:ext cx="3630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From  Q-Learning:</a:t>
            </a:r>
            <a:endParaRPr>
              <a:latin typeface="Proxima Nova"/>
              <a:ea typeface="Proxima Nova"/>
              <a:cs typeface="Proxima Nova"/>
              <a:sym typeface="Proxima Nova"/>
            </a:endParaRPr>
          </a:p>
        </p:txBody>
      </p:sp>
      <p:sp>
        <p:nvSpPr>
          <p:cNvPr id="223" name="Google Shape;223;p24"/>
          <p:cNvSpPr txBox="1"/>
          <p:nvPr/>
        </p:nvSpPr>
        <p:spPr>
          <a:xfrm>
            <a:off x="2249650" y="2127213"/>
            <a:ext cx="3000000" cy="4449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None/>
            </a:pPr>
            <a:r>
              <a:rPr i="1" lang="en" sz="1000">
                <a:solidFill>
                  <a:srgbClr val="000000"/>
                </a:solidFill>
                <a:latin typeface="Times New Roman"/>
                <a:ea typeface="Times New Roman"/>
                <a:cs typeface="Times New Roman"/>
                <a:sym typeface="Times New Roman"/>
              </a:rPr>
              <a:t> (</a:t>
            </a:r>
            <a:r>
              <a:rPr i="1" lang="en" sz="1000" u="sng">
                <a:solidFill>
                  <a:srgbClr val="0097A7"/>
                </a:solidFill>
                <a:latin typeface="Times New Roman"/>
                <a:ea typeface="Times New Roman"/>
                <a:cs typeface="Times New Roman"/>
                <a:sym typeface="Times New Roman"/>
                <a:hlinkClick r:id="rId8"/>
              </a:rPr>
              <a:t>Wang, Li and Lin, 2013: 2188 page</a:t>
            </a:r>
            <a:r>
              <a:rPr i="1" lang="en" sz="1000">
                <a:solidFill>
                  <a:srgbClr val="000000"/>
                </a:solidFill>
                <a:latin typeface="Times New Roman"/>
                <a:ea typeface="Times New Roman"/>
                <a:cs typeface="Times New Roman"/>
                <a:sym typeface="Times New Roman"/>
              </a:rPr>
              <a:t>)</a:t>
            </a:r>
            <a:endParaRPr/>
          </a:p>
        </p:txBody>
      </p:sp>
      <p:sp>
        <p:nvSpPr>
          <p:cNvPr id="224" name="Google Shape;224;p24"/>
          <p:cNvSpPr txBox="1"/>
          <p:nvPr/>
        </p:nvSpPr>
        <p:spPr>
          <a:xfrm>
            <a:off x="2370525" y="1565413"/>
            <a:ext cx="3000000" cy="4449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600"/>
              </a:spcAft>
              <a:buNone/>
            </a:pPr>
            <a:r>
              <a:rPr i="1" lang="en" sz="1000">
                <a:solidFill>
                  <a:srgbClr val="000000"/>
                </a:solidFill>
                <a:latin typeface="Times New Roman"/>
                <a:ea typeface="Times New Roman"/>
                <a:cs typeface="Times New Roman"/>
                <a:sym typeface="Times New Roman"/>
              </a:rPr>
              <a:t> (</a:t>
            </a:r>
            <a:r>
              <a:rPr i="1" lang="en" sz="1000" u="sng">
                <a:solidFill>
                  <a:srgbClr val="0097A7"/>
                </a:solidFill>
                <a:latin typeface="Times New Roman"/>
                <a:ea typeface="Times New Roman"/>
                <a:cs typeface="Times New Roman"/>
                <a:sym typeface="Times New Roman"/>
                <a:hlinkClick r:id="rId9"/>
              </a:rPr>
              <a:t>Wang, Li and Lin, 2013: 2186 page</a:t>
            </a:r>
            <a:r>
              <a:rPr i="1" lang="en" sz="1000">
                <a:solidFill>
                  <a:srgbClr val="000000"/>
                </a:solidFill>
                <a:latin typeface="Times New Roman"/>
                <a:ea typeface="Times New Roman"/>
                <a:cs typeface="Times New Roman"/>
                <a:sym typeface="Times New Roman"/>
              </a:rPr>
              <a:t>)</a:t>
            </a:r>
            <a:endParaRPr/>
          </a:p>
        </p:txBody>
      </p:sp>
      <p:sp>
        <p:nvSpPr>
          <p:cNvPr id="225" name="Google Shape;225;p24"/>
          <p:cNvSpPr txBox="1"/>
          <p:nvPr>
            <p:ph type="title"/>
          </p:nvPr>
        </p:nvSpPr>
        <p:spPr>
          <a:xfrm>
            <a:off x="311700" y="445025"/>
            <a:ext cx="727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Appendix A: Typo in pseudocode</a:t>
            </a:r>
            <a:endParaRPr>
              <a:latin typeface="Proxima Nova"/>
              <a:ea typeface="Proxima Nova"/>
              <a:cs typeface="Proxima Nova"/>
              <a:sym typeface="Proxima Nova"/>
            </a:endParaRPr>
          </a:p>
        </p:txBody>
      </p:sp>
      <p:sp>
        <p:nvSpPr>
          <p:cNvPr id="226" name="Google Shape;226;p24"/>
          <p:cNvSpPr txBox="1"/>
          <p:nvPr/>
        </p:nvSpPr>
        <p:spPr>
          <a:xfrm>
            <a:off x="5719200" y="3825425"/>
            <a:ext cx="2884800" cy="11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80000"/>
                </a:solidFill>
                <a:latin typeface="Proxima Nova"/>
                <a:ea typeface="Proxima Nova"/>
                <a:cs typeface="Proxima Nova"/>
                <a:sym typeface="Proxima Nova"/>
              </a:rPr>
              <a:t>Wrong equation is used. BQSA is SARSA based algorithm, but Q-Learning update rule is used (Eq. 9). Equation 3 should be used instead:</a:t>
            </a:r>
            <a:endParaRPr b="1" sz="1000">
              <a:solidFill>
                <a:srgbClr val="980000"/>
              </a:solidFill>
              <a:latin typeface="Proxima Nova"/>
              <a:ea typeface="Proxima Nova"/>
              <a:cs typeface="Proxima Nova"/>
              <a:sym typeface="Proxima Nova"/>
            </a:endParaRPr>
          </a:p>
          <a:p>
            <a:pPr indent="-292100" lvl="0" marL="457200" rtl="0" algn="l">
              <a:spcBef>
                <a:spcPts val="0"/>
              </a:spcBef>
              <a:spcAft>
                <a:spcPts val="0"/>
              </a:spcAft>
              <a:buClr>
                <a:srgbClr val="980000"/>
              </a:buClr>
              <a:buSzPts val="1000"/>
              <a:buFont typeface="Proxima Nova"/>
              <a:buChar char="●"/>
            </a:pPr>
            <a:r>
              <a:rPr b="1" lang="en" sz="1000">
                <a:solidFill>
                  <a:srgbClr val="980000"/>
                </a:solidFill>
                <a:latin typeface="Proxima Nova"/>
                <a:ea typeface="Proxima Nova"/>
                <a:cs typeface="Proxima Nova"/>
                <a:sym typeface="Proxima Nova"/>
              </a:rPr>
              <a:t>There is correct usage in the flow chart comparing SARSA and BQSA.</a:t>
            </a:r>
            <a:endParaRPr b="1" sz="1000">
              <a:solidFill>
                <a:srgbClr val="980000"/>
              </a:solidFill>
              <a:latin typeface="Proxima Nova"/>
              <a:ea typeface="Proxima Nova"/>
              <a:cs typeface="Proxima Nova"/>
              <a:sym typeface="Proxima Nova"/>
            </a:endParaRPr>
          </a:p>
          <a:p>
            <a:pPr indent="-292100" lvl="0" marL="457200" rtl="0" algn="l">
              <a:spcBef>
                <a:spcPts val="0"/>
              </a:spcBef>
              <a:spcAft>
                <a:spcPts val="0"/>
              </a:spcAft>
              <a:buClr>
                <a:srgbClr val="980000"/>
              </a:buClr>
              <a:buSzPts val="1000"/>
              <a:buFont typeface="Proxima Nova"/>
              <a:buChar char="●"/>
            </a:pPr>
            <a:r>
              <a:rPr b="1" lang="en" sz="1000" u="sng">
                <a:solidFill>
                  <a:schemeClr val="hlink"/>
                </a:solidFill>
                <a:latin typeface="Proxima Nova"/>
                <a:ea typeface="Proxima Nova"/>
                <a:cs typeface="Proxima Nova"/>
                <a:sym typeface="Proxima Nova"/>
                <a:hlinkClick r:id="rId10"/>
              </a:rPr>
              <a:t>Ding et. al 2019</a:t>
            </a:r>
            <a:r>
              <a:rPr b="1" lang="en" sz="1000">
                <a:solidFill>
                  <a:srgbClr val="980000"/>
                </a:solidFill>
                <a:latin typeface="Proxima Nova"/>
                <a:ea typeface="Proxima Nova"/>
                <a:cs typeface="Proxima Nova"/>
                <a:sym typeface="Proxima Nova"/>
              </a:rPr>
              <a:t> uses BQSA with equation 3.</a:t>
            </a:r>
            <a:endParaRPr b="1" sz="1000">
              <a:solidFill>
                <a:srgbClr val="980000"/>
              </a:solidFill>
              <a:latin typeface="Proxima Nova"/>
              <a:ea typeface="Proxima Nova"/>
              <a:cs typeface="Proxima Nova"/>
              <a:sym typeface="Proxima Nova"/>
            </a:endParaRPr>
          </a:p>
        </p:txBody>
      </p:sp>
      <p:sp>
        <p:nvSpPr>
          <p:cNvPr id="227" name="Google Shape;227;p24"/>
          <p:cNvSpPr/>
          <p:nvPr/>
        </p:nvSpPr>
        <p:spPr>
          <a:xfrm>
            <a:off x="4355700" y="4257200"/>
            <a:ext cx="144900" cy="131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Appendix B: Detailed description of Cliff-Walking environment</a:t>
            </a:r>
            <a:endParaRPr>
              <a:latin typeface="Proxima Nova"/>
              <a:ea typeface="Proxima Nova"/>
              <a:cs typeface="Proxima Nova"/>
              <a:sym typeface="Proxima Nova"/>
            </a:endParaRPr>
          </a:p>
        </p:txBody>
      </p:sp>
      <p:sp>
        <p:nvSpPr>
          <p:cNvPr id="233" name="Google Shape;2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4" name="Google Shape;234;p25"/>
          <p:cNvSpPr txBox="1"/>
          <p:nvPr/>
        </p:nvSpPr>
        <p:spPr>
          <a:xfrm>
            <a:off x="3858600" y="1017725"/>
            <a:ext cx="49737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12*5 states, 4 actions</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Observation </a:t>
            </a:r>
            <a:r>
              <a:rPr lang="en" sz="1200">
                <a:solidFill>
                  <a:schemeClr val="dk1"/>
                </a:solidFill>
                <a:latin typeface="Proxima Nova"/>
                <a:ea typeface="Proxima Nova"/>
                <a:cs typeface="Proxima Nova"/>
                <a:sym typeface="Proxima Nova"/>
              </a:rPr>
              <a:t>= (0&lt;=x&lt;12, 0&lt;=y&lt;5)</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State</a:t>
            </a:r>
            <a:r>
              <a:rPr lang="en" sz="1200">
                <a:solidFill>
                  <a:schemeClr val="dk1"/>
                </a:solidFill>
                <a:latin typeface="Proxima Nova"/>
                <a:ea typeface="Proxima Nova"/>
                <a:cs typeface="Proxima Nova"/>
                <a:sym typeface="Proxima Nova"/>
              </a:rPr>
              <a:t> - numeric representation of an observation [0..59]</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Cliff states</a:t>
            </a:r>
            <a:r>
              <a:rPr lang="en" sz="1200">
                <a:solidFill>
                  <a:schemeClr val="dk1"/>
                </a:solidFill>
                <a:latin typeface="Proxima Nova"/>
                <a:ea typeface="Proxima Nova"/>
                <a:cs typeface="Proxima Nova"/>
                <a:sym typeface="Proxima Nova"/>
              </a:rPr>
              <a:t> = [49..58]</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Goal state</a:t>
            </a:r>
            <a:r>
              <a:rPr lang="en" sz="1200">
                <a:solidFill>
                  <a:schemeClr val="dk1"/>
                </a:solidFill>
                <a:latin typeface="Proxima Nova"/>
                <a:ea typeface="Proxima Nova"/>
                <a:cs typeface="Proxima Nova"/>
                <a:sym typeface="Proxima Nova"/>
              </a:rPr>
              <a:t> = 59</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Starting state</a:t>
            </a:r>
            <a:r>
              <a:rPr lang="en" sz="1200">
                <a:solidFill>
                  <a:schemeClr val="dk1"/>
                </a:solidFill>
                <a:latin typeface="Proxima Nova"/>
                <a:ea typeface="Proxima Nova"/>
                <a:cs typeface="Proxima Nova"/>
                <a:sym typeface="Proxima Nova"/>
              </a:rPr>
              <a:t> - random (randomised for each run) state except the cliff</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Learning phase</a:t>
            </a:r>
            <a:r>
              <a:rPr lang="en" sz="1200">
                <a:solidFill>
                  <a:schemeClr val="dk1"/>
                </a:solidFill>
                <a:latin typeface="Proxima Nova"/>
                <a:ea typeface="Proxima Nova"/>
                <a:cs typeface="Proxima Nova"/>
                <a:sym typeface="Proxima Nova"/>
              </a:rPr>
              <a:t> - until  goal state is reached 300 times</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Testing phase</a:t>
            </a:r>
            <a:r>
              <a:rPr lang="en" sz="1200">
                <a:solidFill>
                  <a:schemeClr val="dk1"/>
                </a:solidFill>
                <a:latin typeface="Proxima Nova"/>
                <a:ea typeface="Proxima Nova"/>
                <a:cs typeface="Proxima Nova"/>
                <a:sym typeface="Proxima Nova"/>
              </a:rPr>
              <a:t> - 48 runs, starting from each available starting state</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Actions</a:t>
            </a:r>
            <a:r>
              <a:rPr lang="en" sz="1200">
                <a:solidFill>
                  <a:schemeClr val="dk1"/>
                </a:solidFill>
                <a:latin typeface="Proxima Nova"/>
                <a:ea typeface="Proxima Nova"/>
                <a:cs typeface="Proxima Nova"/>
                <a:sym typeface="Proxima Nova"/>
              </a:rPr>
              <a:t> = [0..3] up-down-left-right</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Reward</a:t>
            </a:r>
            <a:r>
              <a:rPr lang="en" sz="1200">
                <a:solidFill>
                  <a:schemeClr val="dk1"/>
                </a:solidFill>
                <a:latin typeface="Proxima Nova"/>
                <a:ea typeface="Proxima Nova"/>
                <a:cs typeface="Proxima Nova"/>
                <a:sym typeface="Proxima Nova"/>
              </a:rPr>
              <a:t> = -1 for each step</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Reward</a:t>
            </a:r>
            <a:r>
              <a:rPr lang="en" sz="1200">
                <a:solidFill>
                  <a:schemeClr val="dk1"/>
                </a:solidFill>
                <a:latin typeface="Proxima Nova"/>
                <a:ea typeface="Proxima Nova"/>
                <a:cs typeface="Proxima Nova"/>
                <a:sym typeface="Proxima Nova"/>
              </a:rPr>
              <a:t> = -10 if state = cliff</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Reward</a:t>
            </a:r>
            <a:r>
              <a:rPr lang="en" sz="1200">
                <a:solidFill>
                  <a:schemeClr val="dk1"/>
                </a:solidFill>
                <a:latin typeface="Proxima Nova"/>
                <a:ea typeface="Proxima Nova"/>
                <a:cs typeface="Proxima Nova"/>
                <a:sym typeface="Proxima Nova"/>
              </a:rPr>
              <a:t> = 10 if state = goal</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Evaluation </a:t>
            </a:r>
            <a:r>
              <a:rPr b="1" lang="en" sz="1200">
                <a:solidFill>
                  <a:schemeClr val="dk1"/>
                </a:solidFill>
                <a:latin typeface="Proxima Nova"/>
                <a:ea typeface="Proxima Nova"/>
                <a:cs typeface="Proxima Nova"/>
                <a:sym typeface="Proxima Nova"/>
              </a:rPr>
              <a:t>Metrics:</a:t>
            </a:r>
            <a:endParaRPr b="1"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Length of episode (LE) </a:t>
            </a:r>
            <a:r>
              <a:rPr lang="en" sz="1200">
                <a:solidFill>
                  <a:schemeClr val="dk1"/>
                </a:solidFill>
                <a:latin typeface="Proxima Nova"/>
                <a:ea typeface="Proxima Nova"/>
                <a:cs typeface="Proxima Nova"/>
                <a:sym typeface="Proxima Nova"/>
              </a:rPr>
              <a:t>show on-line performance during learning phase</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Total steps (TS) </a:t>
            </a:r>
            <a:r>
              <a:rPr lang="en" sz="1200">
                <a:solidFill>
                  <a:schemeClr val="dk1"/>
                </a:solidFill>
                <a:latin typeface="Proxima Nova"/>
                <a:ea typeface="Proxima Nova"/>
                <a:cs typeface="Proxima Nova"/>
                <a:sym typeface="Proxima Nova"/>
              </a:rPr>
              <a:t>counted at each run of testing phase, show quality of actions (final performance)</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Standard deviation of cumulative rewards (Std) and time of learning phase </a:t>
            </a:r>
            <a:r>
              <a:rPr lang="en" sz="1200">
                <a:solidFill>
                  <a:schemeClr val="dk1"/>
                </a:solidFill>
                <a:latin typeface="Proxima Nova"/>
                <a:ea typeface="Proxima Nova"/>
                <a:cs typeface="Proxima Nova"/>
                <a:sym typeface="Proxima Nova"/>
              </a:rPr>
              <a:t>show speed of convergence</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b="1"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 </a:t>
            </a:r>
            <a:endParaRPr b="1" sz="1200">
              <a:solidFill>
                <a:schemeClr val="dk1"/>
              </a:solidFill>
              <a:latin typeface="Proxima Nova"/>
              <a:ea typeface="Proxima Nova"/>
              <a:cs typeface="Proxima Nova"/>
              <a:sym typeface="Proxima Nova"/>
            </a:endParaRPr>
          </a:p>
        </p:txBody>
      </p:sp>
      <p:pic>
        <p:nvPicPr>
          <p:cNvPr id="235" name="Google Shape;235;p25"/>
          <p:cNvPicPr preferRelativeResize="0"/>
          <p:nvPr/>
        </p:nvPicPr>
        <p:blipFill>
          <a:blip r:embed="rId3">
            <a:alphaModFix/>
          </a:blip>
          <a:stretch>
            <a:fillRect/>
          </a:stretch>
        </p:blipFill>
        <p:spPr>
          <a:xfrm>
            <a:off x="311700" y="2111275"/>
            <a:ext cx="3597700" cy="153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6"/>
          <p:cNvPicPr preferRelativeResize="0"/>
          <p:nvPr/>
        </p:nvPicPr>
        <p:blipFill>
          <a:blip r:embed="rId3">
            <a:alphaModFix/>
          </a:blip>
          <a:stretch>
            <a:fillRect/>
          </a:stretch>
        </p:blipFill>
        <p:spPr>
          <a:xfrm>
            <a:off x="2547625" y="4536650"/>
            <a:ext cx="2768350" cy="237300"/>
          </a:xfrm>
          <a:prstGeom prst="rect">
            <a:avLst/>
          </a:prstGeom>
          <a:noFill/>
          <a:ln>
            <a:noFill/>
          </a:ln>
        </p:spPr>
      </p:pic>
      <p:sp>
        <p:nvSpPr>
          <p:cNvPr id="241" name="Google Shape;241;p26"/>
          <p:cNvSpPr txBox="1"/>
          <p:nvPr>
            <p:ph idx="1" type="body"/>
          </p:nvPr>
        </p:nvSpPr>
        <p:spPr>
          <a:xfrm>
            <a:off x="95025" y="14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600">
                <a:latin typeface="Proxima Nova"/>
                <a:ea typeface="Proxima Nova"/>
                <a:cs typeface="Proxima Nova"/>
                <a:sym typeface="Proxima Nova"/>
              </a:rPr>
              <a:t>Choose an </a:t>
            </a:r>
            <a:r>
              <a:rPr b="1" lang="en" sz="600">
                <a:latin typeface="Proxima Nova"/>
                <a:ea typeface="Proxima Nova"/>
                <a:cs typeface="Proxima Nova"/>
                <a:sym typeface="Proxima Nova"/>
              </a:rPr>
              <a:t>action selection policy</a:t>
            </a:r>
            <a:r>
              <a:rPr lang="en" sz="600">
                <a:latin typeface="Proxima Nova"/>
                <a:ea typeface="Proxima Nova"/>
                <a:cs typeface="Proxima Nova"/>
                <a:sym typeface="Proxima Nova"/>
              </a:rPr>
              <a:t>: </a:t>
            </a:r>
            <a:r>
              <a:rPr b="1" lang="en" sz="600">
                <a:solidFill>
                  <a:srgbClr val="6AA84F"/>
                </a:solidFill>
                <a:latin typeface="Proxima Nova"/>
                <a:ea typeface="Proxima Nova"/>
                <a:cs typeface="Proxima Nova"/>
                <a:sym typeface="Proxima Nova"/>
              </a:rPr>
              <a:t>epsilon-greedy</a:t>
            </a:r>
            <a:endParaRPr b="1" sz="600">
              <a:solidFill>
                <a:srgbClr val="BF9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Create a </a:t>
            </a:r>
            <a:r>
              <a:rPr b="1" lang="en" sz="600">
                <a:latin typeface="Proxima Nova"/>
                <a:ea typeface="Proxima Nova"/>
                <a:cs typeface="Proxima Nova"/>
                <a:sym typeface="Proxima Nova"/>
              </a:rPr>
              <a:t>Q-table</a:t>
            </a:r>
            <a:r>
              <a:rPr lang="en" sz="600">
                <a:latin typeface="Proxima Nova"/>
                <a:ea typeface="Proxima Nova"/>
                <a:cs typeface="Proxima Nova"/>
                <a:sym typeface="Proxima Nova"/>
              </a:rPr>
              <a:t> = 2D array (number of states, number of actions)</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Specify</a:t>
            </a:r>
            <a:r>
              <a:rPr b="1" lang="en" sz="600">
                <a:latin typeface="Proxima Nova"/>
                <a:ea typeface="Proxima Nova"/>
                <a:cs typeface="Proxima Nova"/>
                <a:sym typeface="Proxima Nova"/>
              </a:rPr>
              <a:t> parameters</a:t>
            </a:r>
            <a:r>
              <a:rPr lang="en" sz="600">
                <a:latin typeface="Proxima Nova"/>
                <a:ea typeface="Proxima Nova"/>
                <a:cs typeface="Proxima Nova"/>
                <a:sym typeface="Proxima Nova"/>
              </a:rPr>
              <a:t>: </a:t>
            </a:r>
            <a:r>
              <a:rPr i="1" lang="en" sz="600">
                <a:latin typeface="Proxima Nova"/>
                <a:ea typeface="Proxima Nova"/>
                <a:cs typeface="Proxima Nova"/>
                <a:sym typeface="Proxima Nova"/>
              </a:rPr>
              <a:t>alpha </a:t>
            </a:r>
            <a:r>
              <a:rPr lang="en" sz="600">
                <a:latin typeface="Proxima Nova"/>
                <a:ea typeface="Proxima Nova"/>
                <a:cs typeface="Proxima Nova"/>
                <a:sym typeface="Proxima Nova"/>
              </a:rPr>
              <a:t>= 0.9, </a:t>
            </a:r>
            <a:r>
              <a:rPr i="1" lang="en" sz="600">
                <a:latin typeface="Proxima Nova"/>
                <a:ea typeface="Proxima Nova"/>
                <a:cs typeface="Proxima Nova"/>
                <a:sym typeface="Proxima Nova"/>
              </a:rPr>
              <a:t>alpha_b</a:t>
            </a:r>
            <a:r>
              <a:rPr lang="en" sz="600">
                <a:latin typeface="Proxima Nova"/>
                <a:ea typeface="Proxima Nova"/>
                <a:cs typeface="Proxima Nova"/>
                <a:sym typeface="Proxima Nova"/>
              </a:rPr>
              <a:t> = 0.5, </a:t>
            </a:r>
            <a:r>
              <a:rPr i="1" lang="en" sz="600">
                <a:latin typeface="Proxima Nova"/>
                <a:ea typeface="Proxima Nova"/>
                <a:cs typeface="Proxima Nova"/>
                <a:sym typeface="Proxima Nova"/>
              </a:rPr>
              <a:t>gamma </a:t>
            </a:r>
            <a:r>
              <a:rPr lang="en" sz="600">
                <a:latin typeface="Proxima Nova"/>
                <a:ea typeface="Proxima Nova"/>
                <a:cs typeface="Proxima Nova"/>
                <a:sym typeface="Proxima Nova"/>
              </a:rPr>
              <a:t>= 0.95, </a:t>
            </a:r>
            <a:r>
              <a:rPr i="1" lang="en" sz="600">
                <a:latin typeface="Proxima Nova"/>
                <a:ea typeface="Proxima Nova"/>
                <a:cs typeface="Proxima Nova"/>
                <a:sym typeface="Proxima Nova"/>
              </a:rPr>
              <a:t>gamma_b</a:t>
            </a:r>
            <a:r>
              <a:rPr lang="en" sz="600">
                <a:latin typeface="Proxima Nova"/>
                <a:ea typeface="Proxima Nova"/>
                <a:cs typeface="Proxima Nova"/>
                <a:sym typeface="Proxima Nova"/>
              </a:rPr>
              <a:t> = 0.95 </a:t>
            </a:r>
            <a:r>
              <a:rPr i="1" lang="en" sz="600">
                <a:solidFill>
                  <a:srgbClr val="000000"/>
                </a:solidFill>
                <a:latin typeface="Proxima Nova"/>
                <a:ea typeface="Proxima Nova"/>
                <a:cs typeface="Proxima Nova"/>
                <a:sym typeface="Proxima Nova"/>
              </a:rPr>
              <a:t>	# the parameters are chosen experimentally according to best outputs, read the explanation in appendix E</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Specify </a:t>
            </a:r>
            <a:r>
              <a:rPr lang="en" sz="600">
                <a:latin typeface="Proxima Nova"/>
                <a:ea typeface="Proxima Nova"/>
                <a:cs typeface="Proxima Nova"/>
                <a:sym typeface="Proxima Nova"/>
              </a:rPr>
              <a:t> </a:t>
            </a:r>
            <a:r>
              <a:rPr lang="en" sz="600">
                <a:solidFill>
                  <a:srgbClr val="38761D"/>
                </a:solidFill>
                <a:latin typeface="Proxima Nova"/>
                <a:ea typeface="Proxima Nova"/>
                <a:cs typeface="Proxima Nova"/>
                <a:sym typeface="Proxima Nova"/>
              </a:rPr>
              <a:t>epsilon </a:t>
            </a:r>
            <a:r>
              <a:rPr lang="en" sz="600">
                <a:latin typeface="Proxima Nova"/>
                <a:ea typeface="Proxima Nova"/>
                <a:cs typeface="Proxima Nova"/>
                <a:sym typeface="Proxima Nova"/>
              </a:rPr>
              <a:t>(depending on your action selection policy)</a:t>
            </a:r>
            <a:endParaRPr sz="600">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600">
                <a:latin typeface="Proxima Nova"/>
                <a:ea typeface="Proxima Nova"/>
                <a:cs typeface="Proxima Nova"/>
                <a:sym typeface="Proxima Nova"/>
              </a:rPr>
              <a:t>Initialize </a:t>
            </a:r>
            <a:r>
              <a:rPr b="1" lang="en" sz="600">
                <a:latin typeface="Proxima Nova"/>
                <a:ea typeface="Proxima Nova"/>
                <a:cs typeface="Proxima Nova"/>
                <a:sym typeface="Proxima Nova"/>
              </a:rPr>
              <a:t>memory</a:t>
            </a:r>
            <a:r>
              <a:rPr lang="en" sz="600">
                <a:latin typeface="Proxima Nova"/>
                <a:ea typeface="Proxima Nova"/>
                <a:cs typeface="Proxima Nova"/>
                <a:sym typeface="Proxima Nova"/>
              </a:rPr>
              <a:t> = list( )	# list of 4-tuples for storing recordings of (state, action, reward, next_state) at each transition</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Initialize the</a:t>
            </a:r>
            <a:r>
              <a:rPr b="1" lang="en" sz="600">
                <a:latin typeface="Proxima Nova"/>
                <a:ea typeface="Proxima Nova"/>
                <a:cs typeface="Proxima Nova"/>
                <a:sym typeface="Proxima Nova"/>
              </a:rPr>
              <a:t> agent’s location</a:t>
            </a:r>
            <a:r>
              <a:rPr lang="en" sz="600">
                <a:latin typeface="Proxima Nova"/>
                <a:ea typeface="Proxima Nova"/>
                <a:cs typeface="Proxima Nova"/>
                <a:sym typeface="Proxima Nova"/>
              </a:rPr>
              <a:t> </a:t>
            </a:r>
            <a:r>
              <a:rPr lang="en" sz="600" u="sng">
                <a:latin typeface="Proxima Nova"/>
                <a:ea typeface="Proxima Nova"/>
                <a:cs typeface="Proxima Nova"/>
                <a:sym typeface="Proxima Nova"/>
              </a:rPr>
              <a:t>randomly</a:t>
            </a:r>
            <a:r>
              <a:rPr lang="en" sz="600">
                <a:latin typeface="Proxima Nova"/>
                <a:ea typeface="Proxima Nova"/>
                <a:cs typeface="Proxima Nova"/>
                <a:sym typeface="Proxima Nova"/>
              </a:rPr>
              <a:t>:</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X_init = random_integer(0 .. 3); Y_init = random_integer(0 .. 11</a:t>
            </a:r>
            <a:r>
              <a:rPr lang="en" sz="600">
                <a:latin typeface="Proxima Nova"/>
                <a:ea typeface="Proxima Nova"/>
                <a:cs typeface="Proxima Nova"/>
                <a:sym typeface="Proxima Nova"/>
              </a:rPr>
              <a:t>) or (X, Y) = (4, 0)    </a:t>
            </a:r>
            <a:r>
              <a:rPr i="1" lang="en" sz="600">
                <a:solidFill>
                  <a:srgbClr val="000000"/>
                </a:solidFill>
                <a:latin typeface="Proxima Nova"/>
                <a:ea typeface="Proxima Nova"/>
                <a:cs typeface="Proxima Nova"/>
                <a:sym typeface="Proxima Nova"/>
              </a:rPr>
              <a:t># agent starts from random state except for the cliff and the goal state: (4, 1 .. 11)</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Initialize an indicator of the </a:t>
            </a:r>
            <a:r>
              <a:rPr b="1" lang="en" sz="600">
                <a:latin typeface="Proxima Nova"/>
                <a:ea typeface="Proxima Nova"/>
                <a:cs typeface="Proxima Nova"/>
                <a:sym typeface="Proxima Nova"/>
              </a:rPr>
              <a:t>end of the learning phase:</a:t>
            </a:r>
            <a:r>
              <a:rPr lang="en" sz="600">
                <a:latin typeface="Proxima Nova"/>
                <a:ea typeface="Proxima Nova"/>
                <a:cs typeface="Proxima Nova"/>
                <a:sym typeface="Proxima Nova"/>
              </a:rPr>
              <a:t> goal_counter = 0	</a:t>
            </a:r>
            <a:r>
              <a:rPr i="1" lang="en" sz="600">
                <a:solidFill>
                  <a:srgbClr val="000000"/>
                </a:solidFill>
                <a:latin typeface="Proxima Nova"/>
                <a:ea typeface="Proxima Nova"/>
                <a:cs typeface="Proxima Nova"/>
                <a:sym typeface="Proxima Nova"/>
              </a:rPr>
              <a:t># ends when 300 goals are reached</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Initialize cache for all </a:t>
            </a:r>
            <a:r>
              <a:rPr b="1" lang="en" sz="600">
                <a:solidFill>
                  <a:srgbClr val="990000"/>
                </a:solidFill>
                <a:latin typeface="Proxima Nova"/>
                <a:ea typeface="Proxima Nova"/>
                <a:cs typeface="Proxima Nova"/>
                <a:sym typeface="Proxima Nova"/>
              </a:rPr>
              <a:t>length of episodes </a:t>
            </a:r>
            <a:r>
              <a:rPr lang="en" sz="600">
                <a:latin typeface="Proxima Nova"/>
                <a:ea typeface="Proxima Nova"/>
                <a:cs typeface="Proxima Nova"/>
                <a:sym typeface="Proxima Nova"/>
              </a:rPr>
              <a:t>and </a:t>
            </a:r>
            <a:r>
              <a:rPr b="1" lang="en" sz="600">
                <a:solidFill>
                  <a:srgbClr val="990000"/>
                </a:solidFill>
                <a:latin typeface="Proxima Nova"/>
                <a:ea typeface="Proxima Nova"/>
                <a:cs typeface="Proxima Nova"/>
                <a:sym typeface="Proxima Nova"/>
              </a:rPr>
              <a:t>cumulative rewards</a:t>
            </a:r>
            <a:r>
              <a:rPr lang="en" sz="600">
                <a:latin typeface="Proxima Nova"/>
                <a:ea typeface="Proxima Nova"/>
                <a:cs typeface="Proxima Nova"/>
                <a:sym typeface="Proxima Nova"/>
              </a:rPr>
              <a:t> per episodes for the run: length_cache = list ( ), reward_cache = list ( )	</a:t>
            </a:r>
            <a:r>
              <a:rPr i="1" lang="en" sz="600">
                <a:solidFill>
                  <a:srgbClr val="990000"/>
                </a:solidFill>
                <a:latin typeface="Proxima Nova"/>
                <a:ea typeface="Proxima Nova"/>
                <a:cs typeface="Proxima Nova"/>
                <a:sym typeface="Proxima Nova"/>
              </a:rPr>
              <a:t># metrics for evaluation of the learning phase</a:t>
            </a:r>
            <a:endParaRPr i="1" sz="600">
              <a:solidFill>
                <a:srgbClr val="99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Start a </a:t>
            </a:r>
            <a:r>
              <a:rPr b="1" lang="en" sz="600">
                <a:latin typeface="Proxima Nova"/>
                <a:ea typeface="Proxima Nova"/>
                <a:cs typeface="Proxima Nova"/>
                <a:sym typeface="Proxima Nova"/>
              </a:rPr>
              <a:t>loop of episodes</a:t>
            </a:r>
            <a:r>
              <a:rPr lang="en" sz="600">
                <a:latin typeface="Proxima Nova"/>
                <a:ea typeface="Proxima Nova"/>
                <a:cs typeface="Proxima Nova"/>
                <a:sym typeface="Proxima Nova"/>
              </a:rPr>
              <a:t> </a:t>
            </a:r>
            <a:r>
              <a:rPr lang="en" sz="600" u="sng">
                <a:latin typeface="Proxima Nova"/>
                <a:ea typeface="Proxima Nova"/>
                <a:cs typeface="Proxima Nova"/>
                <a:sym typeface="Proxima Nova"/>
              </a:rPr>
              <a:t>until goal_counter == 300 :</a:t>
            </a:r>
            <a:r>
              <a:rPr lang="en" sz="600">
                <a:latin typeface="Proxima Nova"/>
                <a:ea typeface="Proxima Nova"/>
                <a:cs typeface="Proxima Nova"/>
                <a:sym typeface="Proxima Nova"/>
              </a:rPr>
              <a:t>	</a:t>
            </a:r>
            <a:r>
              <a:rPr i="1" lang="en" sz="600">
                <a:solidFill>
                  <a:srgbClr val="000000"/>
                </a:solidFill>
                <a:latin typeface="Proxima Nova"/>
                <a:ea typeface="Proxima Nova"/>
                <a:cs typeface="Proxima Nova"/>
                <a:sym typeface="Proxima Nova"/>
              </a:rPr>
              <a:t># start the run</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600">
                <a:latin typeface="Proxima Nova"/>
                <a:ea typeface="Proxima Nova"/>
                <a:cs typeface="Proxima Nova"/>
                <a:sym typeface="Proxima Nova"/>
              </a:rPr>
              <a:t>	Initialize indicator of </a:t>
            </a:r>
            <a:r>
              <a:rPr b="1" lang="en" sz="600">
                <a:latin typeface="Proxima Nova"/>
                <a:ea typeface="Proxima Nova"/>
                <a:cs typeface="Proxima Nova"/>
                <a:sym typeface="Proxima Nova"/>
              </a:rPr>
              <a:t>finished episode</a:t>
            </a:r>
            <a:r>
              <a:rPr lang="en" sz="600">
                <a:latin typeface="Proxima Nova"/>
                <a:ea typeface="Proxima Nova"/>
                <a:cs typeface="Proxima Nova"/>
                <a:sym typeface="Proxima Nova"/>
              </a:rPr>
              <a:t>: episode_end = False	</a:t>
            </a:r>
            <a:r>
              <a:rPr i="1" lang="en" sz="600">
                <a:solidFill>
                  <a:schemeClr val="dk1"/>
                </a:solidFill>
                <a:latin typeface="Proxima Nova"/>
                <a:ea typeface="Proxima Nova"/>
                <a:cs typeface="Proxima Nova"/>
                <a:sym typeface="Proxima Nova"/>
              </a:rPr>
              <a:t># auxiliary boolean variable to end the episode</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Initialize</a:t>
            </a:r>
            <a:r>
              <a:rPr b="1" lang="en" sz="600">
                <a:latin typeface="Proxima Nova"/>
                <a:ea typeface="Proxima Nova"/>
                <a:cs typeface="Proxima Nova"/>
                <a:sym typeface="Proxima Nova"/>
              </a:rPr>
              <a:t> cumulative reward </a:t>
            </a:r>
            <a:r>
              <a:rPr lang="en" sz="600">
                <a:latin typeface="Proxima Nova"/>
                <a:ea typeface="Proxima Nova"/>
                <a:cs typeface="Proxima Nova"/>
                <a:sym typeface="Proxima Nova"/>
              </a:rPr>
              <a:t>value: reward_cumulative = 0	</a:t>
            </a:r>
            <a:r>
              <a:rPr i="1" lang="en" sz="600">
                <a:solidFill>
                  <a:schemeClr val="dk1"/>
                </a:solidFill>
                <a:latin typeface="Proxima Nova"/>
                <a:ea typeface="Proxima Nova"/>
                <a:cs typeface="Proxima Nova"/>
                <a:sym typeface="Proxima Nova"/>
              </a:rPr>
              <a:t># cumulative reward per episode</a:t>
            </a:r>
            <a:endParaRPr sz="600">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600">
                <a:latin typeface="Proxima Nova"/>
                <a:ea typeface="Proxima Nova"/>
                <a:cs typeface="Proxima Nova"/>
                <a:sym typeface="Proxima Nova"/>
              </a:rPr>
              <a:t>	Initialize </a:t>
            </a:r>
            <a:r>
              <a:rPr b="1" lang="en" sz="600">
                <a:latin typeface="Proxima Nova"/>
                <a:ea typeface="Proxima Nova"/>
                <a:cs typeface="Proxima Nova"/>
                <a:sym typeface="Proxima Nova"/>
              </a:rPr>
              <a:t>index for the memory</a:t>
            </a:r>
            <a:r>
              <a:rPr lang="en" sz="600">
                <a:latin typeface="Proxima Nova"/>
                <a:ea typeface="Proxima Nova"/>
                <a:cs typeface="Proxima Nova"/>
                <a:sym typeface="Proxima Nova"/>
              </a:rPr>
              <a:t> list: index = 0 		</a:t>
            </a:r>
            <a:r>
              <a:rPr i="1" lang="en" sz="600">
                <a:solidFill>
                  <a:schemeClr val="dk1"/>
                </a:solidFill>
                <a:latin typeface="Proxima Nova"/>
                <a:ea typeface="Proxima Nova"/>
                <a:cs typeface="Proxima Nova"/>
                <a:sym typeface="Proxima Nova"/>
              </a:rPr>
              <a:t># auxiliary variable to keep the recording in the memory indexed, also counts length if each episode</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Place the agent to the</a:t>
            </a:r>
            <a:r>
              <a:rPr b="1" lang="en" sz="600">
                <a:latin typeface="Proxima Nova"/>
                <a:ea typeface="Proxima Nova"/>
                <a:cs typeface="Proxima Nova"/>
                <a:sym typeface="Proxima Nova"/>
              </a:rPr>
              <a:t> starting location</a:t>
            </a:r>
            <a:r>
              <a:rPr lang="en" sz="600">
                <a:latin typeface="Proxima Nova"/>
                <a:ea typeface="Proxima Nova"/>
                <a:cs typeface="Proxima Nova"/>
                <a:sym typeface="Proxima Nova"/>
              </a:rPr>
              <a:t>:	</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X = X_init; Y = Y_init	</a:t>
            </a:r>
            <a:r>
              <a:rPr i="1" lang="en" sz="600">
                <a:solidFill>
                  <a:schemeClr val="dk1"/>
                </a:solidFill>
                <a:latin typeface="Proxima Nova"/>
                <a:ea typeface="Proxima Nova"/>
                <a:cs typeface="Proxima Nova"/>
                <a:sym typeface="Proxima Nova"/>
              </a:rPr>
              <a:t># initialize or return to the start position</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state </a:t>
            </a:r>
            <a:r>
              <a:rPr lang="en" sz="600">
                <a:latin typeface="Proxima Nova"/>
                <a:ea typeface="Proxima Nova"/>
                <a:cs typeface="Proxima Nova"/>
                <a:sym typeface="Proxima Nova"/>
              </a:rPr>
              <a:t>= 12*X + Y 	</a:t>
            </a:r>
            <a:r>
              <a:rPr i="1" lang="en" sz="600">
                <a:solidFill>
                  <a:schemeClr val="dk1"/>
                </a:solidFill>
                <a:latin typeface="Proxima Nova"/>
                <a:ea typeface="Proxima Nova"/>
                <a:cs typeface="Proxima Nova"/>
                <a:sym typeface="Proxima Nova"/>
              </a:rPr>
              <a:t> # give an integer state to the agent according to its location</a:t>
            </a:r>
            <a:endParaRPr sz="600">
              <a:latin typeface="Proxima Nova"/>
              <a:ea typeface="Proxima Nova"/>
              <a:cs typeface="Proxima Nova"/>
              <a:sym typeface="Proxima Nova"/>
            </a:endParaRPr>
          </a:p>
          <a:p>
            <a:pPr indent="457200" lvl="0" marL="0" rtl="0" algn="l">
              <a:lnSpc>
                <a:spcPct val="100000"/>
              </a:lnSpc>
              <a:spcBef>
                <a:spcPts val="0"/>
              </a:spcBef>
              <a:spcAft>
                <a:spcPts val="0"/>
              </a:spcAft>
              <a:buNone/>
            </a:pPr>
            <a:r>
              <a:rPr b="1" lang="en" sz="600">
                <a:latin typeface="Proxima Nova"/>
                <a:ea typeface="Proxima Nova"/>
                <a:cs typeface="Proxima Nova"/>
                <a:sym typeface="Proxima Nova"/>
              </a:rPr>
              <a:t>Select an action </a:t>
            </a:r>
            <a:r>
              <a:rPr lang="en" sz="600">
                <a:latin typeface="Proxima Nova"/>
                <a:ea typeface="Proxima Nova"/>
                <a:cs typeface="Proxima Nova"/>
                <a:sym typeface="Proxima Nova"/>
              </a:rPr>
              <a:t>according to the action selection policy: 	</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action</a:t>
            </a:r>
            <a:r>
              <a:rPr lang="en" sz="600">
                <a:latin typeface="Proxima Nova"/>
                <a:ea typeface="Proxima Nova"/>
                <a:cs typeface="Proxima Nova"/>
                <a:sym typeface="Proxima Nova"/>
              </a:rPr>
              <a:t> = </a:t>
            </a:r>
            <a:r>
              <a:rPr lang="en" sz="600">
                <a:solidFill>
                  <a:srgbClr val="38761D"/>
                </a:solidFill>
                <a:latin typeface="Proxima Nova"/>
                <a:ea typeface="Proxima Nova"/>
                <a:cs typeface="Proxima Nova"/>
                <a:sym typeface="Proxima Nova"/>
              </a:rPr>
              <a:t>epsilon-greedy (state, Q-table, epsilon)</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Start a </a:t>
            </a:r>
            <a:r>
              <a:rPr b="1" lang="en" sz="600">
                <a:latin typeface="Proxima Nova"/>
                <a:ea typeface="Proxima Nova"/>
                <a:cs typeface="Proxima Nova"/>
                <a:sym typeface="Proxima Nova"/>
              </a:rPr>
              <a:t>loop of steps</a:t>
            </a:r>
            <a:r>
              <a:rPr lang="en" sz="600">
                <a:latin typeface="Proxima Nova"/>
                <a:ea typeface="Proxima Nova"/>
                <a:cs typeface="Proxima Nova"/>
                <a:sym typeface="Proxima Nova"/>
              </a:rPr>
              <a:t> </a:t>
            </a:r>
            <a:r>
              <a:rPr lang="en" sz="600" u="sng">
                <a:latin typeface="Proxima Nova"/>
                <a:ea typeface="Proxima Nova"/>
                <a:cs typeface="Proxima Nova"/>
                <a:sym typeface="Proxima Nova"/>
              </a:rPr>
              <a:t>until episode_end == True : 	</a:t>
            </a:r>
            <a:r>
              <a:rPr i="1" lang="en" sz="600">
                <a:solidFill>
                  <a:schemeClr val="dk1"/>
                </a:solidFill>
                <a:latin typeface="Proxima Nova"/>
                <a:ea typeface="Proxima Nova"/>
                <a:cs typeface="Proxima Nova"/>
                <a:sym typeface="Proxima Nova"/>
              </a:rPr>
              <a:t># start an episode</a:t>
            </a:r>
            <a:endParaRPr sz="600" u="sng">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Move the agent</a:t>
            </a:r>
            <a:r>
              <a:rPr lang="en" sz="600">
                <a:latin typeface="Proxima Nova"/>
                <a:ea typeface="Proxima Nova"/>
                <a:cs typeface="Proxima Nova"/>
                <a:sym typeface="Proxima Nova"/>
              </a:rPr>
              <a:t> in accordance with the chosen action:</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If action == 0 and X &gt; 0: X = X - 1 	</a:t>
            </a:r>
            <a:r>
              <a:rPr i="1" lang="en" sz="600">
                <a:solidFill>
                  <a:srgbClr val="000000"/>
                </a:solidFill>
                <a:latin typeface="Proxima Nova"/>
                <a:ea typeface="Proxima Nova"/>
                <a:cs typeface="Proxima Nova"/>
                <a:sym typeface="Proxima Nova"/>
              </a:rPr>
              <a:t># go up</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Else if action == 1 and Y &gt; 0: Y = Y -1	</a:t>
            </a:r>
            <a:r>
              <a:rPr i="1" lang="en" sz="600">
                <a:solidFill>
                  <a:srgbClr val="000000"/>
                </a:solidFill>
                <a:latin typeface="Proxima Nova"/>
                <a:ea typeface="Proxima Nova"/>
                <a:cs typeface="Proxima Nova"/>
                <a:sym typeface="Proxima Nova"/>
              </a:rPr>
              <a:t># go left </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Else if action == 2 and Y &lt; 11: Y = Y + 1	</a:t>
            </a:r>
            <a:r>
              <a:rPr i="1" lang="en" sz="600">
                <a:solidFill>
                  <a:srgbClr val="000000"/>
                </a:solidFill>
                <a:latin typeface="Proxima Nova"/>
                <a:ea typeface="Proxima Nova"/>
                <a:cs typeface="Proxima Nova"/>
                <a:sym typeface="Proxima Nova"/>
              </a:rPr>
              <a:t># go right</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Else if action == 3 and X &lt; 4: X = X + 1	</a:t>
            </a:r>
            <a:r>
              <a:rPr i="1" lang="en" sz="600">
                <a:solidFill>
                  <a:srgbClr val="000000"/>
                </a:solidFill>
                <a:latin typeface="Proxima Nova"/>
                <a:ea typeface="Proxima Nova"/>
                <a:cs typeface="Proxima Nova"/>
                <a:sym typeface="Proxima Nova"/>
              </a:rPr>
              <a:t># go down</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Obtain </a:t>
            </a:r>
            <a:r>
              <a:rPr b="1" lang="en" sz="600">
                <a:latin typeface="Proxima Nova"/>
                <a:ea typeface="Proxima Nova"/>
                <a:cs typeface="Proxima Nova"/>
                <a:sym typeface="Proxima Nova"/>
              </a:rPr>
              <a:t>next_state</a:t>
            </a:r>
            <a:r>
              <a:rPr lang="en" sz="600">
                <a:latin typeface="Proxima Nova"/>
                <a:ea typeface="Proxima Nova"/>
                <a:cs typeface="Proxima Nova"/>
                <a:sym typeface="Proxima Nova"/>
              </a:rPr>
              <a:t> = 12*X + Y	</a:t>
            </a:r>
            <a:r>
              <a:rPr i="1" lang="en" sz="600">
                <a:solidFill>
                  <a:srgbClr val="000000"/>
                </a:solidFill>
                <a:latin typeface="Proxima Nova"/>
                <a:ea typeface="Proxima Nova"/>
                <a:cs typeface="Proxima Nova"/>
                <a:sym typeface="Proxima Nova"/>
              </a:rPr>
              <a:t># obtain an integer value of a new state according to the new location</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Obtain a </a:t>
            </a:r>
            <a:r>
              <a:rPr b="1" lang="en" sz="600">
                <a:latin typeface="Proxima Nova"/>
                <a:ea typeface="Proxima Nova"/>
                <a:cs typeface="Proxima Nova"/>
                <a:sym typeface="Proxima Nova"/>
              </a:rPr>
              <a:t>reward</a:t>
            </a:r>
            <a:r>
              <a:rPr lang="en" sz="600">
                <a:latin typeface="Proxima Nova"/>
                <a:ea typeface="Proxima Nova"/>
                <a:cs typeface="Proxima Nova"/>
                <a:sym typeface="Proxima Nova"/>
              </a:rPr>
              <a:t> :</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If next_state == 59: reward = 10, episode_end = True, goal_counter =+ 1	</a:t>
            </a:r>
            <a:r>
              <a:rPr i="1" lang="en" sz="600">
                <a:solidFill>
                  <a:srgbClr val="000000"/>
                </a:solidFill>
                <a:latin typeface="Proxima Nova"/>
                <a:ea typeface="Proxima Nova"/>
                <a:cs typeface="Proxima Nova"/>
                <a:sym typeface="Proxima Nova"/>
              </a:rPr>
              <a:t># goal state reached</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Else if next_state &gt; 48 and next_state &lt; 59: reward = -10, episode_end = True	</a:t>
            </a:r>
            <a:r>
              <a:rPr i="1" lang="en" sz="600">
                <a:solidFill>
                  <a:srgbClr val="000000"/>
                </a:solidFill>
                <a:latin typeface="Proxima Nova"/>
                <a:ea typeface="Proxima Nova"/>
                <a:cs typeface="Proxima Nova"/>
                <a:sym typeface="Proxima Nova"/>
              </a:rPr>
              <a:t># agent falls from the cliff</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Else reward = - 1					</a:t>
            </a:r>
            <a:r>
              <a:rPr i="1" lang="en" sz="600">
                <a:solidFill>
                  <a:schemeClr val="dk1"/>
                </a:solidFill>
                <a:latin typeface="Proxima Nova"/>
                <a:ea typeface="Proxima Nova"/>
                <a:cs typeface="Proxima Nova"/>
                <a:sym typeface="Proxima Nova"/>
              </a:rPr>
              <a:t># agent performs one more step</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b="1" lang="en" sz="600">
                <a:latin typeface="Proxima Nova"/>
                <a:ea typeface="Proxima Nova"/>
                <a:cs typeface="Proxima Nova"/>
                <a:sym typeface="Proxima Nova"/>
              </a:rPr>
              <a:t>Save 4 elements</a:t>
            </a:r>
            <a:r>
              <a:rPr lang="en" sz="600">
                <a:latin typeface="Proxima Nova"/>
                <a:ea typeface="Proxima Nova"/>
                <a:cs typeface="Proxima Nova"/>
                <a:sym typeface="Proxima Nova"/>
              </a:rPr>
              <a:t> </a:t>
            </a:r>
            <a:r>
              <a:rPr lang="en" sz="600" u="sng">
                <a:latin typeface="Proxima Nova"/>
                <a:ea typeface="Proxima Nova"/>
                <a:cs typeface="Proxima Nova"/>
                <a:sym typeface="Proxima Nova"/>
              </a:rPr>
              <a:t>into memory</a:t>
            </a:r>
            <a:r>
              <a:rPr lang="en" sz="600">
                <a:latin typeface="Proxima Nova"/>
                <a:ea typeface="Proxima Nova"/>
                <a:cs typeface="Proxima Nova"/>
                <a:sym typeface="Proxima Nova"/>
              </a:rPr>
              <a:t>: memory [ index] =</a:t>
            </a:r>
            <a:r>
              <a:rPr b="1" lang="en" sz="600">
                <a:latin typeface="Proxima Nova"/>
                <a:ea typeface="Proxima Nova"/>
                <a:cs typeface="Proxima Nova"/>
                <a:sym typeface="Proxima Nova"/>
              </a:rPr>
              <a:t> tuple</a:t>
            </a:r>
            <a:r>
              <a:rPr lang="en" sz="600">
                <a:latin typeface="Proxima Nova"/>
                <a:ea typeface="Proxima Nova"/>
                <a:cs typeface="Proxima Nova"/>
                <a:sym typeface="Proxima Nova"/>
              </a:rPr>
              <a:t> (state, action, reward, next_state)</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b="1" lang="en" sz="600">
                <a:latin typeface="Proxima Nova"/>
                <a:ea typeface="Proxima Nova"/>
                <a:cs typeface="Proxima Nova"/>
                <a:sym typeface="Proxima Nova"/>
              </a:rPr>
              <a:t>Update Q-table</a:t>
            </a:r>
            <a:r>
              <a:rPr lang="en" sz="600">
                <a:latin typeface="Proxima Nova"/>
                <a:ea typeface="Proxima Nova"/>
                <a:cs typeface="Proxima Nova"/>
                <a:sym typeface="Proxima Nova"/>
              </a:rPr>
              <a:t> </a:t>
            </a:r>
            <a:r>
              <a:rPr lang="en" sz="600" u="sng">
                <a:latin typeface="Proxima Nova"/>
                <a:ea typeface="Proxima Nova"/>
                <a:cs typeface="Proxima Nova"/>
                <a:sym typeface="Proxima Nova"/>
              </a:rPr>
              <a:t>according to SARSA</a:t>
            </a:r>
            <a:r>
              <a:rPr lang="en" sz="600">
                <a:latin typeface="Proxima Nova"/>
                <a:ea typeface="Proxima Nova"/>
                <a:cs typeface="Proxima Nova"/>
                <a:sym typeface="Proxima Nova"/>
              </a:rPr>
              <a:t> principle:	</a:t>
            </a:r>
            <a:r>
              <a:rPr i="1" lang="en" sz="600">
                <a:solidFill>
                  <a:schemeClr val="dk1"/>
                </a:solidFill>
                <a:latin typeface="Proxima Nova"/>
                <a:ea typeface="Proxima Nova"/>
                <a:cs typeface="Proxima Nova"/>
                <a:sym typeface="Proxima Nova"/>
              </a:rPr>
              <a:t># see formula 3</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Select the next action</a:t>
            </a:r>
            <a:r>
              <a:rPr lang="en" sz="600">
                <a:latin typeface="Proxima Nova"/>
                <a:ea typeface="Proxima Nova"/>
                <a:cs typeface="Proxima Nova"/>
                <a:sym typeface="Proxima Nova"/>
              </a:rPr>
              <a:t> according to the action selection policy:</a:t>
            </a:r>
            <a:endParaRPr sz="600">
              <a:latin typeface="Proxima Nova"/>
              <a:ea typeface="Proxima Nova"/>
              <a:cs typeface="Proxima Nova"/>
              <a:sym typeface="Proxima Nova"/>
            </a:endParaRPr>
          </a:p>
          <a:p>
            <a:pPr indent="457200" lvl="0" marL="1371600" rtl="0" algn="l">
              <a:lnSpc>
                <a:spcPct val="100000"/>
              </a:lnSpc>
              <a:spcBef>
                <a:spcPts val="0"/>
              </a:spcBef>
              <a:spcAft>
                <a:spcPts val="0"/>
              </a:spcAft>
              <a:buNone/>
            </a:pPr>
            <a:r>
              <a:rPr b="1" lang="en" sz="600">
                <a:latin typeface="Proxima Nova"/>
                <a:ea typeface="Proxima Nova"/>
                <a:cs typeface="Proxima Nova"/>
                <a:sym typeface="Proxima Nova"/>
              </a:rPr>
              <a:t>next_action</a:t>
            </a:r>
            <a:r>
              <a:rPr lang="en" sz="600">
                <a:latin typeface="Proxima Nova"/>
                <a:ea typeface="Proxima Nova"/>
                <a:cs typeface="Proxima Nova"/>
                <a:sym typeface="Proxima Nova"/>
              </a:rPr>
              <a:t> = </a:t>
            </a:r>
            <a:r>
              <a:rPr lang="en" sz="600">
                <a:solidFill>
                  <a:srgbClr val="38761D"/>
                </a:solidFill>
                <a:latin typeface="Proxima Nova"/>
                <a:ea typeface="Proxima Nova"/>
                <a:cs typeface="Proxima Nova"/>
                <a:sym typeface="Proxima Nova"/>
              </a:rPr>
              <a:t>epsilon-greedy (next_state, Q-table, epsilon)</a:t>
            </a:r>
            <a:endParaRPr sz="600">
              <a:solidFill>
                <a:srgbClr val="BF9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solidFill>
                  <a:srgbClr val="C27BA0"/>
                </a:solidFill>
                <a:latin typeface="Proxima Nova"/>
                <a:ea typeface="Proxima Nova"/>
                <a:cs typeface="Proxima Nova"/>
                <a:sym typeface="Proxima Nova"/>
              </a:rPr>
              <a:t>Q-table [state, action] = (1 - </a:t>
            </a:r>
            <a:r>
              <a:rPr b="1" i="1" lang="en" sz="600">
                <a:solidFill>
                  <a:srgbClr val="C27BA0"/>
                </a:solidFill>
                <a:latin typeface="Proxima Nova"/>
                <a:ea typeface="Proxima Nova"/>
                <a:cs typeface="Proxima Nova"/>
                <a:sym typeface="Proxima Nova"/>
              </a:rPr>
              <a:t>alpha</a:t>
            </a:r>
            <a:r>
              <a:rPr b="1" lang="en" sz="600">
                <a:solidFill>
                  <a:srgbClr val="C27BA0"/>
                </a:solidFill>
                <a:latin typeface="Proxima Nova"/>
                <a:ea typeface="Proxima Nova"/>
                <a:cs typeface="Proxima Nova"/>
                <a:sym typeface="Proxima Nova"/>
              </a:rPr>
              <a:t>) * Q-table [state, action] + </a:t>
            </a:r>
            <a:r>
              <a:rPr b="1" i="1" lang="en" sz="600">
                <a:solidFill>
                  <a:srgbClr val="C27BA0"/>
                </a:solidFill>
                <a:latin typeface="Proxima Nova"/>
                <a:ea typeface="Proxima Nova"/>
                <a:cs typeface="Proxima Nova"/>
                <a:sym typeface="Proxima Nova"/>
              </a:rPr>
              <a:t>alpha</a:t>
            </a:r>
            <a:r>
              <a:rPr b="1" lang="en" sz="600">
                <a:solidFill>
                  <a:srgbClr val="C27BA0"/>
                </a:solidFill>
                <a:latin typeface="Proxima Nova"/>
                <a:ea typeface="Proxima Nova"/>
                <a:cs typeface="Proxima Nova"/>
                <a:sym typeface="Proxima Nova"/>
              </a:rPr>
              <a:t> * (reward + </a:t>
            </a:r>
            <a:r>
              <a:rPr b="1" i="1" lang="en" sz="600">
                <a:solidFill>
                  <a:srgbClr val="C27BA0"/>
                </a:solidFill>
                <a:latin typeface="Proxima Nova"/>
                <a:ea typeface="Proxima Nova"/>
                <a:cs typeface="Proxima Nova"/>
                <a:sym typeface="Proxima Nova"/>
              </a:rPr>
              <a:t>gamma </a:t>
            </a:r>
            <a:r>
              <a:rPr b="1" lang="en" sz="600">
                <a:solidFill>
                  <a:srgbClr val="C27BA0"/>
                </a:solidFill>
                <a:latin typeface="Proxima Nova"/>
                <a:ea typeface="Proxima Nova"/>
                <a:cs typeface="Proxima Nova"/>
                <a:sym typeface="Proxima Nova"/>
              </a:rPr>
              <a:t>* Q-table [next_state, next_action])</a:t>
            </a:r>
            <a:endParaRPr b="1" sz="600">
              <a:solidFill>
                <a:srgbClr val="C27BA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b="1" lang="en" sz="600">
                <a:latin typeface="Proxima Nova"/>
                <a:ea typeface="Proxima Nova"/>
                <a:cs typeface="Proxima Nova"/>
                <a:sym typeface="Proxima Nova"/>
              </a:rPr>
              <a:t>Replace the state and the action</a:t>
            </a:r>
            <a:r>
              <a:rPr lang="en" sz="600">
                <a:latin typeface="Proxima Nova"/>
                <a:ea typeface="Proxima Nova"/>
                <a:cs typeface="Proxima Nova"/>
                <a:sym typeface="Proxima Nova"/>
              </a:rPr>
              <a:t> with new values:</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state = next_state</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	action = next_action</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rPr b="1" lang="en" sz="600">
                <a:latin typeface="Proxima Nova"/>
                <a:ea typeface="Proxima Nova"/>
                <a:cs typeface="Proxima Nova"/>
                <a:sym typeface="Proxima Nova"/>
              </a:rPr>
              <a:t>Accumulate reward_cumulative</a:t>
            </a:r>
            <a:r>
              <a:rPr lang="en" sz="600">
                <a:latin typeface="Proxima Nova"/>
                <a:ea typeface="Proxima Nova"/>
                <a:cs typeface="Proxima Nova"/>
                <a:sym typeface="Proxima Nova"/>
              </a:rPr>
              <a:t> =+ reward	</a:t>
            </a:r>
            <a:r>
              <a:rPr i="1" lang="en" sz="600">
                <a:solidFill>
                  <a:srgbClr val="000000"/>
                </a:solidFill>
                <a:latin typeface="Proxima Nova"/>
                <a:ea typeface="Proxima Nova"/>
                <a:cs typeface="Proxima Nova"/>
                <a:sym typeface="Proxima Nova"/>
              </a:rPr>
              <a:t># increment the cumulative reward of the episode</a:t>
            </a:r>
            <a:endParaRPr i="1" sz="6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600">
                <a:latin typeface="Proxima Nova"/>
                <a:ea typeface="Proxima Nova"/>
                <a:cs typeface="Proxima Nova"/>
                <a:sym typeface="Proxima Nova"/>
              </a:rPr>
              <a:t>I</a:t>
            </a:r>
            <a:r>
              <a:rPr b="1" lang="en" sz="600">
                <a:latin typeface="Proxima Nova"/>
                <a:ea typeface="Proxima Nova"/>
                <a:cs typeface="Proxima Nova"/>
                <a:sym typeface="Proxima Nova"/>
              </a:rPr>
              <a:t>ncrement index </a:t>
            </a:r>
            <a:r>
              <a:rPr lang="en" sz="600">
                <a:latin typeface="Proxima Nova"/>
                <a:ea typeface="Proxima Nova"/>
                <a:cs typeface="Proxima Nova"/>
                <a:sym typeface="Proxima Nova"/>
              </a:rPr>
              <a:t>=+ 1	</a:t>
            </a:r>
            <a:r>
              <a:rPr i="1" lang="en" sz="600">
                <a:solidFill>
                  <a:schemeClr val="dk1"/>
                </a:solidFill>
                <a:latin typeface="Proxima Nova"/>
                <a:ea typeface="Proxima Nova"/>
                <a:cs typeface="Proxima Nova"/>
                <a:sym typeface="Proxima Nova"/>
              </a:rPr>
              <a:t># increment the length of the episode and index of a recording</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Save the length </a:t>
            </a:r>
            <a:r>
              <a:rPr lang="en" sz="600">
                <a:latin typeface="Proxima Nova"/>
                <a:ea typeface="Proxima Nova"/>
                <a:cs typeface="Proxima Nova"/>
                <a:sym typeface="Proxima Nova"/>
              </a:rPr>
              <a:t>and</a:t>
            </a:r>
            <a:r>
              <a:rPr b="1" lang="en" sz="600">
                <a:latin typeface="Proxima Nova"/>
                <a:ea typeface="Proxima Nova"/>
                <a:cs typeface="Proxima Nova"/>
                <a:sym typeface="Proxima Nova"/>
              </a:rPr>
              <a:t> cumulative reward</a:t>
            </a:r>
            <a:r>
              <a:rPr lang="en" sz="600">
                <a:latin typeface="Proxima Nova"/>
                <a:ea typeface="Proxima Nova"/>
                <a:cs typeface="Proxima Nova"/>
                <a:sym typeface="Proxima Nova"/>
              </a:rPr>
              <a:t> of the episode: length_cache.append (index), reward_cache.append (reward_cumulative)	</a:t>
            </a:r>
            <a:r>
              <a:rPr i="1" lang="en" sz="600">
                <a:solidFill>
                  <a:srgbClr val="000000"/>
                </a:solidFill>
                <a:latin typeface="Proxima Nova"/>
                <a:ea typeface="Proxima Nova"/>
                <a:cs typeface="Proxima Nova"/>
                <a:sym typeface="Proxima Nova"/>
              </a:rPr>
              <a:t># save the  results of the ended episode</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Start a </a:t>
            </a:r>
            <a:r>
              <a:rPr b="1" lang="en" sz="600">
                <a:latin typeface="Proxima Nova"/>
                <a:ea typeface="Proxima Nova"/>
                <a:cs typeface="Proxima Nova"/>
                <a:sym typeface="Proxima Nova"/>
              </a:rPr>
              <a:t>reverse loop of steps</a:t>
            </a:r>
            <a:r>
              <a:rPr lang="en" sz="600">
                <a:latin typeface="Proxima Nova"/>
                <a:ea typeface="Proxima Nova"/>
                <a:cs typeface="Proxima Nova"/>
                <a:sym typeface="Proxima Nova"/>
              </a:rPr>
              <a:t> for </a:t>
            </a:r>
            <a:r>
              <a:rPr lang="en" sz="600" u="sng">
                <a:latin typeface="Proxima Nova"/>
                <a:ea typeface="Proxima Nova"/>
                <a:cs typeface="Proxima Nova"/>
                <a:sym typeface="Proxima Nova"/>
              </a:rPr>
              <a:t>backward Q-learning </a:t>
            </a:r>
            <a:r>
              <a:rPr lang="en" sz="600">
                <a:latin typeface="Proxima Nova"/>
                <a:ea typeface="Proxima Nova"/>
                <a:cs typeface="Proxima Nova"/>
                <a:sym typeface="Proxima Nova"/>
              </a:rPr>
              <a:t>update until index == 0:	</a:t>
            </a:r>
            <a:r>
              <a:rPr i="1" lang="en" sz="600">
                <a:solidFill>
                  <a:srgbClr val="000000"/>
                </a:solidFill>
                <a:latin typeface="Proxima Nova"/>
                <a:ea typeface="Proxima Nova"/>
                <a:cs typeface="Proxima Nova"/>
                <a:sym typeface="Proxima Nova"/>
              </a:rPr>
              <a:t># pop a recording from the memory and put 4 elements in the Q-learning formula</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tuple </a:t>
            </a:r>
            <a:r>
              <a:rPr lang="en" sz="600">
                <a:latin typeface="Proxima Nova"/>
                <a:ea typeface="Proxima Nova"/>
                <a:cs typeface="Proxima Nova"/>
                <a:sym typeface="Proxima Nova"/>
              </a:rPr>
              <a:t>(state, action, reward, next_state) = memory [index]</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Update Q-table</a:t>
            </a:r>
            <a:r>
              <a:rPr lang="en" sz="600">
                <a:latin typeface="Proxima Nova"/>
                <a:ea typeface="Proxima Nova"/>
                <a:cs typeface="Proxima Nova"/>
                <a:sym typeface="Proxima Nova"/>
              </a:rPr>
              <a:t> </a:t>
            </a:r>
            <a:r>
              <a:rPr lang="en" sz="600" u="sng">
                <a:latin typeface="Proxima Nova"/>
                <a:ea typeface="Proxima Nova"/>
                <a:cs typeface="Proxima Nova"/>
                <a:sym typeface="Proxima Nova"/>
              </a:rPr>
              <a:t>according to Q-learning</a:t>
            </a:r>
            <a:r>
              <a:rPr lang="en" sz="600">
                <a:latin typeface="Proxima Nova"/>
                <a:ea typeface="Proxima Nova"/>
                <a:cs typeface="Proxima Nova"/>
                <a:sym typeface="Proxima Nova"/>
              </a:rPr>
              <a:t> principle:	</a:t>
            </a:r>
            <a:r>
              <a:rPr i="1" lang="en" sz="600">
                <a:solidFill>
                  <a:srgbClr val="000000"/>
                </a:solidFill>
                <a:latin typeface="Proxima Nova"/>
                <a:ea typeface="Proxima Nova"/>
                <a:cs typeface="Proxima Nova"/>
                <a:sym typeface="Proxima Nova"/>
              </a:rPr>
              <a:t># see formula 11</a:t>
            </a:r>
            <a:endParaRPr i="1" sz="6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Obtain </a:t>
            </a:r>
            <a:r>
              <a:rPr b="1" lang="en" sz="600">
                <a:latin typeface="Proxima Nova"/>
                <a:ea typeface="Proxima Nova"/>
                <a:cs typeface="Proxima Nova"/>
                <a:sym typeface="Proxima Nova"/>
              </a:rPr>
              <a:t>maximum value of the next state</a:t>
            </a:r>
            <a:r>
              <a:rPr lang="en" sz="600">
                <a:latin typeface="Proxima Nova"/>
                <a:ea typeface="Proxima Nova"/>
                <a:cs typeface="Proxima Nova"/>
                <a:sym typeface="Proxima Nova"/>
              </a:rPr>
              <a:t>: maximum_next = max (Q-table[next_state, next_action = 0] .. Q-table[next_state, next_action = 3])</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solidFill>
                  <a:srgbClr val="3C78D8"/>
                </a:solidFill>
                <a:latin typeface="Proxima Nova"/>
                <a:ea typeface="Proxima Nova"/>
                <a:cs typeface="Proxima Nova"/>
                <a:sym typeface="Proxima Nova"/>
              </a:rPr>
              <a:t>Q-table [state, action] = (1 -</a:t>
            </a:r>
            <a:r>
              <a:rPr b="1" i="1" lang="en" sz="600">
                <a:solidFill>
                  <a:srgbClr val="3C78D8"/>
                </a:solidFill>
                <a:latin typeface="Proxima Nova"/>
                <a:ea typeface="Proxima Nova"/>
                <a:cs typeface="Proxima Nova"/>
                <a:sym typeface="Proxima Nova"/>
              </a:rPr>
              <a:t> alpha_b</a:t>
            </a:r>
            <a:r>
              <a:rPr b="1" lang="en" sz="600">
                <a:solidFill>
                  <a:srgbClr val="3C78D8"/>
                </a:solidFill>
                <a:latin typeface="Proxima Nova"/>
                <a:ea typeface="Proxima Nova"/>
                <a:cs typeface="Proxima Nova"/>
                <a:sym typeface="Proxima Nova"/>
              </a:rPr>
              <a:t>) * Q-table [state, action] + </a:t>
            </a:r>
            <a:r>
              <a:rPr b="1" i="1" lang="en" sz="600">
                <a:solidFill>
                  <a:srgbClr val="3C78D8"/>
                </a:solidFill>
                <a:latin typeface="Proxima Nova"/>
                <a:ea typeface="Proxima Nova"/>
                <a:cs typeface="Proxima Nova"/>
                <a:sym typeface="Proxima Nova"/>
              </a:rPr>
              <a:t>alpha_b</a:t>
            </a:r>
            <a:r>
              <a:rPr b="1" lang="en" sz="600">
                <a:solidFill>
                  <a:srgbClr val="3C78D8"/>
                </a:solidFill>
                <a:latin typeface="Proxima Nova"/>
                <a:ea typeface="Proxima Nova"/>
                <a:cs typeface="Proxima Nova"/>
                <a:sym typeface="Proxima Nova"/>
              </a:rPr>
              <a:t> * (reward + </a:t>
            </a:r>
            <a:r>
              <a:rPr b="1" i="1" lang="en" sz="600">
                <a:solidFill>
                  <a:srgbClr val="3C78D8"/>
                </a:solidFill>
                <a:latin typeface="Proxima Nova"/>
                <a:ea typeface="Proxima Nova"/>
                <a:cs typeface="Proxima Nova"/>
                <a:sym typeface="Proxima Nova"/>
              </a:rPr>
              <a:t>gamma_b</a:t>
            </a:r>
            <a:r>
              <a:rPr b="1" lang="en" sz="600">
                <a:solidFill>
                  <a:srgbClr val="3C78D8"/>
                </a:solidFill>
                <a:latin typeface="Proxima Nova"/>
                <a:ea typeface="Proxima Nova"/>
                <a:cs typeface="Proxima Nova"/>
                <a:sym typeface="Proxima Nova"/>
              </a:rPr>
              <a:t> * maximum_next)</a:t>
            </a:r>
            <a:endParaRPr b="1" sz="600">
              <a:solidFill>
                <a:srgbClr val="3C78D8"/>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Decrement index</a:t>
            </a:r>
            <a:r>
              <a:rPr lang="en" sz="600">
                <a:latin typeface="Proxima Nova"/>
                <a:ea typeface="Proxima Nova"/>
                <a:cs typeface="Proxima Nova"/>
                <a:sym typeface="Proxima Nova"/>
              </a:rPr>
              <a:t> =- 1</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latin typeface="Proxima Nova"/>
                <a:ea typeface="Proxima Nova"/>
                <a:cs typeface="Proxima Nova"/>
                <a:sym typeface="Proxima Nova"/>
              </a:rPr>
              <a:t>Reinitialize memory</a:t>
            </a:r>
            <a:r>
              <a:rPr lang="en" sz="600">
                <a:latin typeface="Proxima Nova"/>
                <a:ea typeface="Proxima Nova"/>
                <a:cs typeface="Proxima Nova"/>
                <a:sym typeface="Proxima Nova"/>
              </a:rPr>
              <a:t> = list ( )</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r>
              <a:rPr b="1" lang="en" sz="600">
                <a:solidFill>
                  <a:srgbClr val="38761D"/>
                </a:solidFill>
                <a:latin typeface="Proxima Nova"/>
                <a:ea typeface="Proxima Nova"/>
                <a:cs typeface="Proxima Nova"/>
                <a:sym typeface="Proxima Nova"/>
              </a:rPr>
              <a:t>decay epsilon </a:t>
            </a:r>
            <a:r>
              <a:rPr b="1" lang="en" sz="600">
                <a:latin typeface="Proxima Nova"/>
                <a:ea typeface="Proxima Nova"/>
                <a:cs typeface="Proxima Nova"/>
                <a:sym typeface="Proxima Nova"/>
              </a:rPr>
              <a:t>(</a:t>
            </a:r>
            <a:r>
              <a:rPr lang="en" sz="600">
                <a:latin typeface="Proxima Nova"/>
                <a:ea typeface="Proxima Nova"/>
                <a:cs typeface="Proxima Nova"/>
                <a:sym typeface="Proxima Nova"/>
              </a:rPr>
              <a:t>depending on your action selection policy)</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Return</a:t>
            </a:r>
            <a:r>
              <a:rPr b="1" lang="en" sz="600">
                <a:solidFill>
                  <a:srgbClr val="990000"/>
                </a:solidFill>
                <a:latin typeface="Proxima Nova"/>
                <a:ea typeface="Proxima Nova"/>
                <a:cs typeface="Proxima Nova"/>
                <a:sym typeface="Proxima Nova"/>
              </a:rPr>
              <a:t> average (length_cache), average (reward_cache),	</a:t>
            </a:r>
            <a:r>
              <a:rPr i="1" lang="en" sz="600">
                <a:solidFill>
                  <a:srgbClr val="990000"/>
                </a:solidFill>
                <a:latin typeface="Proxima Nova"/>
                <a:ea typeface="Proxima Nova"/>
                <a:cs typeface="Proxima Nova"/>
                <a:sym typeface="Proxima Nova"/>
              </a:rPr>
              <a:t># average length and cumulative reward of an episode display on-line performance of an agent</a:t>
            </a:r>
            <a:r>
              <a:rPr b="1" i="1" lang="en" sz="600">
                <a:solidFill>
                  <a:srgbClr val="990000"/>
                </a:solidFill>
                <a:latin typeface="Proxima Nova"/>
                <a:ea typeface="Proxima Nova"/>
                <a:cs typeface="Proxima Nova"/>
                <a:sym typeface="Proxima Nova"/>
              </a:rPr>
              <a:t> 	</a:t>
            </a:r>
            <a:endParaRPr b="1" i="1" sz="600">
              <a:solidFill>
                <a:srgbClr val="990000"/>
              </a:solidFill>
              <a:latin typeface="Proxima Nova"/>
              <a:ea typeface="Proxima Nova"/>
              <a:cs typeface="Proxima Nova"/>
              <a:sym typeface="Proxima Nova"/>
            </a:endParaRPr>
          </a:p>
          <a:p>
            <a:pPr indent="457200" lvl="0" marL="0" rtl="0" algn="l">
              <a:lnSpc>
                <a:spcPct val="100000"/>
              </a:lnSpc>
              <a:spcBef>
                <a:spcPts val="0"/>
              </a:spcBef>
              <a:spcAft>
                <a:spcPts val="0"/>
              </a:spcAft>
              <a:buNone/>
            </a:pPr>
            <a:r>
              <a:rPr b="1" lang="en" sz="600">
                <a:solidFill>
                  <a:srgbClr val="990000"/>
                </a:solidFill>
                <a:latin typeface="Proxima Nova"/>
                <a:ea typeface="Proxima Nova"/>
                <a:cs typeface="Proxima Nova"/>
                <a:sym typeface="Proxima Nova"/>
              </a:rPr>
              <a:t>std (reward_cache)</a:t>
            </a:r>
            <a:r>
              <a:rPr lang="en" sz="600">
                <a:latin typeface="Proxima Nova"/>
                <a:ea typeface="Proxima Nova"/>
                <a:cs typeface="Proxima Nova"/>
                <a:sym typeface="Proxima Nova"/>
              </a:rPr>
              <a:t> 	</a:t>
            </a:r>
            <a:r>
              <a:rPr i="1" lang="en" sz="600">
                <a:solidFill>
                  <a:srgbClr val="990000"/>
                </a:solidFill>
                <a:latin typeface="Proxima Nova"/>
                <a:ea typeface="Proxima Nova"/>
                <a:cs typeface="Proxima Nova"/>
                <a:sym typeface="Proxima Nova"/>
              </a:rPr>
              <a:t># standard deviation of the rewards per episode displays fluctuations of performance and reversely illustrates a closeness to the convergence</a:t>
            </a:r>
            <a:endParaRPr i="1" sz="600">
              <a:solidFill>
                <a:srgbClr val="990000"/>
              </a:solidFill>
              <a:latin typeface="Proxima Nova"/>
              <a:ea typeface="Proxima Nova"/>
              <a:cs typeface="Proxima Nova"/>
              <a:sym typeface="Proxima Nova"/>
            </a:endParaRPr>
          </a:p>
          <a:p>
            <a:pPr indent="457200" lvl="0" marL="0" rtl="0" algn="l">
              <a:lnSpc>
                <a:spcPct val="100000"/>
              </a:lnSpc>
              <a:spcBef>
                <a:spcPts val="0"/>
              </a:spcBef>
              <a:spcAft>
                <a:spcPts val="0"/>
              </a:spcAft>
              <a:buNone/>
            </a:pPr>
            <a:r>
              <a:rPr lang="en" sz="600">
                <a:latin typeface="Proxima Nova"/>
                <a:ea typeface="Proxima Nova"/>
                <a:cs typeface="Proxima Nova"/>
                <a:sym typeface="Proxima Nova"/>
              </a:rPr>
              <a:t>and </a:t>
            </a:r>
            <a:r>
              <a:rPr b="1" lang="en" sz="600">
                <a:solidFill>
                  <a:srgbClr val="990000"/>
                </a:solidFill>
                <a:latin typeface="Proxima Nova"/>
                <a:ea typeface="Proxima Nova"/>
                <a:cs typeface="Proxima Nova"/>
                <a:sym typeface="Proxima Nova"/>
              </a:rPr>
              <a:t>sum (length_cache)	</a:t>
            </a:r>
            <a:r>
              <a:rPr i="1" lang="en" sz="600">
                <a:solidFill>
                  <a:srgbClr val="990000"/>
                </a:solidFill>
                <a:latin typeface="Proxima Nova"/>
                <a:ea typeface="Proxima Nova"/>
                <a:cs typeface="Proxima Nova"/>
                <a:sym typeface="Proxima Nova"/>
              </a:rPr>
              <a:t># total length of learning phase illustrates a speed of convergence</a:t>
            </a:r>
            <a:endParaRPr i="1" sz="600">
              <a:solidFill>
                <a:srgbClr val="99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endParaRPr sz="6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600">
                <a:latin typeface="Proxima Nova"/>
                <a:ea typeface="Proxima Nova"/>
                <a:cs typeface="Proxima Nova"/>
                <a:sym typeface="Proxima Nova"/>
              </a:rPr>
              <a:t>	</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6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600">
              <a:latin typeface="Proxima Nova"/>
              <a:ea typeface="Proxima Nova"/>
              <a:cs typeface="Proxima Nova"/>
              <a:sym typeface="Proxima Nova"/>
            </a:endParaRPr>
          </a:p>
        </p:txBody>
      </p:sp>
      <p:sp>
        <p:nvSpPr>
          <p:cNvPr id="242" name="Google Shape;242;p26"/>
          <p:cNvSpPr txBox="1"/>
          <p:nvPr>
            <p:ph type="title"/>
          </p:nvPr>
        </p:nvSpPr>
        <p:spPr>
          <a:xfrm>
            <a:off x="6893800" y="4243675"/>
            <a:ext cx="182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solidFill>
                  <a:srgbClr val="666666"/>
                </a:solidFill>
                <a:latin typeface="Proxima Nova"/>
                <a:ea typeface="Proxima Nova"/>
                <a:cs typeface="Proxima Nova"/>
                <a:sym typeface="Proxima Nova"/>
              </a:rPr>
              <a:t>Appendix C</a:t>
            </a:r>
            <a:endParaRPr sz="23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2300">
              <a:solidFill>
                <a:srgbClr val="666666"/>
              </a:solidFill>
              <a:latin typeface="Proxima Nova"/>
              <a:ea typeface="Proxima Nova"/>
              <a:cs typeface="Proxima Nova"/>
              <a:sym typeface="Proxima Nova"/>
            </a:endParaRPr>
          </a:p>
        </p:txBody>
      </p:sp>
      <p:sp>
        <p:nvSpPr>
          <p:cNvPr id="243" name="Google Shape;243;p26"/>
          <p:cNvSpPr txBox="1"/>
          <p:nvPr/>
        </p:nvSpPr>
        <p:spPr>
          <a:xfrm>
            <a:off x="5726775" y="1421375"/>
            <a:ext cx="28020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6AA84F"/>
                </a:solidFill>
                <a:latin typeface="Proxima Nova"/>
                <a:ea typeface="Proxima Nova"/>
                <a:cs typeface="Proxima Nova"/>
                <a:sym typeface="Proxima Nova"/>
              </a:rPr>
              <a:t>Epsilon-greedy (state, Q-table, epsilon):		</a:t>
            </a:r>
            <a:endParaRPr b="1" sz="600">
              <a:solidFill>
                <a:srgbClr val="6AA84F"/>
              </a:solidFill>
              <a:latin typeface="Proxima Nova"/>
              <a:ea typeface="Proxima Nova"/>
              <a:cs typeface="Proxima Nova"/>
              <a:sym typeface="Proxima Nova"/>
            </a:endParaRPr>
          </a:p>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Choose a random number e = random[0 .. 1)</a:t>
            </a:r>
            <a:endParaRPr sz="6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If (e &lt; epsilon):</a:t>
            </a:r>
            <a:endParaRPr sz="6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action = random integer in [0 .. 3]</a:t>
            </a:r>
            <a:endParaRPr sz="6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600">
                <a:solidFill>
                  <a:srgbClr val="666666"/>
                </a:solidFill>
                <a:latin typeface="Proxima Nova"/>
                <a:ea typeface="Proxima Nova"/>
                <a:cs typeface="Proxima Nova"/>
                <a:sym typeface="Proxima Nova"/>
              </a:rPr>
              <a:t>	Else:</a:t>
            </a:r>
            <a:endParaRPr sz="600">
              <a:solidFill>
                <a:srgbClr val="666666"/>
              </a:solidFill>
              <a:latin typeface="Proxima Nova"/>
              <a:ea typeface="Proxima Nova"/>
              <a:cs typeface="Proxima Nova"/>
              <a:sym typeface="Proxima Nova"/>
            </a:endParaRPr>
          </a:p>
          <a:p>
            <a:pPr indent="457200" lvl="0" marL="457200" rtl="0" algn="l">
              <a:spcBef>
                <a:spcPts val="0"/>
              </a:spcBef>
              <a:spcAft>
                <a:spcPts val="0"/>
              </a:spcAft>
              <a:buNone/>
            </a:pPr>
            <a:r>
              <a:rPr lang="en" sz="600">
                <a:solidFill>
                  <a:srgbClr val="666666"/>
                </a:solidFill>
                <a:latin typeface="Proxima Nova"/>
                <a:ea typeface="Proxima Nova"/>
                <a:cs typeface="Proxima Nova"/>
                <a:sym typeface="Proxima Nova"/>
              </a:rPr>
              <a:t>action = argmax (Q-table [state, :]) </a:t>
            </a:r>
            <a:endParaRPr sz="600">
              <a:solidFill>
                <a:srgbClr val="666666"/>
              </a:solidFill>
              <a:latin typeface="Proxima Nova"/>
              <a:ea typeface="Proxima Nova"/>
              <a:cs typeface="Proxima Nova"/>
              <a:sym typeface="Proxima Nova"/>
            </a:endParaRPr>
          </a:p>
          <a:p>
            <a:pPr indent="0" lvl="0" marL="457200" rtl="0" algn="l">
              <a:spcBef>
                <a:spcPts val="0"/>
              </a:spcBef>
              <a:spcAft>
                <a:spcPts val="0"/>
              </a:spcAft>
              <a:buNone/>
            </a:pPr>
            <a:r>
              <a:rPr lang="en" sz="600">
                <a:solidFill>
                  <a:srgbClr val="666666"/>
                </a:solidFill>
                <a:latin typeface="Proxima Nova"/>
                <a:ea typeface="Proxima Nova"/>
                <a:cs typeface="Proxima Nova"/>
                <a:sym typeface="Proxima Nova"/>
              </a:rPr>
              <a:t>Return </a:t>
            </a:r>
            <a:r>
              <a:rPr b="1" lang="en" sz="600">
                <a:solidFill>
                  <a:srgbClr val="666666"/>
                </a:solidFill>
                <a:latin typeface="Proxima Nova"/>
                <a:ea typeface="Proxima Nova"/>
                <a:cs typeface="Proxima Nova"/>
                <a:sym typeface="Proxima Nova"/>
              </a:rPr>
              <a:t>action</a:t>
            </a:r>
            <a:endParaRPr b="1" sz="6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600">
              <a:solidFill>
                <a:srgbClr val="666666"/>
              </a:solidFill>
              <a:latin typeface="Proxima Nova"/>
              <a:ea typeface="Proxima Nova"/>
              <a:cs typeface="Proxima Nova"/>
              <a:sym typeface="Proxima Nova"/>
            </a:endParaRPr>
          </a:p>
        </p:txBody>
      </p:sp>
      <p:sp>
        <p:nvSpPr>
          <p:cNvPr id="244" name="Google Shape;244;p26"/>
          <p:cNvSpPr txBox="1"/>
          <p:nvPr/>
        </p:nvSpPr>
        <p:spPr>
          <a:xfrm>
            <a:off x="6893800" y="4639175"/>
            <a:ext cx="19767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Learning agent (BQSA)</a:t>
            </a:r>
            <a:endParaRPr>
              <a:solidFill>
                <a:srgbClr val="434343"/>
              </a:solidFill>
              <a:latin typeface="Proxima Nova"/>
              <a:ea typeface="Proxima Nova"/>
              <a:cs typeface="Proxima Nova"/>
              <a:sym typeface="Proxima Nova"/>
            </a:endParaRPr>
          </a:p>
        </p:txBody>
      </p:sp>
      <p:sp>
        <p:nvSpPr>
          <p:cNvPr id="245" name="Google Shape;245;p26"/>
          <p:cNvSpPr/>
          <p:nvPr/>
        </p:nvSpPr>
        <p:spPr>
          <a:xfrm>
            <a:off x="5774575" y="1467550"/>
            <a:ext cx="2407500" cy="8484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26"/>
          <p:cNvPicPr preferRelativeResize="0"/>
          <p:nvPr/>
        </p:nvPicPr>
        <p:blipFill>
          <a:blip r:embed="rId4">
            <a:alphaModFix/>
          </a:blip>
          <a:stretch>
            <a:fillRect/>
          </a:stretch>
        </p:blipFill>
        <p:spPr>
          <a:xfrm>
            <a:off x="6803550" y="211125"/>
            <a:ext cx="2183649" cy="930975"/>
          </a:xfrm>
          <a:prstGeom prst="rect">
            <a:avLst/>
          </a:prstGeom>
          <a:noFill/>
          <a:ln>
            <a:noFill/>
          </a:ln>
        </p:spPr>
      </p:pic>
      <p:pic>
        <p:nvPicPr>
          <p:cNvPr id="247" name="Google Shape;247;p26"/>
          <p:cNvPicPr preferRelativeResize="0"/>
          <p:nvPr/>
        </p:nvPicPr>
        <p:blipFill>
          <a:blip r:embed="rId5">
            <a:alphaModFix/>
          </a:blip>
          <a:stretch>
            <a:fillRect/>
          </a:stretch>
        </p:blipFill>
        <p:spPr>
          <a:xfrm>
            <a:off x="2956350" y="3566321"/>
            <a:ext cx="2628200" cy="18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idx="1" type="body"/>
          </p:nvPr>
        </p:nvSpPr>
        <p:spPr>
          <a:xfrm>
            <a:off x="95025" y="1538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latin typeface="Proxima Nova"/>
                <a:ea typeface="Proxima Nova"/>
                <a:cs typeface="Proxima Nova"/>
                <a:sym typeface="Proxima Nova"/>
              </a:rPr>
              <a:t>Choose the </a:t>
            </a:r>
            <a:r>
              <a:rPr b="1" lang="en" sz="1000">
                <a:latin typeface="Proxima Nova"/>
                <a:ea typeface="Proxima Nova"/>
                <a:cs typeface="Proxima Nova"/>
                <a:sym typeface="Proxima Nova"/>
              </a:rPr>
              <a:t>same action selection policy</a:t>
            </a:r>
            <a:r>
              <a:rPr lang="en" sz="1000">
                <a:latin typeface="Proxima Nova"/>
                <a:ea typeface="Proxima Nova"/>
                <a:cs typeface="Proxima Nova"/>
                <a:sym typeface="Proxima Nova"/>
              </a:rPr>
              <a:t> </a:t>
            </a:r>
            <a:r>
              <a:rPr lang="en" sz="1000" u="sng">
                <a:latin typeface="Proxima Nova"/>
                <a:ea typeface="Proxima Nova"/>
                <a:cs typeface="Proxima Nova"/>
                <a:sym typeface="Proxima Nova"/>
              </a:rPr>
              <a:t>as in learning phase</a:t>
            </a:r>
            <a:endParaRPr sz="1000" u="sng">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Use the </a:t>
            </a:r>
            <a:r>
              <a:rPr b="1" lang="en" sz="1000">
                <a:latin typeface="Proxima Nova"/>
                <a:ea typeface="Proxima Nova"/>
                <a:cs typeface="Proxima Nova"/>
                <a:sym typeface="Proxima Nova"/>
              </a:rPr>
              <a:t>Q-table</a:t>
            </a:r>
            <a:r>
              <a:rPr lang="en" sz="1000" u="sng">
                <a:latin typeface="Proxima Nova"/>
                <a:ea typeface="Proxima Nova"/>
                <a:cs typeface="Proxima Nova"/>
                <a:sym typeface="Proxima Nova"/>
              </a:rPr>
              <a:t> obtained in the learning phase</a:t>
            </a:r>
            <a:endParaRPr sz="1000" u="sng">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Initialize </a:t>
            </a:r>
            <a:r>
              <a:rPr b="1" lang="en" sz="1000">
                <a:solidFill>
                  <a:srgbClr val="990000"/>
                </a:solidFill>
                <a:latin typeface="Proxima Nova"/>
                <a:ea typeface="Proxima Nova"/>
                <a:cs typeface="Proxima Nova"/>
                <a:sym typeface="Proxima Nova"/>
              </a:rPr>
              <a:t>total steps</a:t>
            </a:r>
            <a:r>
              <a:rPr b="1" lang="en" sz="1000">
                <a:latin typeface="Proxima Nova"/>
                <a:ea typeface="Proxima Nova"/>
                <a:cs typeface="Proxima Nova"/>
                <a:sym typeface="Proxima Nova"/>
              </a:rPr>
              <a:t> </a:t>
            </a:r>
            <a:r>
              <a:rPr lang="en" sz="1000">
                <a:latin typeface="Proxima Nova"/>
                <a:ea typeface="Proxima Nova"/>
                <a:cs typeface="Proxima Nova"/>
                <a:sym typeface="Proxima Nova"/>
              </a:rPr>
              <a:t>counter: total_steps = 0	</a:t>
            </a:r>
            <a:r>
              <a:rPr i="1" lang="en" sz="1000">
                <a:solidFill>
                  <a:srgbClr val="990000"/>
                </a:solidFill>
                <a:latin typeface="Proxima Nova"/>
                <a:ea typeface="Proxima Nova"/>
                <a:cs typeface="Proxima Nova"/>
                <a:sym typeface="Proxima Nova"/>
              </a:rPr>
              <a:t># metrics for evaluation of the testing phase</a:t>
            </a:r>
            <a:endParaRPr i="1" sz="1000">
              <a:solidFill>
                <a:srgbClr val="99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Initialize </a:t>
            </a:r>
            <a:r>
              <a:rPr b="1" lang="en" sz="1000">
                <a:solidFill>
                  <a:srgbClr val="990000"/>
                </a:solidFill>
                <a:latin typeface="Proxima Nova"/>
                <a:ea typeface="Proxima Nova"/>
                <a:cs typeface="Proxima Nova"/>
                <a:sym typeface="Proxima Nova"/>
              </a:rPr>
              <a:t>success rate of </a:t>
            </a:r>
            <a:r>
              <a:rPr lang="en" sz="1000">
                <a:solidFill>
                  <a:srgbClr val="666666"/>
                </a:solidFill>
                <a:latin typeface="Proxima Nova"/>
                <a:ea typeface="Proxima Nova"/>
                <a:cs typeface="Proxima Nova"/>
                <a:sym typeface="Proxima Nova"/>
              </a:rPr>
              <a:t>testing phase</a:t>
            </a:r>
            <a:r>
              <a:rPr lang="en" sz="1000">
                <a:solidFill>
                  <a:srgbClr val="990000"/>
                </a:solidFill>
                <a:latin typeface="Proxima Nova"/>
                <a:ea typeface="Proxima Nova"/>
                <a:cs typeface="Proxima Nova"/>
                <a:sym typeface="Proxima Nova"/>
              </a:rPr>
              <a:t>:</a:t>
            </a:r>
            <a:r>
              <a:rPr lang="en" sz="1000">
                <a:latin typeface="Proxima Nova"/>
                <a:ea typeface="Proxima Nova"/>
                <a:cs typeface="Proxima Nova"/>
                <a:sym typeface="Proxima Nova"/>
              </a:rPr>
              <a:t> </a:t>
            </a:r>
            <a:r>
              <a:rPr lang="en" sz="1000">
                <a:latin typeface="Proxima Nova"/>
                <a:ea typeface="Proxima Nova"/>
                <a:cs typeface="Proxima Nova"/>
                <a:sym typeface="Proxima Nova"/>
              </a:rPr>
              <a:t>success = </a:t>
            </a:r>
            <a:r>
              <a:rPr lang="en" sz="1000">
                <a:latin typeface="Proxima Nova"/>
                <a:ea typeface="Proxima Nova"/>
                <a:cs typeface="Proxima Nova"/>
                <a:sym typeface="Proxima Nova"/>
              </a:rPr>
              <a:t>0  	</a:t>
            </a:r>
            <a:r>
              <a:rPr i="1" lang="en" sz="1000">
                <a:solidFill>
                  <a:srgbClr val="990000"/>
                </a:solidFill>
                <a:latin typeface="Proxima Nova"/>
                <a:ea typeface="Proxima Nova"/>
                <a:cs typeface="Proxima Nova"/>
                <a:sym typeface="Proxima Nova"/>
              </a:rPr>
              <a:t> # test is successful if the agent reaches the goal from each available starting state</a:t>
            </a:r>
            <a:endParaRPr i="1" sz="1000">
              <a:solidFill>
                <a:srgbClr val="99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Initialize </a:t>
            </a:r>
            <a:r>
              <a:rPr b="1" lang="en" sz="1000">
                <a:latin typeface="Proxima Nova"/>
                <a:ea typeface="Proxima Nova"/>
                <a:cs typeface="Proxima Nova"/>
                <a:sym typeface="Proxima Nova"/>
              </a:rPr>
              <a:t>goals counter</a:t>
            </a:r>
            <a:r>
              <a:rPr lang="en" sz="1000">
                <a:latin typeface="Proxima Nova"/>
                <a:ea typeface="Proxima Nova"/>
                <a:cs typeface="Proxima Nova"/>
                <a:sym typeface="Proxima Nova"/>
              </a:rPr>
              <a:t>: goal_counter = 0		</a:t>
            </a:r>
            <a:r>
              <a:rPr i="1" lang="en" sz="1000">
                <a:solidFill>
                  <a:srgbClr val="000000"/>
                </a:solidFill>
                <a:latin typeface="Proxima Nova"/>
                <a:ea typeface="Proxima Nova"/>
                <a:cs typeface="Proxima Nova"/>
                <a:sym typeface="Proxima Nova"/>
              </a:rPr>
              <a:t># need to reach the goal 49 times (from each available state)</a:t>
            </a: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Start a loop -</a:t>
            </a:r>
            <a:r>
              <a:rPr b="1" lang="en" sz="1000">
                <a:latin typeface="Proxima Nova"/>
                <a:ea typeface="Proxima Nova"/>
                <a:cs typeface="Proxima Nova"/>
                <a:sym typeface="Proxima Nova"/>
              </a:rPr>
              <a:t> for state </a:t>
            </a:r>
            <a:r>
              <a:rPr b="1" lang="en" sz="1000">
                <a:latin typeface="Proxima Nova"/>
                <a:ea typeface="Proxima Nova"/>
                <a:cs typeface="Proxima Nova"/>
                <a:sym typeface="Proxima Nova"/>
              </a:rPr>
              <a:t>in</a:t>
            </a:r>
            <a:r>
              <a:rPr b="1" lang="en" sz="1000">
                <a:latin typeface="Proxima Nova"/>
                <a:ea typeface="Proxima Nova"/>
                <a:cs typeface="Proxima Nova"/>
                <a:sym typeface="Proxima Nova"/>
              </a:rPr>
              <a:t> 49 available states</a:t>
            </a:r>
            <a:r>
              <a:rPr lang="en" sz="1000">
                <a:latin typeface="Proxima Nova"/>
                <a:ea typeface="Proxima Nova"/>
                <a:cs typeface="Proxima Nova"/>
                <a:sym typeface="Proxima Nova"/>
              </a:rPr>
              <a:t>:</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Place the agent according to the </a:t>
            </a:r>
            <a:r>
              <a:rPr b="1" lang="en" sz="1000">
                <a:latin typeface="Proxima Nova"/>
                <a:ea typeface="Proxima Nova"/>
                <a:cs typeface="Proxima Nova"/>
                <a:sym typeface="Proxima Nova"/>
              </a:rPr>
              <a:t>specified state</a:t>
            </a:r>
            <a:r>
              <a:rPr lang="en" sz="1000">
                <a:latin typeface="Proxima Nova"/>
                <a:ea typeface="Proxima Nova"/>
                <a:cs typeface="Proxima Nova"/>
                <a:sym typeface="Proxima Nova"/>
              </a:rPr>
              <a:t>: 		</a:t>
            </a:r>
            <a:r>
              <a:rPr i="1" lang="en" sz="1000">
                <a:solidFill>
                  <a:srgbClr val="000000"/>
                </a:solidFill>
                <a:latin typeface="Proxima Nova"/>
                <a:ea typeface="Proxima Nova"/>
                <a:cs typeface="Proxima Nova"/>
                <a:sym typeface="Proxima Nova"/>
              </a:rPr>
              <a:t># decode the location given integer state</a:t>
            </a:r>
            <a:endParaRPr i="1" sz="10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X = int (state / 12)</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Y = state - 12 * X</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Initialize an indicator of</a:t>
            </a:r>
            <a:r>
              <a:rPr b="1" lang="en" sz="1000">
                <a:latin typeface="Proxima Nova"/>
                <a:ea typeface="Proxima Nova"/>
                <a:cs typeface="Proxima Nova"/>
                <a:sym typeface="Proxima Nova"/>
              </a:rPr>
              <a:t> finished episode</a:t>
            </a:r>
            <a:r>
              <a:rPr lang="en" sz="1000">
                <a:latin typeface="Proxima Nova"/>
                <a:ea typeface="Proxima Nova"/>
                <a:cs typeface="Proxima Nova"/>
                <a:sym typeface="Proxima Nova"/>
              </a:rPr>
              <a:t>: episode_end = False	</a:t>
            </a:r>
            <a:r>
              <a:rPr i="1" lang="en" sz="1000">
                <a:solidFill>
                  <a:srgbClr val="000000"/>
                </a:solidFill>
                <a:latin typeface="Proxima Nova"/>
                <a:ea typeface="Proxima Nova"/>
                <a:cs typeface="Proxima Nova"/>
                <a:sym typeface="Proxima Nova"/>
              </a:rPr>
              <a:t># an auxiliary variable to end an episode</a:t>
            </a:r>
            <a:endParaRPr i="1" sz="10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Initialize a</a:t>
            </a:r>
            <a:r>
              <a:rPr b="1" lang="en" sz="1000">
                <a:latin typeface="Proxima Nova"/>
                <a:ea typeface="Proxima Nova"/>
                <a:cs typeface="Proxima Nova"/>
                <a:sym typeface="Proxima Nova"/>
              </a:rPr>
              <a:t> counter for steps </a:t>
            </a:r>
            <a:r>
              <a:rPr lang="en" sz="1000">
                <a:latin typeface="Proxima Nova"/>
                <a:ea typeface="Proxima Nova"/>
                <a:cs typeface="Proxima Nova"/>
                <a:sym typeface="Proxima Nova"/>
              </a:rPr>
              <a:t>in the episode: step_counter = 0	</a:t>
            </a:r>
            <a:r>
              <a:rPr i="1" lang="en" sz="1000">
                <a:solidFill>
                  <a:schemeClr val="dk1"/>
                </a:solidFill>
                <a:latin typeface="Proxima Nova"/>
                <a:ea typeface="Proxima Nova"/>
                <a:cs typeface="Proxima Nova"/>
                <a:sym typeface="Proxima Nova"/>
              </a:rPr>
              <a:t># an auxiliary variable to count steps</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Start a </a:t>
            </a:r>
            <a:r>
              <a:rPr b="1" lang="en" sz="1000">
                <a:latin typeface="Proxima Nova"/>
                <a:ea typeface="Proxima Nova"/>
                <a:cs typeface="Proxima Nova"/>
                <a:sym typeface="Proxima Nova"/>
              </a:rPr>
              <a:t>loop of steps</a:t>
            </a:r>
            <a:r>
              <a:rPr lang="en" sz="1000">
                <a:latin typeface="Proxima Nova"/>
                <a:ea typeface="Proxima Nova"/>
                <a:cs typeface="Proxima Nova"/>
                <a:sym typeface="Proxima Nova"/>
              </a:rPr>
              <a:t> until episode_end == True</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a:t>
            </a:r>
            <a:r>
              <a:rPr b="1" lang="en" sz="1000">
                <a:latin typeface="Proxima Nova"/>
                <a:ea typeface="Proxima Nova"/>
                <a:cs typeface="Proxima Nova"/>
                <a:sym typeface="Proxima Nova"/>
              </a:rPr>
              <a:t>Select an action</a:t>
            </a:r>
            <a:r>
              <a:rPr lang="en" sz="1000">
                <a:latin typeface="Proxima Nova"/>
                <a:ea typeface="Proxima Nova"/>
                <a:cs typeface="Proxima Nova"/>
                <a:sym typeface="Proxima Nova"/>
              </a:rPr>
              <a:t> according to the</a:t>
            </a:r>
            <a:r>
              <a:rPr lang="en" sz="1000" u="sng">
                <a:latin typeface="Proxima Nova"/>
                <a:ea typeface="Proxima Nova"/>
                <a:cs typeface="Proxima Nova"/>
                <a:sym typeface="Proxima Nova"/>
              </a:rPr>
              <a:t> greedy </a:t>
            </a:r>
            <a:r>
              <a:rPr lang="en" sz="1000">
                <a:latin typeface="Proxima Nova"/>
                <a:ea typeface="Proxima Nova"/>
                <a:cs typeface="Proxima Nova"/>
                <a:sym typeface="Proxima Nova"/>
              </a:rPr>
              <a:t>policy: 		</a:t>
            </a:r>
            <a:r>
              <a:rPr i="1" lang="en" sz="1000">
                <a:solidFill>
                  <a:schemeClr val="dk1"/>
                </a:solidFill>
                <a:latin typeface="Proxima Nova"/>
                <a:ea typeface="Proxima Nova"/>
                <a:cs typeface="Proxima Nova"/>
                <a:sym typeface="Proxima Nova"/>
              </a:rPr>
              <a:t># test the behaviour policy obtained in the learning phase</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a:t>
            </a:r>
            <a:r>
              <a:rPr b="1" lang="en" sz="1000">
                <a:latin typeface="Proxima Nova"/>
                <a:ea typeface="Proxima Nova"/>
                <a:cs typeface="Proxima Nova"/>
                <a:sym typeface="Proxima Nova"/>
              </a:rPr>
              <a:t>action</a:t>
            </a:r>
            <a:r>
              <a:rPr lang="en" sz="1000">
                <a:latin typeface="Proxima Nova"/>
                <a:ea typeface="Proxima Nova"/>
                <a:cs typeface="Proxima Nova"/>
                <a:sym typeface="Proxima Nova"/>
              </a:rPr>
              <a:t> = argmax (Q-table [state, : ])</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a:t>
            </a:r>
            <a:r>
              <a:rPr b="1" lang="en" sz="1000">
                <a:latin typeface="Proxima Nova"/>
                <a:ea typeface="Proxima Nova"/>
                <a:cs typeface="Proxima Nova"/>
                <a:sym typeface="Proxima Nova"/>
              </a:rPr>
              <a:t>Move the agent</a:t>
            </a:r>
            <a:r>
              <a:rPr lang="en" sz="1000">
                <a:latin typeface="Proxima Nova"/>
                <a:ea typeface="Proxima Nova"/>
                <a:cs typeface="Proxima Nova"/>
                <a:sym typeface="Proxima Nova"/>
              </a:rPr>
              <a:t> in accordance with the chosen action:</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If action == 0 and X &gt; 0: X = X - 1 		</a:t>
            </a:r>
            <a:r>
              <a:rPr i="1" lang="en" sz="1000">
                <a:solidFill>
                  <a:srgbClr val="000000"/>
                </a:solidFill>
                <a:latin typeface="Proxima Nova"/>
                <a:ea typeface="Proxima Nova"/>
                <a:cs typeface="Proxima Nova"/>
                <a:sym typeface="Proxima Nova"/>
              </a:rPr>
              <a:t># go up</a:t>
            </a:r>
            <a:endParaRPr i="1" sz="10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Else if action == 1 and Y &gt; 0: Y = Y -1	</a:t>
            </a:r>
            <a:r>
              <a:rPr i="1" lang="en" sz="1000">
                <a:solidFill>
                  <a:srgbClr val="000000"/>
                </a:solidFill>
                <a:latin typeface="Proxima Nova"/>
                <a:ea typeface="Proxima Nova"/>
                <a:cs typeface="Proxima Nova"/>
                <a:sym typeface="Proxima Nova"/>
              </a:rPr>
              <a:t># go left</a:t>
            </a: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Else if action == 2 and Y &lt; 11: Y = Y + 1	</a:t>
            </a:r>
            <a:r>
              <a:rPr i="1" lang="en" sz="1000">
                <a:solidFill>
                  <a:srgbClr val="000000"/>
                </a:solidFill>
                <a:latin typeface="Proxima Nova"/>
                <a:ea typeface="Proxima Nova"/>
                <a:cs typeface="Proxima Nova"/>
                <a:sym typeface="Proxima Nova"/>
              </a:rPr>
              <a:t># go right</a:t>
            </a:r>
            <a:endParaRPr i="1" sz="10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Else if action == 3 and X &lt; 4: X = X + 1	</a:t>
            </a:r>
            <a:r>
              <a:rPr i="1" lang="en" sz="1000">
                <a:solidFill>
                  <a:srgbClr val="000000"/>
                </a:solidFill>
                <a:latin typeface="Proxima Nova"/>
                <a:ea typeface="Proxima Nova"/>
                <a:cs typeface="Proxima Nova"/>
                <a:sym typeface="Proxima Nova"/>
              </a:rPr>
              <a:t># go down</a:t>
            </a:r>
            <a:endParaRPr i="1" sz="10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Obtain </a:t>
            </a:r>
            <a:r>
              <a:rPr b="1" lang="en" sz="1000">
                <a:latin typeface="Proxima Nova"/>
                <a:ea typeface="Proxima Nova"/>
                <a:cs typeface="Proxima Nova"/>
                <a:sym typeface="Proxima Nova"/>
              </a:rPr>
              <a:t>next_state</a:t>
            </a:r>
            <a:r>
              <a:rPr lang="en" sz="1000">
                <a:latin typeface="Proxima Nova"/>
                <a:ea typeface="Proxima Nova"/>
                <a:cs typeface="Proxima Nova"/>
                <a:sym typeface="Proxima Nova"/>
              </a:rPr>
              <a:t> = 12*X + Y</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Check for </a:t>
            </a:r>
            <a:r>
              <a:rPr b="1" lang="en" sz="1000">
                <a:latin typeface="Proxima Nova"/>
                <a:ea typeface="Proxima Nova"/>
                <a:cs typeface="Proxima Nova"/>
                <a:sym typeface="Proxima Nova"/>
              </a:rPr>
              <a:t>the end of the episode</a:t>
            </a: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If next_state &gt; 48: episode_end = True	</a:t>
            </a:r>
            <a:r>
              <a:rPr i="1" lang="en" sz="1000">
                <a:solidFill>
                  <a:srgbClr val="000000"/>
                </a:solidFill>
                <a:latin typeface="Proxima Nova"/>
                <a:ea typeface="Proxima Nova"/>
                <a:cs typeface="Proxima Nova"/>
                <a:sym typeface="Proxima Nova"/>
              </a:rPr>
              <a:t># agent falls from the cliff </a:t>
            </a:r>
            <a:endParaRPr i="1" sz="1000">
              <a:solidFill>
                <a:srgbClr val="000000"/>
              </a:solidFill>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If next_state == 59: </a:t>
            </a:r>
            <a:r>
              <a:rPr lang="en" sz="1000">
                <a:latin typeface="Proxima Nova"/>
                <a:ea typeface="Proxima Nova"/>
                <a:cs typeface="Proxima Nova"/>
                <a:sym typeface="Proxima Nova"/>
              </a:rPr>
              <a:t>Increment goal_counter =+ 1, episode_end = True	</a:t>
            </a:r>
            <a:r>
              <a:rPr i="1" lang="en" sz="1000">
                <a:solidFill>
                  <a:schemeClr val="dk1"/>
                </a:solidFill>
                <a:latin typeface="Proxima Nova"/>
                <a:ea typeface="Proxima Nova"/>
                <a:cs typeface="Proxima Nova"/>
                <a:sym typeface="Proxima Nova"/>
              </a:rPr>
              <a:t># reaches the goal state</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b="1" lang="en" sz="1000">
                <a:latin typeface="Proxima Nova"/>
                <a:ea typeface="Proxima Nova"/>
                <a:cs typeface="Proxima Nova"/>
                <a:sym typeface="Proxima Nova"/>
              </a:rPr>
              <a:t>Replace the state </a:t>
            </a:r>
            <a:r>
              <a:rPr lang="en" sz="1000">
                <a:latin typeface="Proxima Nova"/>
                <a:ea typeface="Proxima Nova"/>
                <a:cs typeface="Proxima Nova"/>
                <a:sym typeface="Proxima Nova"/>
              </a:rPr>
              <a:t>with new value:</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lang="en" sz="1000">
                <a:latin typeface="Proxima Nova"/>
                <a:ea typeface="Proxima Nova"/>
                <a:cs typeface="Proxima Nova"/>
                <a:sym typeface="Proxima Nova"/>
              </a:rPr>
              <a:t>	state = next_state</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rPr b="1" lang="en" sz="1000">
                <a:latin typeface="Proxima Nova"/>
                <a:ea typeface="Proxima Nova"/>
                <a:cs typeface="Proxima Nova"/>
                <a:sym typeface="Proxima Nova"/>
              </a:rPr>
              <a:t>Increment total_steps</a:t>
            </a:r>
            <a:r>
              <a:rPr lang="en" sz="1000">
                <a:latin typeface="Proxima Nova"/>
                <a:ea typeface="Proxima Nova"/>
                <a:cs typeface="Proxima Nova"/>
                <a:sym typeface="Proxima Nova"/>
              </a:rPr>
              <a:t>  =+ 1	</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Check the success of the testing phase: success = goal_counter / 49	</a:t>
            </a:r>
            <a:r>
              <a:rPr i="1" lang="en" sz="1000">
                <a:solidFill>
                  <a:srgbClr val="000000"/>
                </a:solidFill>
                <a:latin typeface="Proxima Nova"/>
                <a:ea typeface="Proxima Nova"/>
                <a:cs typeface="Proxima Nova"/>
                <a:sym typeface="Proxima Nova"/>
              </a:rPr>
              <a:t># evaluate ratio of successful episodes over their total number</a:t>
            </a:r>
            <a:endParaRPr i="1" sz="100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Return </a:t>
            </a:r>
            <a:r>
              <a:rPr b="1" lang="en" sz="1000">
                <a:latin typeface="Proxima Nova"/>
                <a:ea typeface="Proxima Nova"/>
                <a:cs typeface="Proxima Nova"/>
                <a:sym typeface="Proxima Nova"/>
              </a:rPr>
              <a:t>Q-table</a:t>
            </a:r>
            <a:r>
              <a:rPr lang="en" sz="1000">
                <a:latin typeface="Proxima Nova"/>
                <a:ea typeface="Proxima Nova"/>
                <a:cs typeface="Proxima Nova"/>
                <a:sym typeface="Proxima Nova"/>
              </a:rPr>
              <a:t>, </a:t>
            </a:r>
            <a:r>
              <a:rPr b="1" lang="en" sz="1000">
                <a:solidFill>
                  <a:srgbClr val="990000"/>
                </a:solidFill>
                <a:latin typeface="Proxima Nova"/>
                <a:ea typeface="Proxima Nova"/>
                <a:cs typeface="Proxima Nova"/>
                <a:sym typeface="Proxima Nova"/>
              </a:rPr>
              <a:t>total_steps</a:t>
            </a:r>
            <a:r>
              <a:rPr lang="en" sz="1000">
                <a:latin typeface="Proxima Nova"/>
                <a:ea typeface="Proxima Nova"/>
                <a:cs typeface="Proxima Nova"/>
                <a:sym typeface="Proxima Nova"/>
              </a:rPr>
              <a:t> 	</a:t>
            </a:r>
            <a:r>
              <a:rPr i="1" lang="en" sz="1000">
                <a:solidFill>
                  <a:srgbClr val="990000"/>
                </a:solidFill>
                <a:latin typeface="Proxima Nova"/>
                <a:ea typeface="Proxima Nova"/>
                <a:cs typeface="Proxima Nova"/>
                <a:sym typeface="Proxima Nova"/>
              </a:rPr>
              <a:t># metrics for evaluation of the testing phase, illustrates the final quality of actions in the policy </a:t>
            </a:r>
            <a:endParaRPr sz="1000">
              <a:latin typeface="Proxima Nova"/>
              <a:ea typeface="Proxima Nova"/>
              <a:cs typeface="Proxima Nova"/>
              <a:sym typeface="Proxima Nova"/>
            </a:endParaRPr>
          </a:p>
          <a:p>
            <a:pPr indent="457200" lvl="0" marL="457200" rtl="0" algn="l">
              <a:lnSpc>
                <a:spcPct val="100000"/>
              </a:lnSpc>
              <a:spcBef>
                <a:spcPts val="0"/>
              </a:spcBef>
              <a:spcAft>
                <a:spcPts val="0"/>
              </a:spcAft>
              <a:buNone/>
            </a:pPr>
            <a:r>
              <a:rPr lang="en" sz="1000">
                <a:latin typeface="Proxima Nova"/>
                <a:ea typeface="Proxima Nova"/>
                <a:cs typeface="Proxima Nova"/>
                <a:sym typeface="Proxima Nova"/>
              </a:rPr>
              <a:t>and </a:t>
            </a:r>
            <a:r>
              <a:rPr b="1" lang="en" sz="1000">
                <a:solidFill>
                  <a:srgbClr val="990000"/>
                </a:solidFill>
                <a:latin typeface="Proxima Nova"/>
                <a:ea typeface="Proxima Nova"/>
                <a:cs typeface="Proxima Nova"/>
                <a:sym typeface="Proxima Nova"/>
              </a:rPr>
              <a:t>success	</a:t>
            </a:r>
            <a:r>
              <a:rPr i="1" lang="en" sz="1000">
                <a:solidFill>
                  <a:srgbClr val="990000"/>
                </a:solidFill>
                <a:latin typeface="Proxima Nova"/>
                <a:ea typeface="Proxima Nova"/>
                <a:cs typeface="Proxima Nova"/>
                <a:sym typeface="Proxima Nova"/>
              </a:rPr>
              <a:t># illustrates successfulness of the learning </a:t>
            </a:r>
            <a:endParaRPr sz="1000">
              <a:latin typeface="Proxima Nova"/>
              <a:ea typeface="Proxima Nova"/>
              <a:cs typeface="Proxima Nova"/>
              <a:sym typeface="Proxima Nova"/>
            </a:endParaRPr>
          </a:p>
          <a:p>
            <a:pPr indent="457200" lvl="0" marL="457200" rtl="0" algn="l">
              <a:lnSpc>
                <a:spcPct val="100000"/>
              </a:lnSpc>
              <a:spcBef>
                <a:spcPts val="0"/>
              </a:spcBef>
              <a:spcAft>
                <a:spcPts val="0"/>
              </a:spcAft>
              <a:buNone/>
            </a:pPr>
            <a:r>
              <a:t/>
            </a:r>
            <a:endParaRPr b="1" sz="1000">
              <a:solidFill>
                <a:srgbClr val="990000"/>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1000">
              <a:latin typeface="Proxima Nova"/>
              <a:ea typeface="Proxima Nova"/>
              <a:cs typeface="Proxima Nova"/>
              <a:sym typeface="Proxima Nova"/>
            </a:endParaRPr>
          </a:p>
          <a:p>
            <a:pPr indent="0" lvl="0" marL="914400" rtl="0" algn="l">
              <a:lnSpc>
                <a:spcPct val="100000"/>
              </a:lnSpc>
              <a:spcBef>
                <a:spcPts val="0"/>
              </a:spcBef>
              <a:spcAft>
                <a:spcPts val="0"/>
              </a:spcAft>
              <a:buNone/>
            </a:pPr>
            <a:r>
              <a:t/>
            </a:r>
            <a:endParaRPr sz="1000">
              <a:latin typeface="Proxima Nova"/>
              <a:ea typeface="Proxima Nova"/>
              <a:cs typeface="Proxima Nova"/>
              <a:sym typeface="Proxima Nova"/>
            </a:endParaRPr>
          </a:p>
        </p:txBody>
      </p:sp>
      <p:sp>
        <p:nvSpPr>
          <p:cNvPr id="253" name="Google Shape;253;p27"/>
          <p:cNvSpPr txBox="1"/>
          <p:nvPr>
            <p:ph type="title"/>
          </p:nvPr>
        </p:nvSpPr>
        <p:spPr>
          <a:xfrm>
            <a:off x="7005100" y="2566300"/>
            <a:ext cx="198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solidFill>
                  <a:srgbClr val="666666"/>
                </a:solidFill>
                <a:latin typeface="Proxima Nova"/>
                <a:ea typeface="Proxima Nova"/>
                <a:cs typeface="Proxima Nova"/>
                <a:sym typeface="Proxima Nova"/>
              </a:rPr>
              <a:t>Appendix D</a:t>
            </a:r>
            <a:endParaRPr sz="23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2300">
              <a:solidFill>
                <a:srgbClr val="666666"/>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24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rgbClr val="666666"/>
              </a:solidFill>
              <a:latin typeface="Proxima Nova"/>
              <a:ea typeface="Proxima Nova"/>
              <a:cs typeface="Proxima Nova"/>
              <a:sym typeface="Proxima Nova"/>
            </a:endParaRPr>
          </a:p>
        </p:txBody>
      </p:sp>
      <p:sp>
        <p:nvSpPr>
          <p:cNvPr id="254" name="Google Shape;254;p27"/>
          <p:cNvSpPr txBox="1"/>
          <p:nvPr/>
        </p:nvSpPr>
        <p:spPr>
          <a:xfrm>
            <a:off x="7317925" y="2878475"/>
            <a:ext cx="14955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Testing</a:t>
            </a:r>
            <a:r>
              <a:rPr lang="en">
                <a:solidFill>
                  <a:srgbClr val="434343"/>
                </a:solidFill>
                <a:latin typeface="Proxima Nova"/>
                <a:ea typeface="Proxima Nova"/>
                <a:cs typeface="Proxima Nova"/>
                <a:sym typeface="Proxima Nova"/>
              </a:rPr>
              <a:t> phase</a:t>
            </a:r>
            <a:endParaRPr>
              <a:solidFill>
                <a:srgbClr val="434343"/>
              </a:solidFill>
              <a:latin typeface="Proxima Nova"/>
              <a:ea typeface="Proxima Nova"/>
              <a:cs typeface="Proxima Nova"/>
              <a:sym typeface="Proxima Nova"/>
            </a:endParaRPr>
          </a:p>
        </p:txBody>
      </p:sp>
      <p:pic>
        <p:nvPicPr>
          <p:cNvPr id="255" name="Google Shape;255;p27"/>
          <p:cNvPicPr preferRelativeResize="0"/>
          <p:nvPr/>
        </p:nvPicPr>
        <p:blipFill>
          <a:blip r:embed="rId4">
            <a:alphaModFix/>
          </a:blip>
          <a:stretch>
            <a:fillRect/>
          </a:stretch>
        </p:blipFill>
        <p:spPr>
          <a:xfrm>
            <a:off x="6803550" y="913075"/>
            <a:ext cx="2183649" cy="93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28"/>
          <p:cNvPicPr preferRelativeResize="0"/>
          <p:nvPr/>
        </p:nvPicPr>
        <p:blipFill>
          <a:blip r:embed="rId3">
            <a:alphaModFix/>
          </a:blip>
          <a:stretch>
            <a:fillRect/>
          </a:stretch>
        </p:blipFill>
        <p:spPr>
          <a:xfrm>
            <a:off x="6419124" y="94971"/>
            <a:ext cx="2568550" cy="1095079"/>
          </a:xfrm>
          <a:prstGeom prst="rect">
            <a:avLst/>
          </a:prstGeom>
          <a:noFill/>
          <a:ln>
            <a:noFill/>
          </a:ln>
        </p:spPr>
      </p:pic>
      <p:sp>
        <p:nvSpPr>
          <p:cNvPr id="261" name="Google Shape;2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Appendix E</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62" name="Google Shape;262;p2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Proxima Nova"/>
                <a:ea typeface="Proxima Nova"/>
                <a:cs typeface="Proxima Nova"/>
                <a:sym typeface="Proxima Nova"/>
              </a:rPr>
              <a:t>Cliff-Walking experiment described in Wang, Li and Lin, 2013 uses a specific set of hyperparameters for each algorithm:</a:t>
            </a:r>
            <a:endParaRPr sz="16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000000"/>
                </a:solidFill>
                <a:latin typeface="Proxima Nova"/>
                <a:ea typeface="Proxima Nova"/>
                <a:cs typeface="Proxima Nova"/>
                <a:sym typeface="Proxima Nova"/>
              </a:rPr>
              <a:t>Q-learning uses higher learning rate (0.9) in order to increase the speed of learning.</a:t>
            </a:r>
            <a:endParaRPr sz="16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000000"/>
                </a:solidFill>
                <a:latin typeface="Proxima Nova"/>
                <a:ea typeface="Proxima Nova"/>
                <a:cs typeface="Proxima Nova"/>
                <a:sym typeface="Proxima Nova"/>
              </a:rPr>
              <a:t>SARSA uses medium learning rate (0.5) in order to balance impact of negative reward and avoidance of local minima.</a:t>
            </a:r>
            <a:endParaRPr sz="16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000000"/>
                </a:solidFill>
                <a:latin typeface="Proxima Nova"/>
                <a:ea typeface="Proxima Nova"/>
                <a:cs typeface="Proxima Nova"/>
                <a:sym typeface="Proxima Nova"/>
              </a:rPr>
              <a:t>All algorithms integrated with backward Q-learning use the same learning rate (0.5) for backward update in order to evaluate them fairly.</a:t>
            </a:r>
            <a:endParaRPr sz="16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000000"/>
                </a:solidFill>
                <a:latin typeface="Proxima Nova"/>
                <a:ea typeface="Proxima Nova"/>
                <a:cs typeface="Proxima Nova"/>
                <a:sym typeface="Proxima Nova"/>
              </a:rPr>
              <a:t>All Q-value updates (immediate and backward) in each algorithm uses the same discount factor (0.95). This is determined by the environment specifications: possibility of infinite loops, approximately 20 sequential steps are required for reaching goal from any point (</a:t>
            </a:r>
            <a:r>
              <a:rPr i="1" lang="en" sz="1400">
                <a:solidFill>
                  <a:schemeClr val="dk1"/>
                </a:solidFill>
                <a:latin typeface="Proxima Nova"/>
                <a:ea typeface="Proxima Nova"/>
                <a:cs typeface="Proxima Nova"/>
                <a:sym typeface="Proxima Nova"/>
              </a:rPr>
              <a:t>R/(1-y) = 20)</a:t>
            </a:r>
            <a:r>
              <a:rPr lang="en" sz="1600">
                <a:solidFill>
                  <a:srgbClr val="000000"/>
                </a:solidFill>
                <a:latin typeface="Proxima Nova"/>
                <a:ea typeface="Proxima Nova"/>
                <a:cs typeface="Proxima Nova"/>
                <a:sym typeface="Proxima Nova"/>
              </a:rPr>
              <a:t>. </a:t>
            </a:r>
            <a:endParaRPr sz="1600">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t/>
            </a:r>
            <a:endParaRPr sz="1600">
              <a:solidFill>
                <a:srgbClr val="000000"/>
              </a:solidFill>
              <a:latin typeface="Proxima Nova"/>
              <a:ea typeface="Proxima Nova"/>
              <a:cs typeface="Proxima Nova"/>
              <a:sym typeface="Proxima Nova"/>
            </a:endParaRPr>
          </a:p>
        </p:txBody>
      </p:sp>
      <p:sp>
        <p:nvSpPr>
          <p:cNvPr id="263" name="Google Shape;263;p28"/>
          <p:cNvSpPr/>
          <p:nvPr/>
        </p:nvSpPr>
        <p:spPr>
          <a:xfrm>
            <a:off x="6696075" y="256513"/>
            <a:ext cx="2063011" cy="619601"/>
          </a:xfrm>
          <a:custGeom>
            <a:rect b="b" l="l" r="r" t="t"/>
            <a:pathLst>
              <a:path extrusionOk="0" h="34030" w="102919">
                <a:moveTo>
                  <a:pt x="0" y="0"/>
                </a:moveTo>
                <a:cubicBezTo>
                  <a:pt x="9597" y="0"/>
                  <a:pt x="19206" y="644"/>
                  <a:pt x="28737" y="1765"/>
                </a:cubicBezTo>
                <a:cubicBezTo>
                  <a:pt x="32923" y="2257"/>
                  <a:pt x="37570" y="889"/>
                  <a:pt x="41340" y="2773"/>
                </a:cubicBezTo>
                <a:cubicBezTo>
                  <a:pt x="48250" y="6227"/>
                  <a:pt x="50436" y="17231"/>
                  <a:pt x="57977" y="18906"/>
                </a:cubicBezTo>
                <a:cubicBezTo>
                  <a:pt x="65062" y="20480"/>
                  <a:pt x="72540" y="19497"/>
                  <a:pt x="79656" y="20922"/>
                </a:cubicBezTo>
                <a:cubicBezTo>
                  <a:pt x="85258" y="22044"/>
                  <a:pt x="89286" y="27419"/>
                  <a:pt x="94780" y="28989"/>
                </a:cubicBezTo>
                <a:cubicBezTo>
                  <a:pt x="97269" y="29700"/>
                  <a:pt x="101184" y="33068"/>
                  <a:pt x="102342" y="30753"/>
                </a:cubicBezTo>
                <a:cubicBezTo>
                  <a:pt x="102847" y="29742"/>
                  <a:pt x="98750" y="28842"/>
                  <a:pt x="99822" y="28485"/>
                </a:cubicBezTo>
                <a:cubicBezTo>
                  <a:pt x="100971" y="28102"/>
                  <a:pt x="103140" y="29326"/>
                  <a:pt x="102846" y="30501"/>
                </a:cubicBezTo>
                <a:cubicBezTo>
                  <a:pt x="102078" y="33574"/>
                  <a:pt x="96659" y="32273"/>
                  <a:pt x="94024" y="34030"/>
                </a:cubicBezTo>
              </a:path>
            </a:pathLst>
          </a:custGeom>
          <a:noFill/>
          <a:ln cap="flat" cmpd="sng" w="9525">
            <a:solidFill>
              <a:srgbClr val="595959"/>
            </a:solidFill>
            <a:prstDash val="solid"/>
            <a:round/>
            <a:headEnd len="med" w="med" type="none"/>
            <a:tailEnd len="med" w="med" type="none"/>
          </a:ln>
        </p:spPr>
      </p:sp>
      <p:sp>
        <p:nvSpPr>
          <p:cNvPr id="264" name="Google Shape;264;p28"/>
          <p:cNvSpPr txBox="1"/>
          <p:nvPr/>
        </p:nvSpPr>
        <p:spPr>
          <a:xfrm>
            <a:off x="5867025" y="256525"/>
            <a:ext cx="667200" cy="1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Fig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0" name="Google Shape;27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None/>
            </a:pPr>
            <a:r>
              <a:rPr lang="en" sz="1300">
                <a:solidFill>
                  <a:schemeClr val="dk1"/>
                </a:solidFill>
                <a:latin typeface="Proxima Nova"/>
                <a:ea typeface="Proxima Nova"/>
                <a:cs typeface="Proxima Nova"/>
                <a:sym typeface="Proxima Nova"/>
              </a:rPr>
              <a:t>Sutton, Richard S., and Andrew G. Barto. </a:t>
            </a:r>
            <a:r>
              <a:rPr i="1" lang="en" sz="1300">
                <a:solidFill>
                  <a:schemeClr val="dk1"/>
                </a:solidFill>
                <a:latin typeface="Proxima Nova"/>
                <a:ea typeface="Proxima Nova"/>
                <a:cs typeface="Proxima Nova"/>
                <a:sym typeface="Proxima Nova"/>
              </a:rPr>
              <a:t>Reinforcement learning: An introduction</a:t>
            </a:r>
            <a:r>
              <a:rPr lang="en" sz="1300">
                <a:solidFill>
                  <a:schemeClr val="dk1"/>
                </a:solidFill>
                <a:latin typeface="Proxima Nova"/>
                <a:ea typeface="Proxima Nova"/>
                <a:cs typeface="Proxima Nova"/>
                <a:sym typeface="Proxima Nova"/>
              </a:rPr>
              <a:t>. MIT press, 2018. </a:t>
            </a:r>
            <a:endParaRPr sz="13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rPr lang="en" sz="1300" u="sng">
                <a:solidFill>
                  <a:schemeClr val="hlink"/>
                </a:solidFill>
                <a:latin typeface="Proxima Nova"/>
                <a:ea typeface="Proxima Nova"/>
                <a:cs typeface="Proxima Nova"/>
                <a:sym typeface="Proxima Nova"/>
                <a:hlinkClick r:id="rId3"/>
              </a:rPr>
              <a:t>https://books.google.kz/books?id=uWV0DwAAQBAJ&amp;lpg=PR7&amp;ots=mhwLp2X0m9&amp;dq=sutton%20and%20barto%20reinforcement%20&amp;lr&amp;pg=PR7#v=onepage&amp;q=sutton%20and%20barto%20reinforcement&amp;f=false</a:t>
            </a:r>
            <a:endParaRPr sz="1300">
              <a:solidFill>
                <a:schemeClr val="dk1"/>
              </a:solidFill>
              <a:latin typeface="Proxima Nova"/>
              <a:ea typeface="Proxima Nova"/>
              <a:cs typeface="Proxima Nova"/>
              <a:sym typeface="Proxima Nova"/>
            </a:endParaRPr>
          </a:p>
          <a:p>
            <a:pPr indent="-228600" lvl="0" marL="457200" rtl="0" algn="l">
              <a:lnSpc>
                <a:spcPct val="115000"/>
              </a:lnSpc>
              <a:spcBef>
                <a:spcPts val="1000"/>
              </a:spcBef>
              <a:spcAft>
                <a:spcPts val="0"/>
              </a:spcAft>
              <a:buNone/>
            </a:pPr>
            <a:r>
              <a:rPr lang="en" sz="1300">
                <a:solidFill>
                  <a:schemeClr val="dk1"/>
                </a:solidFill>
                <a:latin typeface="Proxima Nova"/>
                <a:ea typeface="Proxima Nova"/>
                <a:cs typeface="Proxima Nova"/>
                <a:sym typeface="Proxima Nova"/>
              </a:rPr>
              <a:t>Wang, Yin-Hao, Tzuu-Hseng S. Li, and Chih-Jui Lin. "Backward Q-learning: The combination of Sarsa algorithm and Q-learning." </a:t>
            </a:r>
            <a:r>
              <a:rPr i="1" lang="en" sz="1300">
                <a:solidFill>
                  <a:schemeClr val="dk1"/>
                </a:solidFill>
                <a:latin typeface="Proxima Nova"/>
                <a:ea typeface="Proxima Nova"/>
                <a:cs typeface="Proxima Nova"/>
                <a:sym typeface="Proxima Nova"/>
              </a:rPr>
              <a:t>Engineering Applications of Artificial Intelligence</a:t>
            </a:r>
            <a:r>
              <a:rPr lang="en" sz="1300">
                <a:solidFill>
                  <a:schemeClr val="dk1"/>
                </a:solidFill>
                <a:latin typeface="Proxima Nova"/>
                <a:ea typeface="Proxima Nova"/>
                <a:cs typeface="Proxima Nova"/>
                <a:sym typeface="Proxima Nova"/>
              </a:rPr>
              <a:t> 26.9 (2013): 2184-2193. https://www.sciencedirect.com/science/article/pii/S0952197613001176?casa_token=9N8SesgxvVcAAAAA:TWNI0jieoOEvjRzoDEv1PDaLtdqAtpwecO_8Jir1RsVmGg5BCF3r1T8LYWjwTZOAdYXMAvXm_rWI</a:t>
            </a:r>
            <a:endParaRPr sz="1300">
              <a:solidFill>
                <a:schemeClr val="dk1"/>
              </a:solidFill>
              <a:latin typeface="Proxima Nova"/>
              <a:ea typeface="Proxima Nova"/>
              <a:cs typeface="Proxima Nova"/>
              <a:sym typeface="Proxima Nova"/>
            </a:endParaRPr>
          </a:p>
          <a:p>
            <a:pPr indent="0" lvl="0" marL="0" rtl="0" algn="l">
              <a:lnSpc>
                <a:spcPct val="115000"/>
              </a:lnSpc>
              <a:spcBef>
                <a:spcPts val="1000"/>
              </a:spcBef>
              <a:spcAft>
                <a:spcPts val="0"/>
              </a:spcAft>
              <a:buNone/>
            </a:pPr>
            <a:r>
              <a:t/>
            </a:r>
            <a:endParaRPr sz="1300">
              <a:solidFill>
                <a:schemeClr val="dk1"/>
              </a:solidFill>
              <a:latin typeface="Proxima Nova"/>
              <a:ea typeface="Proxima Nova"/>
              <a:cs typeface="Proxima Nova"/>
              <a:sym typeface="Proxima Nova"/>
            </a:endParaRPr>
          </a:p>
          <a:p>
            <a:pPr indent="0" lvl="0" marL="0" rtl="0" algn="l">
              <a:lnSpc>
                <a:spcPct val="115000"/>
              </a:lnSpc>
              <a:spcBef>
                <a:spcPts val="1000"/>
              </a:spcBef>
              <a:spcAft>
                <a:spcPts val="0"/>
              </a:spcAft>
              <a:buClr>
                <a:schemeClr val="dk1"/>
              </a:buClr>
              <a:buSzPts val="1100"/>
              <a:buFont typeface="Arial"/>
              <a:buNone/>
            </a:pPr>
            <a:r>
              <a:t/>
            </a:r>
            <a:endParaRPr sz="1300">
              <a:solidFill>
                <a:schemeClr val="dk1"/>
              </a:solidFill>
              <a:latin typeface="Proxima Nova"/>
              <a:ea typeface="Proxima Nova"/>
              <a:cs typeface="Proxima Nova"/>
              <a:sym typeface="Proxima Nova"/>
            </a:endParaRPr>
          </a:p>
          <a:p>
            <a:pPr indent="0" lvl="0" marL="0" rtl="0" algn="l">
              <a:spcBef>
                <a:spcPts val="1000"/>
              </a:spcBef>
              <a:spcAft>
                <a:spcPts val="1600"/>
              </a:spcAft>
              <a:buNone/>
            </a:pPr>
            <a:r>
              <a:t/>
            </a:r>
            <a:endParaRPr sz="20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Outline</a:t>
            </a:r>
            <a:endParaRPr>
              <a:latin typeface="Proxima Nova"/>
              <a:ea typeface="Proxima Nova"/>
              <a:cs typeface="Proxima Nova"/>
              <a:sym typeface="Proxima Nova"/>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roxima Nova"/>
              <a:buAutoNum type="arabicPeriod"/>
            </a:pPr>
            <a:r>
              <a:rPr lang="en">
                <a:latin typeface="Proxima Nova"/>
                <a:ea typeface="Proxima Nova"/>
                <a:cs typeface="Proxima Nova"/>
                <a:sym typeface="Proxima Nova"/>
              </a:rPr>
              <a:t>Motivation of the research</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lang="en">
                <a:latin typeface="Proxima Nova"/>
                <a:ea typeface="Proxima Nova"/>
                <a:cs typeface="Proxima Nova"/>
                <a:sym typeface="Proxima Nova"/>
              </a:rPr>
              <a:t>Description of the proposed method</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lang="en">
                <a:latin typeface="Proxima Nova"/>
                <a:ea typeface="Proxima Nova"/>
                <a:cs typeface="Proxima Nova"/>
                <a:sym typeface="Proxima Nova"/>
              </a:rPr>
              <a:t>Reproduction description</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lang="en">
                <a:latin typeface="Proxima Nova"/>
                <a:ea typeface="Proxima Nova"/>
                <a:cs typeface="Proxima Nova"/>
                <a:sym typeface="Proxima Nova"/>
              </a:rPr>
              <a:t>Discussion</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AutoNum type="arabicPeriod"/>
            </a:pPr>
            <a:r>
              <a:rPr lang="en">
                <a:latin typeface="Proxima Nova"/>
                <a:ea typeface="Proxima Nova"/>
                <a:cs typeface="Proxima Nova"/>
                <a:sym typeface="Proxima Nova"/>
              </a:rPr>
              <a:t>Appendix: </a:t>
            </a:r>
            <a:endParaRPr>
              <a:latin typeface="Proxima Nova"/>
              <a:ea typeface="Proxima Nova"/>
              <a:cs typeface="Proxima Nova"/>
              <a:sym typeface="Proxima Nova"/>
            </a:endParaRPr>
          </a:p>
          <a:p>
            <a:pPr indent="-317500" lvl="1" marL="914400" rtl="0" algn="l">
              <a:lnSpc>
                <a:spcPct val="115000"/>
              </a:lnSpc>
              <a:spcBef>
                <a:spcPts val="0"/>
              </a:spcBef>
              <a:spcAft>
                <a:spcPts val="0"/>
              </a:spcAft>
              <a:buSzPts val="1400"/>
              <a:buFont typeface="Proxima Nova"/>
              <a:buAutoNum type="alphaLcPeriod"/>
            </a:pPr>
            <a:r>
              <a:rPr lang="en">
                <a:latin typeface="Proxima Nova"/>
                <a:ea typeface="Proxima Nova"/>
                <a:cs typeface="Proxima Nova"/>
                <a:sym typeface="Proxima Nova"/>
              </a:rPr>
              <a:t>Typo in pseudocode</a:t>
            </a:r>
            <a:endParaRPr>
              <a:latin typeface="Proxima Nova"/>
              <a:ea typeface="Proxima Nova"/>
              <a:cs typeface="Proxima Nova"/>
              <a:sym typeface="Proxima Nova"/>
            </a:endParaRPr>
          </a:p>
          <a:p>
            <a:pPr indent="-317500" lvl="1" marL="914400" rtl="0" algn="l">
              <a:lnSpc>
                <a:spcPct val="115000"/>
              </a:lnSpc>
              <a:spcBef>
                <a:spcPts val="0"/>
              </a:spcBef>
              <a:spcAft>
                <a:spcPts val="0"/>
              </a:spcAft>
              <a:buClr>
                <a:srgbClr val="666666"/>
              </a:buClr>
              <a:buSzPts val="1400"/>
              <a:buFont typeface="Proxima Nova"/>
              <a:buAutoNum type="alphaLcPeriod"/>
            </a:pPr>
            <a:r>
              <a:rPr lang="en">
                <a:solidFill>
                  <a:srgbClr val="666666"/>
                </a:solidFill>
                <a:latin typeface="Proxima Nova"/>
                <a:ea typeface="Proxima Nova"/>
                <a:cs typeface="Proxima Nova"/>
                <a:sym typeface="Proxima Nova"/>
              </a:rPr>
              <a:t>Detailed description of Cliff Walking environment</a:t>
            </a:r>
            <a:endParaRPr>
              <a:solidFill>
                <a:srgbClr val="666666"/>
              </a:solidFill>
              <a:latin typeface="Proxima Nova"/>
              <a:ea typeface="Proxima Nova"/>
              <a:cs typeface="Proxima Nova"/>
              <a:sym typeface="Proxima Nova"/>
            </a:endParaRPr>
          </a:p>
          <a:p>
            <a:pPr indent="-317500" lvl="1" marL="914400" rtl="0" algn="l">
              <a:lnSpc>
                <a:spcPct val="115000"/>
              </a:lnSpc>
              <a:spcBef>
                <a:spcPts val="0"/>
              </a:spcBef>
              <a:spcAft>
                <a:spcPts val="0"/>
              </a:spcAft>
              <a:buSzPts val="1400"/>
              <a:buFont typeface="Proxima Nova"/>
              <a:buAutoNum type="alphaLcPeriod"/>
            </a:pPr>
            <a:r>
              <a:rPr lang="en">
                <a:latin typeface="Proxima Nova"/>
                <a:ea typeface="Proxima Nova"/>
                <a:cs typeface="Proxima Nova"/>
                <a:sym typeface="Proxima Nova"/>
              </a:rPr>
              <a:t>Detailed pseudocode of the learning agent</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AutoNum type="alphaLcPeriod"/>
            </a:pPr>
            <a:r>
              <a:rPr lang="en">
                <a:latin typeface="Proxima Nova"/>
                <a:ea typeface="Proxima Nova"/>
                <a:cs typeface="Proxima Nova"/>
                <a:sym typeface="Proxima Nova"/>
              </a:rPr>
              <a:t>Detailed pseudocode of the testing phase</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AutoNum type="alphaLcPeriod"/>
            </a:pPr>
            <a:r>
              <a:rPr lang="en">
                <a:latin typeface="Proxima Nova"/>
                <a:ea typeface="Proxima Nova"/>
                <a:cs typeface="Proxima Nova"/>
                <a:sym typeface="Proxima Nova"/>
              </a:rPr>
              <a:t>Comments on parameters</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AutoNum type="alphaLcPeriod"/>
            </a:pPr>
            <a:r>
              <a:rPr lang="en">
                <a:latin typeface="Proxima Nova"/>
                <a:ea typeface="Proxima Nova"/>
                <a:cs typeface="Proxima Nova"/>
                <a:sym typeface="Proxima Nova"/>
              </a:rPr>
              <a:t>Reverse update</a:t>
            </a:r>
            <a:endParaRPr>
              <a:latin typeface="Proxima Nova"/>
              <a:ea typeface="Proxima Nova"/>
              <a:cs typeface="Proxima Nova"/>
              <a:sym typeface="Proxima Nova"/>
            </a:endParaRPr>
          </a:p>
          <a:p>
            <a:pPr indent="0" lvl="0" marL="914400" rtl="0" algn="l">
              <a:spcBef>
                <a:spcPts val="0"/>
              </a:spcBef>
              <a:spcAft>
                <a:spcPts val="1600"/>
              </a:spcAft>
              <a:buNone/>
            </a:pPr>
            <a:r>
              <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4472036" y="3674970"/>
            <a:ext cx="4562506" cy="521430"/>
          </a:xfrm>
          <a:prstGeom prst="rect">
            <a:avLst/>
          </a:prstGeom>
          <a:noFill/>
          <a:ln>
            <a:noFill/>
          </a:ln>
        </p:spPr>
      </p:pic>
      <p:pic>
        <p:nvPicPr>
          <p:cNvPr id="67" name="Google Shape;67;p15"/>
          <p:cNvPicPr preferRelativeResize="0"/>
          <p:nvPr/>
        </p:nvPicPr>
        <p:blipFill>
          <a:blip r:embed="rId4">
            <a:alphaModFix/>
          </a:blip>
          <a:stretch>
            <a:fillRect/>
          </a:stretch>
        </p:blipFill>
        <p:spPr>
          <a:xfrm>
            <a:off x="29873" y="3739739"/>
            <a:ext cx="4369607" cy="391893"/>
          </a:xfrm>
          <a:prstGeom prst="rect">
            <a:avLst/>
          </a:prstGeom>
          <a:noFill/>
          <a:ln>
            <a:noFill/>
          </a:ln>
        </p:spPr>
      </p:pic>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1. Motivation of the Research</a:t>
            </a:r>
            <a:endParaRPr>
              <a:latin typeface="Proxima Nova"/>
              <a:ea typeface="Proxima Nova"/>
              <a:cs typeface="Proxima Nova"/>
              <a:sym typeface="Proxima Nova"/>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700">
                <a:latin typeface="Proxima Nova"/>
                <a:ea typeface="Proxima Nova"/>
                <a:cs typeface="Proxima Nova"/>
                <a:sym typeface="Proxima Nova"/>
              </a:rPr>
              <a:t>Policy</a:t>
            </a:r>
            <a:r>
              <a:rPr lang="en" sz="1700">
                <a:latin typeface="Proxima Nova"/>
                <a:ea typeface="Proxima Nova"/>
                <a:cs typeface="Proxima Nova"/>
                <a:sym typeface="Proxima Nova"/>
              </a:rPr>
              <a:t> - the core of reinforcement learning agent, the </a:t>
            </a:r>
            <a:r>
              <a:rPr b="1" lang="en" sz="1700">
                <a:latin typeface="Proxima Nova"/>
                <a:ea typeface="Proxima Nova"/>
                <a:cs typeface="Proxima Nova"/>
                <a:sym typeface="Proxima Nova"/>
              </a:rPr>
              <a:t>way of behaving</a:t>
            </a:r>
            <a:r>
              <a:rPr lang="en" sz="1700">
                <a:latin typeface="Proxima Nova"/>
                <a:ea typeface="Proxima Nova"/>
                <a:cs typeface="Proxima Nova"/>
                <a:sym typeface="Proxima Nova"/>
              </a:rPr>
              <a:t> at a given situation. </a:t>
            </a:r>
            <a:r>
              <a:rPr i="1" lang="en" sz="1000">
                <a:latin typeface="Proxima Nova"/>
                <a:ea typeface="Proxima Nova"/>
                <a:cs typeface="Proxima Nova"/>
                <a:sym typeface="Proxima Nova"/>
              </a:rPr>
              <a:t>(Sutton and Barto, 2018)</a:t>
            </a:r>
            <a:endParaRPr i="1" sz="1000">
              <a:latin typeface="Proxima Nova"/>
              <a:ea typeface="Proxima Nova"/>
              <a:cs typeface="Proxima Nova"/>
              <a:sym typeface="Proxima Nova"/>
            </a:endParaRPr>
          </a:p>
          <a:p>
            <a:pPr indent="0" lvl="0" marL="0" rtl="0" algn="ctr">
              <a:lnSpc>
                <a:spcPct val="100000"/>
              </a:lnSpc>
              <a:spcBef>
                <a:spcPts val="1000"/>
              </a:spcBef>
              <a:spcAft>
                <a:spcPts val="0"/>
              </a:spcAft>
              <a:buNone/>
            </a:pPr>
            <a:r>
              <a:t/>
            </a:r>
            <a:endParaRPr i="1" sz="1500">
              <a:latin typeface="Proxima Nova"/>
              <a:ea typeface="Proxima Nova"/>
              <a:cs typeface="Proxima Nova"/>
              <a:sym typeface="Proxima Nova"/>
            </a:endParaRPr>
          </a:p>
          <a:p>
            <a:pPr indent="0" lvl="0" marL="0" rtl="0" algn="ctr">
              <a:lnSpc>
                <a:spcPct val="100000"/>
              </a:lnSpc>
              <a:spcBef>
                <a:spcPts val="0"/>
              </a:spcBef>
              <a:spcAft>
                <a:spcPts val="0"/>
              </a:spcAft>
              <a:buNone/>
            </a:pPr>
            <a:r>
              <a:rPr i="1" lang="en" sz="1500">
                <a:latin typeface="Proxima Nova"/>
                <a:ea typeface="Proxima Nova"/>
                <a:cs typeface="Proxima Nova"/>
                <a:sym typeface="Proxima Nova"/>
              </a:rPr>
              <a:t>How to update a policy?</a:t>
            </a:r>
            <a:endParaRPr i="1" sz="1500">
              <a:latin typeface="Proxima Nova"/>
              <a:ea typeface="Proxima Nova"/>
              <a:cs typeface="Proxima Nova"/>
              <a:sym typeface="Proxima Nova"/>
            </a:endParaRPr>
          </a:p>
          <a:p>
            <a:pPr indent="0" lvl="0" marL="0" rtl="0" algn="ctr">
              <a:lnSpc>
                <a:spcPct val="100000"/>
              </a:lnSpc>
              <a:spcBef>
                <a:spcPts val="0"/>
              </a:spcBef>
              <a:spcAft>
                <a:spcPts val="0"/>
              </a:spcAft>
              <a:buNone/>
            </a:pPr>
            <a:r>
              <a:t/>
            </a:r>
            <a:endParaRPr sz="1600">
              <a:latin typeface="Proxima Nova"/>
              <a:ea typeface="Proxima Nova"/>
              <a:cs typeface="Proxima Nova"/>
              <a:sym typeface="Proxima Nova"/>
            </a:endParaRPr>
          </a:p>
          <a:p>
            <a:pPr indent="0" lvl="0" marL="0" rtl="0" algn="ctr">
              <a:lnSpc>
                <a:spcPct val="100000"/>
              </a:lnSpc>
              <a:spcBef>
                <a:spcPts val="0"/>
              </a:spcBef>
              <a:spcAft>
                <a:spcPts val="0"/>
              </a:spcAft>
              <a:buNone/>
            </a:pPr>
            <a:r>
              <a:rPr lang="en" sz="1600">
                <a:latin typeface="Proxima Nova"/>
                <a:ea typeface="Proxima Nova"/>
                <a:cs typeface="Proxima Nova"/>
                <a:sym typeface="Proxima Nova"/>
              </a:rPr>
              <a:t>Two ways to update policy immediately (Temporal Difference): </a:t>
            </a:r>
            <a:endParaRPr b="1" sz="2000">
              <a:solidFill>
                <a:srgbClr val="351C75"/>
              </a:solidFill>
              <a:latin typeface="Proxima Nova"/>
              <a:ea typeface="Proxima Nova"/>
              <a:cs typeface="Proxima Nova"/>
              <a:sym typeface="Proxima Nova"/>
            </a:endParaRPr>
          </a:p>
          <a:p>
            <a:pPr indent="0" lvl="0" marL="0" rtl="0" algn="ctr">
              <a:lnSpc>
                <a:spcPct val="100000"/>
              </a:lnSpc>
              <a:spcBef>
                <a:spcPts val="1000"/>
              </a:spcBef>
              <a:spcAft>
                <a:spcPts val="0"/>
              </a:spcAft>
              <a:buNone/>
            </a:pPr>
            <a:r>
              <a:rPr b="1" lang="en" sz="2000">
                <a:solidFill>
                  <a:srgbClr val="351C75"/>
                </a:solidFill>
                <a:latin typeface="Proxima Nova"/>
                <a:ea typeface="Proxima Nova"/>
                <a:cs typeface="Proxima Nova"/>
                <a:sym typeface="Proxima Nova"/>
              </a:rPr>
              <a:t>Q-learning</a:t>
            </a:r>
            <a:r>
              <a:rPr lang="en" sz="2000">
                <a:latin typeface="Proxima Nova"/>
                <a:ea typeface="Proxima Nova"/>
                <a:cs typeface="Proxima Nova"/>
                <a:sym typeface="Proxima Nova"/>
              </a:rPr>
              <a:t> vs </a:t>
            </a:r>
            <a:r>
              <a:rPr b="1" lang="en" sz="2000">
                <a:solidFill>
                  <a:srgbClr val="990000"/>
                </a:solidFill>
                <a:latin typeface="Proxima Nova"/>
                <a:ea typeface="Proxima Nova"/>
                <a:cs typeface="Proxima Nova"/>
                <a:sym typeface="Proxima Nova"/>
              </a:rPr>
              <a:t>SARSA</a:t>
            </a:r>
            <a:endParaRPr b="1" sz="2000">
              <a:solidFill>
                <a:srgbClr val="990000"/>
              </a:solidFill>
              <a:latin typeface="Proxima Nova"/>
              <a:ea typeface="Proxima Nova"/>
              <a:cs typeface="Proxima Nova"/>
              <a:sym typeface="Proxima Nova"/>
            </a:endParaRPr>
          </a:p>
          <a:p>
            <a:pPr indent="0" lvl="0" marL="0" rtl="0" algn="ctr">
              <a:spcBef>
                <a:spcPts val="0"/>
              </a:spcBef>
              <a:spcAft>
                <a:spcPts val="0"/>
              </a:spcAft>
              <a:buNone/>
            </a:pPr>
            <a:r>
              <a:t/>
            </a:r>
            <a:endParaRPr sz="1500">
              <a:solidFill>
                <a:srgbClr val="351C75"/>
              </a:solidFill>
              <a:latin typeface="Proxima Nova"/>
              <a:ea typeface="Proxima Nova"/>
              <a:cs typeface="Proxima Nova"/>
              <a:sym typeface="Proxima Nova"/>
            </a:endParaRPr>
          </a:p>
          <a:p>
            <a:pPr indent="0" lvl="0" marL="0" rtl="0" algn="ctr">
              <a:spcBef>
                <a:spcPts val="0"/>
              </a:spcBef>
              <a:spcAft>
                <a:spcPts val="0"/>
              </a:spcAft>
              <a:buNone/>
            </a:pPr>
            <a:r>
              <a:t/>
            </a:r>
            <a:endParaRPr sz="1500">
              <a:solidFill>
                <a:srgbClr val="351C75"/>
              </a:solidFill>
              <a:latin typeface="Proxima Nova"/>
              <a:ea typeface="Proxima Nova"/>
              <a:cs typeface="Proxima Nova"/>
              <a:sym typeface="Proxima Nova"/>
            </a:endParaRPr>
          </a:p>
          <a:p>
            <a:pPr indent="0" lvl="0" marL="0" rtl="0" algn="ctr">
              <a:spcBef>
                <a:spcPts val="1600"/>
              </a:spcBef>
              <a:spcAft>
                <a:spcPts val="0"/>
              </a:spcAft>
              <a:buNone/>
            </a:pPr>
            <a:r>
              <a:t/>
            </a:r>
            <a:endParaRPr sz="1500">
              <a:solidFill>
                <a:srgbClr val="351C75"/>
              </a:solidFill>
              <a:latin typeface="Proxima Nova"/>
              <a:ea typeface="Proxima Nova"/>
              <a:cs typeface="Proxima Nova"/>
              <a:sym typeface="Proxima Nova"/>
            </a:endParaRPr>
          </a:p>
          <a:p>
            <a:pPr indent="0" lvl="0" marL="0" rtl="0" algn="ctr">
              <a:spcBef>
                <a:spcPts val="1600"/>
              </a:spcBef>
              <a:spcAft>
                <a:spcPts val="0"/>
              </a:spcAft>
              <a:buNone/>
            </a:pPr>
            <a:r>
              <a:rPr lang="en" sz="1500">
                <a:solidFill>
                  <a:srgbClr val="351C75"/>
                </a:solidFill>
                <a:latin typeface="Proxima Nova"/>
                <a:ea typeface="Proxima Nova"/>
                <a:cs typeface="Proxima Nova"/>
                <a:sym typeface="Proxima Nova"/>
              </a:rPr>
              <a:t>taking into account the </a:t>
            </a:r>
            <a:r>
              <a:rPr b="1" lang="en" sz="1500">
                <a:solidFill>
                  <a:srgbClr val="351C75"/>
                </a:solidFill>
                <a:latin typeface="Proxima Nova"/>
                <a:ea typeface="Proxima Nova"/>
                <a:cs typeface="Proxima Nova"/>
                <a:sym typeface="Proxima Nova"/>
              </a:rPr>
              <a:t>maximum output of next step</a:t>
            </a:r>
            <a:r>
              <a:rPr lang="en" sz="1500">
                <a:solidFill>
                  <a:schemeClr val="dk1"/>
                </a:solidFill>
                <a:latin typeface="Proxima Nova"/>
                <a:ea typeface="Proxima Nova"/>
                <a:cs typeface="Proxima Nova"/>
                <a:sym typeface="Proxima Nova"/>
              </a:rPr>
              <a:t> </a:t>
            </a:r>
            <a:r>
              <a:rPr lang="en" sz="1500">
                <a:solidFill>
                  <a:srgbClr val="666666"/>
                </a:solidFill>
                <a:latin typeface="Proxima Nova"/>
                <a:ea typeface="Proxima Nova"/>
                <a:cs typeface="Proxima Nova"/>
                <a:sym typeface="Proxima Nova"/>
              </a:rPr>
              <a:t>vs</a:t>
            </a:r>
            <a:r>
              <a:rPr lang="en" sz="1500">
                <a:solidFill>
                  <a:schemeClr val="dk1"/>
                </a:solidFill>
                <a:latin typeface="Proxima Nova"/>
                <a:ea typeface="Proxima Nova"/>
                <a:cs typeface="Proxima Nova"/>
                <a:sym typeface="Proxima Nova"/>
              </a:rPr>
              <a:t> </a:t>
            </a:r>
            <a:r>
              <a:rPr lang="en" sz="1500">
                <a:solidFill>
                  <a:srgbClr val="990000"/>
                </a:solidFill>
                <a:latin typeface="Proxima Nova"/>
                <a:ea typeface="Proxima Nova"/>
                <a:cs typeface="Proxima Nova"/>
                <a:sym typeface="Proxima Nova"/>
              </a:rPr>
              <a:t>taking into account the </a:t>
            </a:r>
            <a:r>
              <a:rPr b="1" lang="en" sz="1500">
                <a:solidFill>
                  <a:srgbClr val="990000"/>
                </a:solidFill>
                <a:latin typeface="Proxima Nova"/>
                <a:ea typeface="Proxima Nova"/>
                <a:cs typeface="Proxima Nova"/>
                <a:sym typeface="Proxima Nova"/>
              </a:rPr>
              <a:t>current policy</a:t>
            </a:r>
            <a:endParaRPr b="1" sz="1500">
              <a:solidFill>
                <a:srgbClr val="990000"/>
              </a:solidFill>
              <a:latin typeface="Proxima Nova"/>
              <a:ea typeface="Proxima Nova"/>
              <a:cs typeface="Proxima Nova"/>
              <a:sym typeface="Proxima Nova"/>
            </a:endParaRPr>
          </a:p>
          <a:p>
            <a:pPr indent="0" lvl="0" marL="0" rtl="0" algn="ctr">
              <a:lnSpc>
                <a:spcPct val="100000"/>
              </a:lnSpc>
              <a:spcBef>
                <a:spcPts val="1600"/>
              </a:spcBef>
              <a:spcAft>
                <a:spcPts val="0"/>
              </a:spcAft>
              <a:buNone/>
            </a:pPr>
            <a:r>
              <a:t/>
            </a:r>
            <a:endParaRPr b="1" sz="1300">
              <a:solidFill>
                <a:srgbClr val="990000"/>
              </a:solidFill>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a:p>
            <a:pPr indent="0" lvl="0" marL="0" rtl="0" algn="ctr">
              <a:spcBef>
                <a:spcPts val="1600"/>
              </a:spcBef>
              <a:spcAft>
                <a:spcPts val="1600"/>
              </a:spcAft>
              <a:buNone/>
            </a:pPr>
            <a:r>
              <a:t/>
            </a:r>
            <a:endParaRPr>
              <a:latin typeface="Proxima Nova"/>
              <a:ea typeface="Proxima Nova"/>
              <a:cs typeface="Proxima Nova"/>
              <a:sym typeface="Proxima Nova"/>
            </a:endParaRPr>
          </a:p>
        </p:txBody>
      </p:sp>
      <p:sp>
        <p:nvSpPr>
          <p:cNvPr id="70" name="Google Shape;70;p15"/>
          <p:cNvSpPr txBox="1"/>
          <p:nvPr/>
        </p:nvSpPr>
        <p:spPr>
          <a:xfrm>
            <a:off x="3144925" y="3165600"/>
            <a:ext cx="3000000" cy="35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i="1" lang="en" sz="1000">
                <a:solidFill>
                  <a:schemeClr val="dk2"/>
                </a:solidFill>
              </a:rPr>
              <a:t>(Sutton and Barto, 2018)</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1. Motivation of the Research</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2000">
              <a:solidFill>
                <a:srgbClr val="351C75"/>
              </a:solidFill>
              <a:latin typeface="Proxima Nova"/>
              <a:ea typeface="Proxima Nova"/>
              <a:cs typeface="Proxima Nova"/>
              <a:sym typeface="Proxima Nova"/>
            </a:endParaRPr>
          </a:p>
          <a:p>
            <a:pPr indent="0" lvl="0" marL="0" rtl="0" algn="ctr">
              <a:lnSpc>
                <a:spcPct val="100000"/>
              </a:lnSpc>
              <a:spcBef>
                <a:spcPts val="0"/>
              </a:spcBef>
              <a:spcAft>
                <a:spcPts val="0"/>
              </a:spcAft>
              <a:buNone/>
            </a:pPr>
            <a:r>
              <a:rPr b="1" lang="en" sz="2000">
                <a:solidFill>
                  <a:srgbClr val="351C75"/>
                </a:solidFill>
                <a:latin typeface="Proxima Nova"/>
                <a:ea typeface="Proxima Nova"/>
                <a:cs typeface="Proxima Nova"/>
                <a:sym typeface="Proxima Nova"/>
              </a:rPr>
              <a:t>Q-learning</a:t>
            </a:r>
            <a:r>
              <a:rPr lang="en" sz="2000">
                <a:latin typeface="Proxima Nova"/>
                <a:ea typeface="Proxima Nova"/>
                <a:cs typeface="Proxima Nova"/>
                <a:sym typeface="Proxima Nova"/>
              </a:rPr>
              <a:t> vs </a:t>
            </a:r>
            <a:r>
              <a:rPr b="1" lang="en" sz="2000">
                <a:solidFill>
                  <a:srgbClr val="990000"/>
                </a:solidFill>
                <a:latin typeface="Proxima Nova"/>
                <a:ea typeface="Proxima Nova"/>
                <a:cs typeface="Proxima Nova"/>
                <a:sym typeface="Proxima Nova"/>
              </a:rPr>
              <a:t>SARSA</a:t>
            </a:r>
            <a:endParaRPr i="1" sz="1500">
              <a:solidFill>
                <a:srgbClr val="666666"/>
              </a:solidFill>
              <a:latin typeface="Proxima Nova"/>
              <a:ea typeface="Proxima Nova"/>
              <a:cs typeface="Proxima Nova"/>
              <a:sym typeface="Proxima Nova"/>
            </a:endParaRPr>
          </a:p>
          <a:p>
            <a:pPr indent="0" lvl="0" marL="0" rtl="0" algn="ctr">
              <a:spcBef>
                <a:spcPts val="0"/>
              </a:spcBef>
              <a:spcAft>
                <a:spcPts val="0"/>
              </a:spcAft>
              <a:buNone/>
            </a:pPr>
            <a:r>
              <a:t/>
            </a:r>
            <a:endParaRPr i="1" sz="1500">
              <a:solidFill>
                <a:srgbClr val="666666"/>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i="1" lang="en" sz="1500">
                <a:solidFill>
                  <a:srgbClr val="666666"/>
                </a:solidFill>
                <a:latin typeface="Proxima Nova"/>
                <a:ea typeface="Proxima Nova"/>
                <a:cs typeface="Proxima Nova"/>
                <a:sym typeface="Proxima Nova"/>
              </a:rPr>
              <a:t>Resulting trade-off:</a:t>
            </a:r>
            <a:endParaRPr i="1" sz="1500">
              <a:solidFill>
                <a:srgbClr val="666666"/>
              </a:solidFill>
              <a:latin typeface="Proxima Nova"/>
              <a:ea typeface="Proxima Nova"/>
              <a:cs typeface="Proxima Nova"/>
              <a:sym typeface="Proxima Nova"/>
            </a:endParaRPr>
          </a:p>
          <a:p>
            <a:pPr indent="0" lvl="0" marL="0" rtl="0" algn="ctr">
              <a:lnSpc>
                <a:spcPct val="100000"/>
              </a:lnSpc>
              <a:spcBef>
                <a:spcPts val="0"/>
              </a:spcBef>
              <a:spcAft>
                <a:spcPts val="0"/>
              </a:spcAft>
              <a:buClr>
                <a:schemeClr val="dk1"/>
              </a:buClr>
              <a:buSzPts val="1100"/>
              <a:buFont typeface="Arial"/>
              <a:buNone/>
            </a:pPr>
            <a:r>
              <a:rPr lang="en" sz="1300">
                <a:solidFill>
                  <a:srgbClr val="351C75"/>
                </a:solidFill>
                <a:latin typeface="Proxima Nova"/>
                <a:ea typeface="Proxima Nova"/>
                <a:cs typeface="Proxima Nova"/>
                <a:sym typeface="Proxima Nova"/>
              </a:rPr>
              <a:t>more </a:t>
            </a:r>
            <a:r>
              <a:rPr b="1" lang="en" sz="1300">
                <a:solidFill>
                  <a:srgbClr val="351C75"/>
                </a:solidFill>
                <a:latin typeface="Proxima Nova"/>
                <a:ea typeface="Proxima Nova"/>
                <a:cs typeface="Proxima Nova"/>
                <a:sym typeface="Proxima Nova"/>
              </a:rPr>
              <a:t>profitable</a:t>
            </a:r>
            <a:r>
              <a:rPr lang="en" sz="1300">
                <a:solidFill>
                  <a:srgbClr val="351C75"/>
                </a:solidFill>
                <a:latin typeface="Proxima Nova"/>
                <a:ea typeface="Proxima Nova"/>
                <a:cs typeface="Proxima Nova"/>
                <a:sym typeface="Proxima Nova"/>
              </a:rPr>
              <a:t> behaviour, without care of </a:t>
            </a:r>
            <a:r>
              <a:rPr b="1" lang="en" sz="1300">
                <a:solidFill>
                  <a:srgbClr val="351C75"/>
                </a:solidFill>
                <a:latin typeface="Proxima Nova"/>
                <a:ea typeface="Proxima Nova"/>
                <a:cs typeface="Proxima Nova"/>
                <a:sym typeface="Proxima Nova"/>
              </a:rPr>
              <a:t>risks</a:t>
            </a:r>
            <a:r>
              <a:rPr lang="en" sz="1300">
                <a:solidFill>
                  <a:srgbClr val="351C75"/>
                </a:solidFill>
                <a:latin typeface="Proxima Nova"/>
                <a:ea typeface="Proxima Nova"/>
                <a:cs typeface="Proxima Nova"/>
                <a:sym typeface="Proxima Nova"/>
              </a:rPr>
              <a:t> </a:t>
            </a:r>
            <a:r>
              <a:rPr lang="en" sz="1300">
                <a:solidFill>
                  <a:srgbClr val="666666"/>
                </a:solidFill>
                <a:latin typeface="Proxima Nova"/>
                <a:ea typeface="Proxima Nova"/>
                <a:cs typeface="Proxima Nova"/>
                <a:sym typeface="Proxima Nova"/>
              </a:rPr>
              <a:t>vs </a:t>
            </a:r>
            <a:r>
              <a:rPr lang="en" sz="1300">
                <a:solidFill>
                  <a:srgbClr val="990000"/>
                </a:solidFill>
                <a:latin typeface="Proxima Nova"/>
                <a:ea typeface="Proxima Nova"/>
                <a:cs typeface="Proxima Nova"/>
                <a:sym typeface="Proxima Nova"/>
              </a:rPr>
              <a:t>more </a:t>
            </a:r>
            <a:r>
              <a:rPr b="1" lang="en" sz="1300">
                <a:solidFill>
                  <a:srgbClr val="990000"/>
                </a:solidFill>
                <a:latin typeface="Proxima Nova"/>
                <a:ea typeface="Proxima Nova"/>
                <a:cs typeface="Proxima Nova"/>
                <a:sym typeface="Proxima Nova"/>
              </a:rPr>
              <a:t>stable convergence</a:t>
            </a:r>
            <a:r>
              <a:rPr lang="en" sz="1300">
                <a:solidFill>
                  <a:srgbClr val="990000"/>
                </a:solidFill>
                <a:latin typeface="Proxima Nova"/>
                <a:ea typeface="Proxima Nova"/>
                <a:cs typeface="Proxima Nova"/>
                <a:sym typeface="Proxima Nova"/>
              </a:rPr>
              <a:t> but sometimes </a:t>
            </a:r>
            <a:r>
              <a:rPr b="1" lang="en" sz="1300">
                <a:solidFill>
                  <a:srgbClr val="990000"/>
                </a:solidFill>
                <a:latin typeface="Proxima Nova"/>
                <a:ea typeface="Proxima Nova"/>
                <a:cs typeface="Proxima Nova"/>
                <a:sym typeface="Proxima Nova"/>
              </a:rPr>
              <a:t>suboptimal</a:t>
            </a:r>
            <a:endParaRPr b="1" sz="1200">
              <a:solidFill>
                <a:srgbClr val="990000"/>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i="1" lang="en" sz="1500">
                <a:solidFill>
                  <a:srgbClr val="666666"/>
                </a:solidFill>
                <a:latin typeface="Proxima Nova"/>
                <a:ea typeface="Proxima Nova"/>
                <a:cs typeface="Proxima Nova"/>
                <a:sym typeface="Proxima Nova"/>
              </a:rPr>
              <a:t>Examples with optimal way finding problem:</a:t>
            </a:r>
            <a:endParaRPr i="1" sz="1500">
              <a:solidFill>
                <a:srgbClr val="666666"/>
              </a:solidFill>
              <a:latin typeface="Proxima Nova"/>
              <a:ea typeface="Proxima Nova"/>
              <a:cs typeface="Proxima Nova"/>
              <a:sym typeface="Proxima Nova"/>
            </a:endParaRPr>
          </a:p>
          <a:p>
            <a:pPr indent="0" lvl="0" marL="0" rtl="0" algn="l">
              <a:spcBef>
                <a:spcPts val="0"/>
              </a:spcBef>
              <a:spcAft>
                <a:spcPts val="1600"/>
              </a:spcAft>
              <a:buNone/>
            </a:pPr>
            <a:r>
              <a:t/>
            </a:r>
            <a:endParaRPr>
              <a:latin typeface="Proxima Nova"/>
              <a:ea typeface="Proxima Nova"/>
              <a:cs typeface="Proxima Nova"/>
              <a:sym typeface="Proxima Nova"/>
            </a:endParaRPr>
          </a:p>
        </p:txBody>
      </p:sp>
      <p:pic>
        <p:nvPicPr>
          <p:cNvPr id="77" name="Google Shape;77;p16"/>
          <p:cNvPicPr preferRelativeResize="0"/>
          <p:nvPr/>
        </p:nvPicPr>
        <p:blipFill>
          <a:blip r:embed="rId3">
            <a:alphaModFix/>
          </a:blip>
          <a:stretch>
            <a:fillRect/>
          </a:stretch>
        </p:blipFill>
        <p:spPr>
          <a:xfrm>
            <a:off x="2920994" y="3047650"/>
            <a:ext cx="1489905" cy="1185075"/>
          </a:xfrm>
          <a:prstGeom prst="rect">
            <a:avLst/>
          </a:prstGeom>
          <a:noFill/>
          <a:ln>
            <a:noFill/>
          </a:ln>
        </p:spPr>
      </p:pic>
      <p:sp>
        <p:nvSpPr>
          <p:cNvPr id="78" name="Google Shape;78;p16"/>
          <p:cNvSpPr txBox="1"/>
          <p:nvPr/>
        </p:nvSpPr>
        <p:spPr>
          <a:xfrm>
            <a:off x="6440550" y="3049175"/>
            <a:ext cx="34410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666666"/>
                </a:solidFill>
                <a:latin typeface="Proxima Nova"/>
                <a:ea typeface="Proxima Nova"/>
                <a:cs typeface="Proxima Nova"/>
                <a:sym typeface="Proxima Nova"/>
              </a:rPr>
              <a:t>From Wang, Li and Lin, 2013:</a:t>
            </a:r>
            <a:endParaRPr i="1" sz="11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b="1" lang="en" sz="1100">
                <a:solidFill>
                  <a:srgbClr val="666666"/>
                </a:solidFill>
                <a:latin typeface="Proxima Nova"/>
                <a:ea typeface="Proxima Nova"/>
                <a:cs typeface="Proxima Nova"/>
                <a:sym typeface="Proxima Nova"/>
              </a:rPr>
              <a:t>Cliff-Walking</a:t>
            </a:r>
            <a:r>
              <a:rPr lang="en" sz="1100">
                <a:solidFill>
                  <a:srgbClr val="666666"/>
                </a:solidFill>
                <a:latin typeface="Proxima Nova"/>
                <a:ea typeface="Proxima Nova"/>
                <a:cs typeface="Proxima Nova"/>
                <a:sym typeface="Proxima Nova"/>
              </a:rPr>
              <a:t> </a:t>
            </a:r>
            <a:r>
              <a:rPr i="1" lang="en" sz="1000">
                <a:solidFill>
                  <a:srgbClr val="666666"/>
                </a:solidFill>
                <a:latin typeface="Proxima Nova"/>
                <a:ea typeface="Proxima Nova"/>
                <a:cs typeface="Proxima Nova"/>
                <a:sym typeface="Proxima Nova"/>
              </a:rPr>
              <a:t>(see details in appendix B)</a:t>
            </a:r>
            <a:endParaRPr i="1" sz="10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351C75"/>
                </a:solidFill>
                <a:latin typeface="Proxima Nova"/>
                <a:ea typeface="Proxima Nova"/>
                <a:cs typeface="Proxima Nova"/>
                <a:sym typeface="Proxima Nova"/>
              </a:rPr>
              <a:t>Q-learning (upper) finds the optimal path,</a:t>
            </a:r>
            <a:endParaRPr sz="1100">
              <a:solidFill>
                <a:srgbClr val="351C75"/>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990000"/>
                </a:solidFill>
                <a:latin typeface="Proxima Nova"/>
                <a:ea typeface="Proxima Nova"/>
                <a:cs typeface="Proxima Nova"/>
                <a:sym typeface="Proxima Nova"/>
              </a:rPr>
              <a:t>SARSA (lower) finds a safer path</a:t>
            </a:r>
            <a:endParaRPr sz="1100">
              <a:solidFill>
                <a:srgbClr val="990000"/>
              </a:solidFill>
              <a:latin typeface="Proxima Nova"/>
              <a:ea typeface="Proxima Nova"/>
              <a:cs typeface="Proxima Nova"/>
              <a:sym typeface="Proxima Nova"/>
            </a:endParaRPr>
          </a:p>
        </p:txBody>
      </p:sp>
      <p:sp>
        <p:nvSpPr>
          <p:cNvPr id="79" name="Google Shape;79;p16"/>
          <p:cNvSpPr txBox="1"/>
          <p:nvPr/>
        </p:nvSpPr>
        <p:spPr>
          <a:xfrm>
            <a:off x="-155875" y="3049175"/>
            <a:ext cx="3041700" cy="40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100">
                <a:solidFill>
                  <a:srgbClr val="666666"/>
                </a:solidFill>
                <a:latin typeface="Proxima Nova"/>
                <a:ea typeface="Proxima Nova"/>
                <a:cs typeface="Proxima Nova"/>
                <a:sym typeface="Proxima Nova"/>
              </a:rPr>
              <a:t>From Habib et al, 2016:</a:t>
            </a:r>
            <a:endParaRPr i="1" sz="1100">
              <a:solidFill>
                <a:srgbClr val="666666"/>
              </a:solidFill>
              <a:latin typeface="Proxima Nova"/>
              <a:ea typeface="Proxima Nova"/>
              <a:cs typeface="Proxima Nova"/>
              <a:sym typeface="Proxima Nova"/>
            </a:endParaRPr>
          </a:p>
          <a:p>
            <a:pPr indent="0" lvl="0" marL="0" rtl="0" algn="r">
              <a:spcBef>
                <a:spcPts val="0"/>
              </a:spcBef>
              <a:spcAft>
                <a:spcPts val="0"/>
              </a:spcAft>
              <a:buNone/>
            </a:pPr>
            <a:r>
              <a:rPr b="1" lang="en" sz="1100">
                <a:solidFill>
                  <a:srgbClr val="666666"/>
                </a:solidFill>
                <a:latin typeface="Proxima Nova"/>
                <a:ea typeface="Proxima Nova"/>
                <a:cs typeface="Proxima Nova"/>
                <a:sym typeface="Proxima Nova"/>
              </a:rPr>
              <a:t>An optimal path finding problem</a:t>
            </a:r>
            <a:endParaRPr b="1" sz="1100">
              <a:solidFill>
                <a:srgbClr val="666666"/>
              </a:solidFill>
              <a:latin typeface="Proxima Nova"/>
              <a:ea typeface="Proxima Nova"/>
              <a:cs typeface="Proxima Nova"/>
              <a:sym typeface="Proxima Nova"/>
            </a:endParaRPr>
          </a:p>
          <a:p>
            <a:pPr indent="0" lvl="0" marL="0" rtl="0" algn="r">
              <a:spcBef>
                <a:spcPts val="0"/>
              </a:spcBef>
              <a:spcAft>
                <a:spcPts val="0"/>
              </a:spcAft>
              <a:buNone/>
            </a:pPr>
            <a:r>
              <a:rPr lang="en" sz="1100">
                <a:solidFill>
                  <a:srgbClr val="666666"/>
                </a:solidFill>
                <a:latin typeface="Proxima Nova"/>
                <a:ea typeface="Proxima Nova"/>
                <a:cs typeface="Proxima Nova"/>
                <a:sym typeface="Proxima Nova"/>
              </a:rPr>
              <a:t>Y-axis - cumulative reward (performance)</a:t>
            </a:r>
            <a:endParaRPr sz="1100">
              <a:solidFill>
                <a:srgbClr val="666666"/>
              </a:solidFill>
              <a:latin typeface="Proxima Nova"/>
              <a:ea typeface="Proxima Nova"/>
              <a:cs typeface="Proxima Nova"/>
              <a:sym typeface="Proxima Nova"/>
            </a:endParaRPr>
          </a:p>
          <a:p>
            <a:pPr indent="0" lvl="0" marL="0" rtl="0" algn="r">
              <a:spcBef>
                <a:spcPts val="0"/>
              </a:spcBef>
              <a:spcAft>
                <a:spcPts val="0"/>
              </a:spcAft>
              <a:buNone/>
            </a:pPr>
            <a:r>
              <a:rPr lang="en" sz="1100">
                <a:solidFill>
                  <a:srgbClr val="666666"/>
                </a:solidFill>
                <a:latin typeface="Proxima Nova"/>
                <a:ea typeface="Proxima Nova"/>
                <a:cs typeface="Proxima Nova"/>
                <a:sym typeface="Proxima Nova"/>
              </a:rPr>
              <a:t>X-axis - episodes (convergence)</a:t>
            </a:r>
            <a:endParaRPr sz="1100">
              <a:solidFill>
                <a:srgbClr val="666666"/>
              </a:solidFill>
              <a:latin typeface="Proxima Nova"/>
              <a:ea typeface="Proxima Nova"/>
              <a:cs typeface="Proxima Nova"/>
              <a:sym typeface="Proxima Nova"/>
            </a:endParaRPr>
          </a:p>
          <a:p>
            <a:pPr indent="0" lvl="0" marL="0" rtl="0" algn="r">
              <a:spcBef>
                <a:spcPts val="0"/>
              </a:spcBef>
              <a:spcAft>
                <a:spcPts val="0"/>
              </a:spcAft>
              <a:buNone/>
            </a:pPr>
            <a:r>
              <a:rPr lang="en" sz="1100">
                <a:solidFill>
                  <a:srgbClr val="351C75"/>
                </a:solidFill>
                <a:latin typeface="Proxima Nova"/>
                <a:ea typeface="Proxima Nova"/>
                <a:cs typeface="Proxima Nova"/>
                <a:sym typeface="Proxima Nova"/>
              </a:rPr>
              <a:t>Q-learning - blue</a:t>
            </a:r>
            <a:endParaRPr sz="1100">
              <a:solidFill>
                <a:srgbClr val="351C75"/>
              </a:solidFill>
              <a:latin typeface="Proxima Nova"/>
              <a:ea typeface="Proxima Nova"/>
              <a:cs typeface="Proxima Nova"/>
              <a:sym typeface="Proxima Nova"/>
            </a:endParaRPr>
          </a:p>
          <a:p>
            <a:pPr indent="0" lvl="0" marL="0" rtl="0" algn="r">
              <a:spcBef>
                <a:spcPts val="0"/>
              </a:spcBef>
              <a:spcAft>
                <a:spcPts val="0"/>
              </a:spcAft>
              <a:buNone/>
            </a:pPr>
            <a:r>
              <a:rPr lang="en" sz="1100">
                <a:solidFill>
                  <a:srgbClr val="990000"/>
                </a:solidFill>
                <a:latin typeface="Proxima Nova"/>
                <a:ea typeface="Proxima Nova"/>
                <a:cs typeface="Proxima Nova"/>
                <a:sym typeface="Proxima Nova"/>
              </a:rPr>
              <a:t>SARSA - red</a:t>
            </a:r>
            <a:endParaRPr sz="1100">
              <a:solidFill>
                <a:srgbClr val="990000"/>
              </a:solidFill>
              <a:latin typeface="Proxima Nova"/>
              <a:ea typeface="Proxima Nova"/>
              <a:cs typeface="Proxima Nova"/>
              <a:sym typeface="Proxima Nova"/>
            </a:endParaRPr>
          </a:p>
        </p:txBody>
      </p:sp>
      <p:pic>
        <p:nvPicPr>
          <p:cNvPr id="80" name="Google Shape;80;p16"/>
          <p:cNvPicPr preferRelativeResize="0"/>
          <p:nvPr/>
        </p:nvPicPr>
        <p:blipFill>
          <a:blip r:embed="rId4">
            <a:alphaModFix/>
          </a:blip>
          <a:stretch>
            <a:fillRect/>
          </a:stretch>
        </p:blipFill>
        <p:spPr>
          <a:xfrm>
            <a:off x="5125076" y="3076900"/>
            <a:ext cx="1248650" cy="545171"/>
          </a:xfrm>
          <a:prstGeom prst="rect">
            <a:avLst/>
          </a:prstGeom>
          <a:noFill/>
          <a:ln>
            <a:noFill/>
          </a:ln>
        </p:spPr>
      </p:pic>
      <p:pic>
        <p:nvPicPr>
          <p:cNvPr id="81" name="Google Shape;81;p16"/>
          <p:cNvPicPr preferRelativeResize="0"/>
          <p:nvPr/>
        </p:nvPicPr>
        <p:blipFill>
          <a:blip r:embed="rId5">
            <a:alphaModFix/>
          </a:blip>
          <a:stretch>
            <a:fillRect/>
          </a:stretch>
        </p:blipFill>
        <p:spPr>
          <a:xfrm>
            <a:off x="5147455" y="3569493"/>
            <a:ext cx="1196551" cy="5633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47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2. Description of the proposed method</a:t>
            </a:r>
            <a:endParaRPr>
              <a:latin typeface="Proxima Nova"/>
              <a:ea typeface="Proxima Nova"/>
              <a:cs typeface="Proxima Nova"/>
              <a:sym typeface="Proxima Nova"/>
            </a:endParaRPr>
          </a:p>
        </p:txBody>
      </p:sp>
      <p:pic>
        <p:nvPicPr>
          <p:cNvPr id="87" name="Google Shape;87;p17"/>
          <p:cNvPicPr preferRelativeResize="0"/>
          <p:nvPr/>
        </p:nvPicPr>
        <p:blipFill>
          <a:blip r:embed="rId3">
            <a:alphaModFix/>
          </a:blip>
          <a:stretch>
            <a:fillRect/>
          </a:stretch>
        </p:blipFill>
        <p:spPr>
          <a:xfrm>
            <a:off x="5798617" y="960758"/>
            <a:ext cx="1900957" cy="1965184"/>
          </a:xfrm>
          <a:prstGeom prst="rect">
            <a:avLst/>
          </a:prstGeom>
          <a:noFill/>
          <a:ln>
            <a:noFill/>
          </a:ln>
        </p:spPr>
      </p:pic>
      <p:sp>
        <p:nvSpPr>
          <p:cNvPr id="88" name="Google Shape;88;p17"/>
          <p:cNvSpPr/>
          <p:nvPr/>
        </p:nvSpPr>
        <p:spPr>
          <a:xfrm>
            <a:off x="5822934" y="1093699"/>
            <a:ext cx="1806900" cy="7992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6658261" y="1065592"/>
            <a:ext cx="1009500" cy="5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5822934" y="1988857"/>
            <a:ext cx="1806900" cy="1767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1" name="Google Shape;91;p17"/>
          <p:cNvSpPr/>
          <p:nvPr/>
        </p:nvSpPr>
        <p:spPr>
          <a:xfrm>
            <a:off x="5822934" y="2234463"/>
            <a:ext cx="1806900" cy="837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92" name="Google Shape;92;p17"/>
          <p:cNvSpPr/>
          <p:nvPr/>
        </p:nvSpPr>
        <p:spPr>
          <a:xfrm>
            <a:off x="5822934" y="2616559"/>
            <a:ext cx="1806900" cy="2355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cxnSp>
        <p:nvCxnSpPr>
          <p:cNvPr id="93" name="Google Shape;93;p17"/>
          <p:cNvCxnSpPr>
            <a:stCxn id="89" idx="1"/>
          </p:cNvCxnSpPr>
          <p:nvPr/>
        </p:nvCxnSpPr>
        <p:spPr>
          <a:xfrm>
            <a:off x="6658261" y="1091692"/>
            <a:ext cx="32400" cy="118500"/>
          </a:xfrm>
          <a:prstGeom prst="straightConnector1">
            <a:avLst/>
          </a:prstGeom>
          <a:noFill/>
          <a:ln cap="flat" cmpd="sng" w="9525">
            <a:solidFill>
              <a:srgbClr val="595959"/>
            </a:solidFill>
            <a:prstDash val="solid"/>
            <a:round/>
            <a:headEnd len="med" w="med" type="none"/>
            <a:tailEnd len="med" w="med" type="none"/>
          </a:ln>
        </p:spPr>
      </p:cxnSp>
      <p:cxnSp>
        <p:nvCxnSpPr>
          <p:cNvPr id="94" name="Google Shape;94;p17"/>
          <p:cNvCxnSpPr/>
          <p:nvPr/>
        </p:nvCxnSpPr>
        <p:spPr>
          <a:xfrm flipH="1">
            <a:off x="6694319" y="1202083"/>
            <a:ext cx="947400" cy="7800"/>
          </a:xfrm>
          <a:prstGeom prst="straightConnector1">
            <a:avLst/>
          </a:prstGeom>
          <a:noFill/>
          <a:ln cap="flat" cmpd="sng" w="9525">
            <a:solidFill>
              <a:srgbClr val="595959"/>
            </a:solidFill>
            <a:prstDash val="solid"/>
            <a:round/>
            <a:headEnd len="med" w="med" type="none"/>
            <a:tailEnd len="med" w="med" type="none"/>
          </a:ln>
        </p:spPr>
      </p:cxnSp>
      <p:cxnSp>
        <p:nvCxnSpPr>
          <p:cNvPr id="95" name="Google Shape;95;p17"/>
          <p:cNvCxnSpPr/>
          <p:nvPr/>
        </p:nvCxnSpPr>
        <p:spPr>
          <a:xfrm flipH="1">
            <a:off x="7003407" y="1988857"/>
            <a:ext cx="92400" cy="75900"/>
          </a:xfrm>
          <a:prstGeom prst="straightConnector1">
            <a:avLst/>
          </a:prstGeom>
          <a:noFill/>
          <a:ln cap="flat" cmpd="sng" w="9525">
            <a:solidFill>
              <a:srgbClr val="595959"/>
            </a:solidFill>
            <a:prstDash val="solid"/>
            <a:round/>
            <a:headEnd len="med" w="med" type="none"/>
            <a:tailEnd len="med" w="med" type="none"/>
          </a:ln>
        </p:spPr>
      </p:cxnSp>
      <p:pic>
        <p:nvPicPr>
          <p:cNvPr id="96" name="Google Shape;96;p17"/>
          <p:cNvPicPr preferRelativeResize="0"/>
          <p:nvPr/>
        </p:nvPicPr>
        <p:blipFill>
          <a:blip r:embed="rId4">
            <a:alphaModFix/>
          </a:blip>
          <a:stretch>
            <a:fillRect/>
          </a:stretch>
        </p:blipFill>
        <p:spPr>
          <a:xfrm>
            <a:off x="2781453" y="1729434"/>
            <a:ext cx="2072465" cy="975769"/>
          </a:xfrm>
          <a:prstGeom prst="rect">
            <a:avLst/>
          </a:prstGeom>
          <a:noFill/>
          <a:ln>
            <a:noFill/>
          </a:ln>
        </p:spPr>
      </p:pic>
      <p:pic>
        <p:nvPicPr>
          <p:cNvPr id="97" name="Google Shape;97;p17"/>
          <p:cNvPicPr preferRelativeResize="0"/>
          <p:nvPr/>
        </p:nvPicPr>
        <p:blipFill>
          <a:blip r:embed="rId5">
            <a:alphaModFix/>
          </a:blip>
          <a:stretch>
            <a:fillRect/>
          </a:stretch>
        </p:blipFill>
        <p:spPr>
          <a:xfrm>
            <a:off x="2781055" y="1074748"/>
            <a:ext cx="2048752" cy="718476"/>
          </a:xfrm>
          <a:prstGeom prst="rect">
            <a:avLst/>
          </a:prstGeom>
          <a:noFill/>
          <a:ln>
            <a:noFill/>
          </a:ln>
        </p:spPr>
      </p:pic>
      <p:sp>
        <p:nvSpPr>
          <p:cNvPr id="98" name="Google Shape;98;p17"/>
          <p:cNvSpPr txBox="1"/>
          <p:nvPr/>
        </p:nvSpPr>
        <p:spPr>
          <a:xfrm>
            <a:off x="135150" y="2998725"/>
            <a:ext cx="8520600" cy="79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chemeClr val="dk1"/>
                </a:solidFill>
                <a:latin typeface="Proxima Nova"/>
                <a:ea typeface="Proxima Nova"/>
                <a:cs typeface="Proxima Nova"/>
                <a:sym typeface="Proxima Nova"/>
              </a:rPr>
              <a:t>In BQSA, SARSA is used as a</a:t>
            </a:r>
            <a:r>
              <a:rPr b="1" lang="en" sz="1600">
                <a:solidFill>
                  <a:schemeClr val="dk1"/>
                </a:solidFill>
                <a:latin typeface="Proxima Nova"/>
                <a:ea typeface="Proxima Nova"/>
                <a:cs typeface="Proxima Nova"/>
                <a:sym typeface="Proxima Nova"/>
              </a:rPr>
              <a:t> basement</a:t>
            </a:r>
            <a:r>
              <a:rPr lang="en" sz="1600">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in order to find a policy to converge faster. During an episode update function takes into account the action selection policy:</a:t>
            </a:r>
            <a:endParaRPr sz="1600">
              <a:latin typeface="Proxima Nova"/>
              <a:ea typeface="Proxima Nova"/>
              <a:cs typeface="Proxima Nova"/>
              <a:sym typeface="Proxima Nova"/>
            </a:endParaRPr>
          </a:p>
        </p:txBody>
      </p:sp>
      <p:sp>
        <p:nvSpPr>
          <p:cNvPr id="99" name="Google Shape;99;p17"/>
          <p:cNvSpPr/>
          <p:nvPr/>
        </p:nvSpPr>
        <p:spPr>
          <a:xfrm>
            <a:off x="2832726" y="1243711"/>
            <a:ext cx="1977600" cy="86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7"/>
          <p:cNvCxnSpPr/>
          <p:nvPr/>
        </p:nvCxnSpPr>
        <p:spPr>
          <a:xfrm flipH="1" rot="10800000">
            <a:off x="4970658" y="1314810"/>
            <a:ext cx="753900" cy="394500"/>
          </a:xfrm>
          <a:prstGeom prst="straightConnector1">
            <a:avLst/>
          </a:prstGeom>
          <a:noFill/>
          <a:ln cap="flat" cmpd="sng" w="9525">
            <a:solidFill>
              <a:schemeClr val="dk2"/>
            </a:solidFill>
            <a:prstDash val="solid"/>
            <a:round/>
            <a:headEnd len="med" w="med" type="none"/>
            <a:tailEnd len="med" w="med" type="triangle"/>
          </a:ln>
        </p:spPr>
      </p:cxnSp>
      <p:sp>
        <p:nvSpPr>
          <p:cNvPr id="101" name="Google Shape;101;p17"/>
          <p:cNvSpPr/>
          <p:nvPr/>
        </p:nvSpPr>
        <p:spPr>
          <a:xfrm>
            <a:off x="2832726" y="2112266"/>
            <a:ext cx="1977600" cy="183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7"/>
          <p:cNvCxnSpPr/>
          <p:nvPr/>
        </p:nvCxnSpPr>
        <p:spPr>
          <a:xfrm flipH="1" rot="10800000">
            <a:off x="4977688" y="2106853"/>
            <a:ext cx="700500" cy="534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7"/>
          <p:cNvSpPr/>
          <p:nvPr/>
        </p:nvSpPr>
        <p:spPr>
          <a:xfrm>
            <a:off x="2832726" y="2295953"/>
            <a:ext cx="1977600" cy="8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7"/>
          <p:cNvCxnSpPr/>
          <p:nvPr/>
        </p:nvCxnSpPr>
        <p:spPr>
          <a:xfrm flipH="1" rot="10800000">
            <a:off x="4976675" y="2260725"/>
            <a:ext cx="756600" cy="675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7"/>
          <p:cNvSpPr/>
          <p:nvPr/>
        </p:nvSpPr>
        <p:spPr>
          <a:xfrm>
            <a:off x="2832726" y="2382833"/>
            <a:ext cx="1977600" cy="25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7"/>
          <p:cNvCxnSpPr/>
          <p:nvPr/>
        </p:nvCxnSpPr>
        <p:spPr>
          <a:xfrm>
            <a:off x="4976562" y="2481564"/>
            <a:ext cx="738300" cy="21570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7"/>
          <p:cNvSpPr txBox="1"/>
          <p:nvPr/>
        </p:nvSpPr>
        <p:spPr>
          <a:xfrm>
            <a:off x="5918305" y="741947"/>
            <a:ext cx="27375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Fig. BQSA pseudocode</a:t>
            </a:r>
            <a:endParaRPr sz="1200">
              <a:latin typeface="Proxima Nova"/>
              <a:ea typeface="Proxima Nova"/>
              <a:cs typeface="Proxima Nova"/>
              <a:sym typeface="Proxima Nova"/>
            </a:endParaRPr>
          </a:p>
        </p:txBody>
      </p:sp>
      <p:sp>
        <p:nvSpPr>
          <p:cNvPr id="108" name="Google Shape;108;p17"/>
          <p:cNvSpPr txBox="1"/>
          <p:nvPr/>
        </p:nvSpPr>
        <p:spPr>
          <a:xfrm>
            <a:off x="2746950" y="810365"/>
            <a:ext cx="21645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Fig. SARSA pseudocode</a:t>
            </a:r>
            <a:endParaRPr sz="1200">
              <a:latin typeface="Proxima Nova"/>
              <a:ea typeface="Proxima Nova"/>
              <a:cs typeface="Proxima Nova"/>
              <a:sym typeface="Proxima Nova"/>
            </a:endParaRPr>
          </a:p>
        </p:txBody>
      </p:sp>
      <p:sp>
        <p:nvSpPr>
          <p:cNvPr id="109" name="Google Shape;109;p17"/>
          <p:cNvSpPr txBox="1"/>
          <p:nvPr/>
        </p:nvSpPr>
        <p:spPr>
          <a:xfrm>
            <a:off x="7003404" y="1977064"/>
            <a:ext cx="6996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(3)*</a:t>
            </a:r>
            <a:endParaRPr sz="900"/>
          </a:p>
        </p:txBody>
      </p:sp>
      <p:sp>
        <p:nvSpPr>
          <p:cNvPr id="110" name="Google Shape;110;p17"/>
          <p:cNvSpPr txBox="1"/>
          <p:nvPr/>
        </p:nvSpPr>
        <p:spPr>
          <a:xfrm>
            <a:off x="7667669" y="2041740"/>
            <a:ext cx="9318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*explanation can be found in appendix A </a:t>
            </a:r>
            <a:endParaRPr sz="1000">
              <a:latin typeface="Proxima Nova"/>
              <a:ea typeface="Proxima Nova"/>
              <a:cs typeface="Proxima Nova"/>
              <a:sym typeface="Proxima Nova"/>
            </a:endParaRPr>
          </a:p>
        </p:txBody>
      </p:sp>
      <p:pic>
        <p:nvPicPr>
          <p:cNvPr id="111" name="Google Shape;111;p17"/>
          <p:cNvPicPr preferRelativeResize="0"/>
          <p:nvPr/>
        </p:nvPicPr>
        <p:blipFill>
          <a:blip r:embed="rId6">
            <a:alphaModFix/>
          </a:blip>
          <a:stretch>
            <a:fillRect/>
          </a:stretch>
        </p:blipFill>
        <p:spPr>
          <a:xfrm>
            <a:off x="757775" y="4306365"/>
            <a:ext cx="2457300" cy="737171"/>
          </a:xfrm>
          <a:prstGeom prst="rect">
            <a:avLst/>
          </a:prstGeom>
          <a:noFill/>
          <a:ln>
            <a:noFill/>
          </a:ln>
        </p:spPr>
      </p:pic>
      <p:pic>
        <p:nvPicPr>
          <p:cNvPr id="112" name="Google Shape;112;p17"/>
          <p:cNvPicPr preferRelativeResize="0"/>
          <p:nvPr/>
        </p:nvPicPr>
        <p:blipFill>
          <a:blip r:embed="rId7">
            <a:alphaModFix/>
          </a:blip>
          <a:stretch>
            <a:fillRect/>
          </a:stretch>
        </p:blipFill>
        <p:spPr>
          <a:xfrm>
            <a:off x="3456900" y="4276100"/>
            <a:ext cx="2659055" cy="797700"/>
          </a:xfrm>
          <a:prstGeom prst="rect">
            <a:avLst/>
          </a:prstGeom>
          <a:noFill/>
          <a:ln>
            <a:noFill/>
          </a:ln>
        </p:spPr>
      </p:pic>
      <p:sp>
        <p:nvSpPr>
          <p:cNvPr id="113" name="Google Shape;113;p17"/>
          <p:cNvSpPr txBox="1"/>
          <p:nvPr/>
        </p:nvSpPr>
        <p:spPr>
          <a:xfrm>
            <a:off x="692700" y="3790450"/>
            <a:ext cx="2764200" cy="7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latin typeface="Proxima Nova"/>
                <a:ea typeface="Proxima Nova"/>
                <a:cs typeface="Proxima Nova"/>
                <a:sym typeface="Proxima Nova"/>
              </a:rPr>
              <a:t>a)</a:t>
            </a:r>
            <a:r>
              <a:rPr lang="en" sz="1200">
                <a:solidFill>
                  <a:srgbClr val="666666"/>
                </a:solidFill>
                <a:latin typeface="Proxima Nova"/>
                <a:ea typeface="Proxima Nova"/>
                <a:cs typeface="Proxima Nova"/>
                <a:sym typeface="Proxima Nova"/>
              </a:rPr>
              <a:t> following an optimal path SARSA agent discovers falling from the cliff; </a:t>
            </a:r>
            <a:endParaRPr sz="1200">
              <a:solidFill>
                <a:srgbClr val="666666"/>
              </a:solidFill>
              <a:latin typeface="Proxima Nova"/>
              <a:ea typeface="Proxima Nova"/>
              <a:cs typeface="Proxima Nova"/>
              <a:sym typeface="Proxima Nova"/>
            </a:endParaRPr>
          </a:p>
        </p:txBody>
      </p:sp>
      <p:sp>
        <p:nvSpPr>
          <p:cNvPr id="114" name="Google Shape;114;p17"/>
          <p:cNvSpPr txBox="1"/>
          <p:nvPr/>
        </p:nvSpPr>
        <p:spPr>
          <a:xfrm rot="-5400000">
            <a:off x="-536100" y="4169075"/>
            <a:ext cx="15279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latin typeface="Proxima Nova"/>
                <a:ea typeface="Proxima Nova"/>
                <a:cs typeface="Proxima Nova"/>
                <a:sym typeface="Proxima Nova"/>
              </a:rPr>
              <a:t>Safe</a:t>
            </a:r>
            <a:r>
              <a:rPr lang="en" sz="1200">
                <a:solidFill>
                  <a:srgbClr val="666666"/>
                </a:solidFill>
                <a:latin typeface="Proxima Nova"/>
                <a:ea typeface="Proxima Nova"/>
                <a:cs typeface="Proxima Nova"/>
                <a:sym typeface="Proxima Nova"/>
              </a:rPr>
              <a:t> convergence of SARSA</a:t>
            </a:r>
            <a:endParaRPr>
              <a:latin typeface="Proxima Nova"/>
              <a:ea typeface="Proxima Nova"/>
              <a:cs typeface="Proxima Nova"/>
              <a:sym typeface="Proxima Nova"/>
            </a:endParaRPr>
          </a:p>
        </p:txBody>
      </p:sp>
      <p:sp>
        <p:nvSpPr>
          <p:cNvPr id="115" name="Google Shape;115;p17"/>
          <p:cNvSpPr txBox="1"/>
          <p:nvPr/>
        </p:nvSpPr>
        <p:spPr>
          <a:xfrm>
            <a:off x="3322925" y="3790450"/>
            <a:ext cx="3135600" cy="6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latin typeface="Proxima Nova"/>
                <a:ea typeface="Proxima Nova"/>
                <a:cs typeface="Proxima Nova"/>
                <a:sym typeface="Proxima Nova"/>
              </a:rPr>
              <a:t>b)</a:t>
            </a:r>
            <a:r>
              <a:rPr lang="en" sz="1200">
                <a:solidFill>
                  <a:srgbClr val="666666"/>
                </a:solidFill>
                <a:latin typeface="Proxima Nova"/>
                <a:ea typeface="Proxima Nova"/>
                <a:cs typeface="Proxima Nova"/>
                <a:sym typeface="Proxima Nova"/>
              </a:rPr>
              <a:t> because of exploration strategy, SARSA agent will tend to choose safer path;</a:t>
            </a:r>
            <a:endParaRPr sz="1200">
              <a:latin typeface="Proxima Nova"/>
              <a:ea typeface="Proxima Nova"/>
              <a:cs typeface="Proxima Nova"/>
              <a:sym typeface="Proxima Nova"/>
            </a:endParaRPr>
          </a:p>
        </p:txBody>
      </p:sp>
      <p:pic>
        <p:nvPicPr>
          <p:cNvPr id="116" name="Google Shape;116;p17"/>
          <p:cNvPicPr preferRelativeResize="0"/>
          <p:nvPr/>
        </p:nvPicPr>
        <p:blipFill>
          <a:blip r:embed="rId7">
            <a:alphaModFix/>
          </a:blip>
          <a:stretch>
            <a:fillRect/>
          </a:stretch>
        </p:blipFill>
        <p:spPr>
          <a:xfrm>
            <a:off x="6415504" y="4235450"/>
            <a:ext cx="1272025" cy="381600"/>
          </a:xfrm>
          <a:prstGeom prst="rect">
            <a:avLst/>
          </a:prstGeom>
          <a:noFill/>
          <a:ln>
            <a:noFill/>
          </a:ln>
        </p:spPr>
      </p:pic>
      <p:pic>
        <p:nvPicPr>
          <p:cNvPr id="117" name="Google Shape;117;p17"/>
          <p:cNvPicPr preferRelativeResize="0"/>
          <p:nvPr/>
        </p:nvPicPr>
        <p:blipFill>
          <a:blip r:embed="rId7">
            <a:alphaModFix/>
          </a:blip>
          <a:stretch>
            <a:fillRect/>
          </a:stretch>
        </p:blipFill>
        <p:spPr>
          <a:xfrm>
            <a:off x="7030404" y="4468650"/>
            <a:ext cx="1272025" cy="381600"/>
          </a:xfrm>
          <a:prstGeom prst="rect">
            <a:avLst/>
          </a:prstGeom>
          <a:noFill/>
          <a:ln>
            <a:noFill/>
          </a:ln>
        </p:spPr>
      </p:pic>
      <p:pic>
        <p:nvPicPr>
          <p:cNvPr id="118" name="Google Shape;118;p17"/>
          <p:cNvPicPr preferRelativeResize="0"/>
          <p:nvPr/>
        </p:nvPicPr>
        <p:blipFill>
          <a:blip r:embed="rId7">
            <a:alphaModFix/>
          </a:blip>
          <a:stretch>
            <a:fillRect/>
          </a:stretch>
        </p:blipFill>
        <p:spPr>
          <a:xfrm>
            <a:off x="7687529" y="4661925"/>
            <a:ext cx="1272025" cy="381600"/>
          </a:xfrm>
          <a:prstGeom prst="rect">
            <a:avLst/>
          </a:prstGeom>
          <a:noFill/>
          <a:ln>
            <a:noFill/>
          </a:ln>
        </p:spPr>
      </p:pic>
      <p:sp>
        <p:nvSpPr>
          <p:cNvPr id="119" name="Google Shape;119;p17"/>
          <p:cNvSpPr txBox="1"/>
          <p:nvPr/>
        </p:nvSpPr>
        <p:spPr>
          <a:xfrm>
            <a:off x="6473463" y="3790450"/>
            <a:ext cx="23859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latin typeface="Proxima Nova"/>
                <a:ea typeface="Proxima Nova"/>
                <a:cs typeface="Proxima Nova"/>
                <a:sym typeface="Proxima Nova"/>
              </a:rPr>
              <a:t>c)</a:t>
            </a:r>
            <a:r>
              <a:rPr lang="en" sz="1200">
                <a:solidFill>
                  <a:srgbClr val="666666"/>
                </a:solidFill>
                <a:latin typeface="Proxima Nova"/>
                <a:ea typeface="Proxima Nova"/>
                <a:cs typeface="Proxima Nova"/>
                <a:sym typeface="Proxima Nova"/>
              </a:rPr>
              <a:t> after some time the agent will converge to the safer path.</a:t>
            </a:r>
            <a:endParaRPr sz="1200">
              <a:latin typeface="Proxima Nova"/>
              <a:ea typeface="Proxima Nova"/>
              <a:cs typeface="Proxima Nova"/>
              <a:sym typeface="Proxima Nova"/>
            </a:endParaRPr>
          </a:p>
        </p:txBody>
      </p:sp>
      <p:pic>
        <p:nvPicPr>
          <p:cNvPr id="120" name="Google Shape;120;p17"/>
          <p:cNvPicPr preferRelativeResize="0"/>
          <p:nvPr/>
        </p:nvPicPr>
        <p:blipFill>
          <a:blip r:embed="rId8">
            <a:alphaModFix/>
          </a:blip>
          <a:stretch>
            <a:fillRect/>
          </a:stretch>
        </p:blipFill>
        <p:spPr>
          <a:xfrm>
            <a:off x="267200" y="2742338"/>
            <a:ext cx="4543125" cy="327600"/>
          </a:xfrm>
          <a:prstGeom prst="rect">
            <a:avLst/>
          </a:prstGeom>
          <a:noFill/>
          <a:ln>
            <a:noFill/>
          </a:ln>
        </p:spPr>
      </p:pic>
      <p:sp>
        <p:nvSpPr>
          <p:cNvPr id="121" name="Google Shape;121;p17"/>
          <p:cNvSpPr txBox="1"/>
          <p:nvPr/>
        </p:nvSpPr>
        <p:spPr>
          <a:xfrm>
            <a:off x="391650" y="740625"/>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roxima Nova"/>
                <a:ea typeface="Proxima Nova"/>
                <a:cs typeface="Proxima Nova"/>
                <a:sym typeface="Proxima Nova"/>
              </a:rPr>
              <a:t>From Wang, Li and Lin, 2013:</a:t>
            </a:r>
            <a:endParaRPr sz="11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8"/>
          <p:cNvPicPr preferRelativeResize="0"/>
          <p:nvPr/>
        </p:nvPicPr>
        <p:blipFill>
          <a:blip r:embed="rId3">
            <a:alphaModFix/>
          </a:blip>
          <a:stretch>
            <a:fillRect/>
          </a:stretch>
        </p:blipFill>
        <p:spPr>
          <a:xfrm>
            <a:off x="4706527" y="4227874"/>
            <a:ext cx="4157923" cy="356400"/>
          </a:xfrm>
          <a:prstGeom prst="rect">
            <a:avLst/>
          </a:prstGeom>
          <a:noFill/>
          <a:ln>
            <a:noFill/>
          </a:ln>
        </p:spPr>
      </p:pic>
      <p:sp>
        <p:nvSpPr>
          <p:cNvPr id="127" name="Google Shape;12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2. Description of the proposed method</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8" name="Google Shape;128;p18"/>
          <p:cNvSpPr txBox="1"/>
          <p:nvPr>
            <p:ph idx="1" type="body"/>
          </p:nvPr>
        </p:nvSpPr>
        <p:spPr>
          <a:xfrm>
            <a:off x="311700" y="1152475"/>
            <a:ext cx="445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Proxima Nova"/>
                <a:ea typeface="Proxima Nova"/>
                <a:cs typeface="Proxima Nova"/>
                <a:sym typeface="Proxima Nova"/>
              </a:rPr>
              <a:t>A</a:t>
            </a:r>
            <a:r>
              <a:rPr lang="en">
                <a:solidFill>
                  <a:srgbClr val="000000"/>
                </a:solidFill>
                <a:latin typeface="Proxima Nova"/>
                <a:ea typeface="Proxima Nova"/>
                <a:cs typeface="Proxima Nova"/>
                <a:sym typeface="Proxima Nova"/>
              </a:rPr>
              <a:t>t the </a:t>
            </a:r>
            <a:r>
              <a:rPr b="1" lang="en">
                <a:solidFill>
                  <a:srgbClr val="000000"/>
                </a:solidFill>
                <a:latin typeface="Proxima Nova"/>
                <a:ea typeface="Proxima Nova"/>
                <a:cs typeface="Proxima Nova"/>
                <a:sym typeface="Proxima Nova"/>
              </a:rPr>
              <a:t>end of each episode</a:t>
            </a:r>
            <a:r>
              <a:rPr lang="en">
                <a:solidFill>
                  <a:srgbClr val="000000"/>
                </a:solidFill>
                <a:latin typeface="Proxima Nova"/>
                <a:ea typeface="Proxima Nova"/>
                <a:cs typeface="Proxima Nova"/>
                <a:sym typeface="Proxima Nova"/>
              </a:rPr>
              <a:t> BQSA looks to all visited steps from Q-learning perspective:</a:t>
            </a:r>
            <a:endParaRPr>
              <a:solidFill>
                <a:srgbClr val="000000"/>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000000"/>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000000"/>
              </a:solidFill>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t/>
            </a:r>
            <a:endParaRPr>
              <a:solidFill>
                <a:srgbClr val="000000"/>
              </a:solidFill>
              <a:latin typeface="Proxima Nova"/>
              <a:ea typeface="Proxima Nova"/>
              <a:cs typeface="Proxima Nova"/>
              <a:sym typeface="Proxima Nova"/>
            </a:endParaRPr>
          </a:p>
          <a:p>
            <a:pPr indent="0" lvl="0" marL="0" rtl="0" algn="l">
              <a:spcBef>
                <a:spcPts val="1600"/>
              </a:spcBef>
              <a:spcAft>
                <a:spcPts val="1600"/>
              </a:spcAft>
              <a:buClr>
                <a:schemeClr val="dk1"/>
              </a:buClr>
              <a:buSzPts val="1100"/>
              <a:buFont typeface="Arial"/>
              <a:buNone/>
            </a:pPr>
            <a:r>
              <a:rPr lang="en">
                <a:solidFill>
                  <a:srgbClr val="000000"/>
                </a:solidFill>
                <a:latin typeface="Proxima Nova"/>
                <a:ea typeface="Proxima Nova"/>
                <a:cs typeface="Proxima Nova"/>
                <a:sym typeface="Proxima Nova"/>
              </a:rPr>
              <a:t>It is </a:t>
            </a:r>
            <a:r>
              <a:rPr b="1" lang="en">
                <a:solidFill>
                  <a:srgbClr val="000000"/>
                </a:solidFill>
                <a:latin typeface="Proxima Nova"/>
                <a:ea typeface="Proxima Nova"/>
                <a:cs typeface="Proxima Nova"/>
                <a:sym typeface="Proxima Nova"/>
              </a:rPr>
              <a:t>backward updated</a:t>
            </a:r>
            <a:r>
              <a:rPr lang="en">
                <a:solidFill>
                  <a:srgbClr val="000000"/>
                </a:solidFill>
                <a:latin typeface="Proxima Nova"/>
                <a:ea typeface="Proxima Nova"/>
                <a:cs typeface="Proxima Nova"/>
                <a:sym typeface="Proxima Nova"/>
              </a:rPr>
              <a:t> because values of newer steps (S</a:t>
            </a:r>
            <a:r>
              <a:rPr lang="en" sz="1100">
                <a:solidFill>
                  <a:srgbClr val="000000"/>
                </a:solidFill>
                <a:latin typeface="Proxima Nova"/>
                <a:ea typeface="Proxima Nova"/>
                <a:cs typeface="Proxima Nova"/>
                <a:sym typeface="Proxima Nova"/>
              </a:rPr>
              <a:t>t+1</a:t>
            </a:r>
            <a:r>
              <a:rPr lang="en">
                <a:solidFill>
                  <a:srgbClr val="000000"/>
                </a:solidFill>
                <a:latin typeface="Proxima Nova"/>
                <a:ea typeface="Proxima Nova"/>
                <a:cs typeface="Proxima Nova"/>
                <a:sym typeface="Proxima Nova"/>
              </a:rPr>
              <a:t>) will be used in updating older steps (S</a:t>
            </a:r>
            <a:r>
              <a:rPr lang="en" sz="1100">
                <a:solidFill>
                  <a:srgbClr val="000000"/>
                </a:solidFill>
                <a:latin typeface="Proxima Nova"/>
                <a:ea typeface="Proxima Nova"/>
                <a:cs typeface="Proxima Nova"/>
                <a:sym typeface="Proxima Nova"/>
              </a:rPr>
              <a:t>t</a:t>
            </a:r>
            <a:r>
              <a:rPr lang="en">
                <a:solidFill>
                  <a:srgbClr val="000000"/>
                </a:solidFill>
                <a:latin typeface="Proxima Nova"/>
                <a:ea typeface="Proxima Nova"/>
                <a:cs typeface="Proxima Nova"/>
                <a:sym typeface="Proxima Nova"/>
              </a:rPr>
              <a:t>)</a:t>
            </a:r>
            <a:endParaRPr>
              <a:solidFill>
                <a:srgbClr val="000000"/>
              </a:solidFill>
              <a:latin typeface="Proxima Nova"/>
              <a:ea typeface="Proxima Nova"/>
              <a:cs typeface="Proxima Nova"/>
              <a:sym typeface="Proxima Nova"/>
            </a:endParaRPr>
          </a:p>
        </p:txBody>
      </p:sp>
      <p:pic>
        <p:nvPicPr>
          <p:cNvPr id="129" name="Google Shape;129;p18"/>
          <p:cNvPicPr preferRelativeResize="0"/>
          <p:nvPr/>
        </p:nvPicPr>
        <p:blipFill>
          <a:blip r:embed="rId4">
            <a:alphaModFix/>
          </a:blip>
          <a:stretch>
            <a:fillRect/>
          </a:stretch>
        </p:blipFill>
        <p:spPr>
          <a:xfrm>
            <a:off x="5142200" y="1202925"/>
            <a:ext cx="2764960" cy="2858375"/>
          </a:xfrm>
          <a:prstGeom prst="rect">
            <a:avLst/>
          </a:prstGeom>
          <a:noFill/>
          <a:ln>
            <a:noFill/>
          </a:ln>
        </p:spPr>
      </p:pic>
      <p:sp>
        <p:nvSpPr>
          <p:cNvPr id="130" name="Google Shape;130;p18"/>
          <p:cNvSpPr/>
          <p:nvPr/>
        </p:nvSpPr>
        <p:spPr>
          <a:xfrm>
            <a:off x="5447475" y="3162700"/>
            <a:ext cx="2204400" cy="356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cxnSp>
        <p:nvCxnSpPr>
          <p:cNvPr id="131" name="Google Shape;131;p18"/>
          <p:cNvCxnSpPr/>
          <p:nvPr/>
        </p:nvCxnSpPr>
        <p:spPr>
          <a:xfrm>
            <a:off x="5620525" y="2680925"/>
            <a:ext cx="1745700" cy="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8"/>
          <p:cNvCxnSpPr/>
          <p:nvPr/>
        </p:nvCxnSpPr>
        <p:spPr>
          <a:xfrm>
            <a:off x="5571275" y="3041275"/>
            <a:ext cx="307500" cy="0"/>
          </a:xfrm>
          <a:prstGeom prst="straightConnector1">
            <a:avLst/>
          </a:prstGeom>
          <a:noFill/>
          <a:ln cap="flat" cmpd="sng" w="9525">
            <a:solidFill>
              <a:schemeClr val="dk2"/>
            </a:solidFill>
            <a:prstDash val="solid"/>
            <a:round/>
            <a:headEnd len="med" w="med" type="none"/>
            <a:tailEnd len="med" w="med" type="none"/>
          </a:ln>
        </p:spPr>
      </p:cxnSp>
      <p:pic>
        <p:nvPicPr>
          <p:cNvPr id="133" name="Google Shape;133;p18"/>
          <p:cNvPicPr preferRelativeResize="0"/>
          <p:nvPr/>
        </p:nvPicPr>
        <p:blipFill>
          <a:blip r:embed="rId5">
            <a:alphaModFix/>
          </a:blip>
          <a:stretch>
            <a:fillRect/>
          </a:stretch>
        </p:blipFill>
        <p:spPr>
          <a:xfrm>
            <a:off x="2048025" y="2380275"/>
            <a:ext cx="2328926" cy="1216300"/>
          </a:xfrm>
          <a:prstGeom prst="rect">
            <a:avLst/>
          </a:prstGeom>
          <a:noFill/>
          <a:ln>
            <a:noFill/>
          </a:ln>
        </p:spPr>
      </p:pic>
      <p:sp>
        <p:nvSpPr>
          <p:cNvPr id="134" name="Google Shape;134;p18"/>
          <p:cNvSpPr txBox="1"/>
          <p:nvPr/>
        </p:nvSpPr>
        <p:spPr>
          <a:xfrm>
            <a:off x="501100" y="2469125"/>
            <a:ext cx="14514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Fig 4. Backward Q-learning</a:t>
            </a:r>
            <a:r>
              <a:rPr lang="en" sz="1000">
                <a:solidFill>
                  <a:schemeClr val="dk1"/>
                </a:solidFill>
              </a:rPr>
              <a:t> evaluates steps</a:t>
            </a:r>
            <a:r>
              <a:rPr lang="en" sz="1000" u="sng">
                <a:solidFill>
                  <a:schemeClr val="dk1"/>
                </a:solidFill>
              </a:rPr>
              <a:t> closer to the optimal</a:t>
            </a:r>
            <a:r>
              <a:rPr lang="en" sz="1000">
                <a:solidFill>
                  <a:schemeClr val="dk1"/>
                </a:solidFill>
              </a:rPr>
              <a:t> </a:t>
            </a:r>
            <a:r>
              <a:rPr b="1" lang="en" sz="1000">
                <a:solidFill>
                  <a:schemeClr val="dk1"/>
                </a:solidFill>
              </a:rPr>
              <a:t>higher</a:t>
            </a:r>
            <a:r>
              <a:rPr lang="en" sz="1000">
                <a:solidFill>
                  <a:schemeClr val="dk1"/>
                </a:solidFill>
              </a:rPr>
              <a:t> than those which are farther:</a:t>
            </a:r>
            <a:endParaRPr sz="400"/>
          </a:p>
        </p:txBody>
      </p:sp>
      <p:sp>
        <p:nvSpPr>
          <p:cNvPr id="135" name="Google Shape;135;p18"/>
          <p:cNvSpPr txBox="1"/>
          <p:nvPr/>
        </p:nvSpPr>
        <p:spPr>
          <a:xfrm>
            <a:off x="4763400" y="4480938"/>
            <a:ext cx="36300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We use</a:t>
            </a:r>
            <a:r>
              <a:rPr b="1" lang="en">
                <a:solidFill>
                  <a:srgbClr val="B45F06"/>
                </a:solidFill>
                <a:latin typeface="Proxima Nova"/>
                <a:ea typeface="Proxima Nova"/>
                <a:cs typeface="Proxima Nova"/>
                <a:sym typeface="Proxima Nova"/>
              </a:rPr>
              <a:t> different learning rate</a:t>
            </a:r>
            <a:r>
              <a:rPr lang="en">
                <a:solidFill>
                  <a:srgbClr val="B45F06"/>
                </a:solidFill>
                <a:latin typeface="Proxima Nova"/>
                <a:ea typeface="Proxima Nova"/>
                <a:cs typeface="Proxima Nova"/>
                <a:sym typeface="Proxima Nova"/>
              </a:rPr>
              <a:t>*</a:t>
            </a:r>
            <a:r>
              <a:rPr lang="en">
                <a:latin typeface="Proxima Nova"/>
                <a:ea typeface="Proxima Nova"/>
                <a:cs typeface="Proxima Nova"/>
                <a:sym typeface="Proxima Nova"/>
              </a:rPr>
              <a:t> in order to </a:t>
            </a:r>
            <a:r>
              <a:rPr lang="en" u="sng">
                <a:latin typeface="Proxima Nova"/>
                <a:ea typeface="Proxima Nova"/>
                <a:cs typeface="Proxima Nova"/>
                <a:sym typeface="Proxima Nova"/>
              </a:rPr>
              <a:t>vary the impact</a:t>
            </a:r>
            <a:r>
              <a:rPr lang="en">
                <a:latin typeface="Proxima Nova"/>
                <a:ea typeface="Proxima Nova"/>
                <a:cs typeface="Proxima Nova"/>
                <a:sym typeface="Proxima Nova"/>
              </a:rPr>
              <a:t> of backward update:</a:t>
            </a:r>
            <a:endParaRPr>
              <a:latin typeface="Proxima Nova"/>
              <a:ea typeface="Proxima Nova"/>
              <a:cs typeface="Proxima Nova"/>
              <a:sym typeface="Proxima Nova"/>
            </a:endParaRPr>
          </a:p>
        </p:txBody>
      </p:sp>
      <p:sp>
        <p:nvSpPr>
          <p:cNvPr id="136" name="Google Shape;136;p18"/>
          <p:cNvSpPr txBox="1"/>
          <p:nvPr/>
        </p:nvSpPr>
        <p:spPr>
          <a:xfrm>
            <a:off x="5383000" y="887875"/>
            <a:ext cx="27273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Fig. BQSA pseudocode</a:t>
            </a:r>
            <a:endParaRPr sz="1200">
              <a:latin typeface="Proxima Nova"/>
              <a:ea typeface="Proxima Nova"/>
              <a:cs typeface="Proxima Nova"/>
              <a:sym typeface="Proxima Nova"/>
            </a:endParaRPr>
          </a:p>
        </p:txBody>
      </p:sp>
      <p:sp>
        <p:nvSpPr>
          <p:cNvPr id="137" name="Google Shape;137;p18"/>
          <p:cNvSpPr txBox="1"/>
          <p:nvPr/>
        </p:nvSpPr>
        <p:spPr>
          <a:xfrm>
            <a:off x="5766750" y="4872300"/>
            <a:ext cx="40716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*discount factor is kept the same in the paper</a:t>
            </a:r>
            <a:endParaRPr sz="1000">
              <a:latin typeface="Proxima Nova"/>
              <a:ea typeface="Proxima Nova"/>
              <a:cs typeface="Proxima Nova"/>
              <a:sym typeface="Proxima Nova"/>
            </a:endParaRPr>
          </a:p>
        </p:txBody>
      </p:sp>
      <p:sp>
        <p:nvSpPr>
          <p:cNvPr id="138" name="Google Shape;138;p18"/>
          <p:cNvSpPr txBox="1"/>
          <p:nvPr/>
        </p:nvSpPr>
        <p:spPr>
          <a:xfrm>
            <a:off x="4845575" y="3918800"/>
            <a:ext cx="34410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Q-learning perspective is </a:t>
            </a:r>
            <a:r>
              <a:rPr lang="en">
                <a:solidFill>
                  <a:srgbClr val="1155CC"/>
                </a:solidFill>
                <a:latin typeface="Proxima Nova"/>
                <a:ea typeface="Proxima Nova"/>
                <a:cs typeface="Proxima Nova"/>
                <a:sym typeface="Proxima Nova"/>
              </a:rPr>
              <a:t>greedy</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39" name="Google Shape;139;p18"/>
          <p:cNvSpPr/>
          <p:nvPr/>
        </p:nvSpPr>
        <p:spPr>
          <a:xfrm>
            <a:off x="6648225" y="4291725"/>
            <a:ext cx="878100" cy="189300"/>
          </a:xfrm>
          <a:prstGeom prst="rect">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5922475" y="4291725"/>
            <a:ext cx="176100" cy="189300"/>
          </a:xfrm>
          <a:prstGeom prst="rect">
            <a:avLst/>
          </a:prstGeom>
          <a:no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p:nvPr/>
        </p:nvSpPr>
        <p:spPr>
          <a:xfrm>
            <a:off x="840175" y="2056850"/>
            <a:ext cx="7867800" cy="18192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389325" y="1480325"/>
            <a:ext cx="8318700" cy="33891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3. Reproduction description: learning agent (BQSA)</a:t>
            </a:r>
            <a:endParaRPr>
              <a:latin typeface="Proxima Nova"/>
              <a:ea typeface="Proxima Nova"/>
              <a:cs typeface="Proxima Nova"/>
              <a:sym typeface="Proxima Nova"/>
            </a:endParaRPr>
          </a:p>
        </p:txBody>
      </p:sp>
      <p:sp>
        <p:nvSpPr>
          <p:cNvPr id="148" name="Google Shape;148;p19"/>
          <p:cNvSpPr txBox="1"/>
          <p:nvPr>
            <p:ph idx="1" type="body"/>
          </p:nvPr>
        </p:nvSpPr>
        <p:spPr>
          <a:xfrm>
            <a:off x="311700" y="602750"/>
            <a:ext cx="85206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000">
                <a:latin typeface="Proxima Nova"/>
                <a:ea typeface="Proxima Nova"/>
                <a:cs typeface="Proxima Nova"/>
                <a:sym typeface="Proxima Nova"/>
              </a:rPr>
              <a:t>I</a:t>
            </a:r>
            <a:r>
              <a:rPr lang="en" sz="1000">
                <a:solidFill>
                  <a:srgbClr val="666666"/>
                </a:solidFill>
                <a:latin typeface="Proxima Nova"/>
                <a:ea typeface="Proxima Nova"/>
                <a:cs typeface="Proxima Nova"/>
                <a:sym typeface="Proxima Nova"/>
              </a:rPr>
              <a:t>nitialize </a:t>
            </a:r>
            <a:r>
              <a:rPr b="1" lang="en" sz="1000">
                <a:solidFill>
                  <a:srgbClr val="666666"/>
                </a:solidFill>
                <a:latin typeface="Proxima Nova"/>
                <a:ea typeface="Proxima Nova"/>
                <a:cs typeface="Proxima Nova"/>
                <a:sym typeface="Proxima Nova"/>
              </a:rPr>
              <a:t>Q-table</a:t>
            </a:r>
            <a:r>
              <a:rPr lang="en" sz="1000">
                <a:solidFill>
                  <a:srgbClr val="666666"/>
                </a:solidFill>
                <a:latin typeface="Proxima Nova"/>
                <a:ea typeface="Proxima Nova"/>
                <a:cs typeface="Proxima Nova"/>
                <a:sym typeface="Proxima Nova"/>
              </a:rPr>
              <a:t>: </a:t>
            </a:r>
            <a:r>
              <a:rPr lang="en" sz="1000">
                <a:solidFill>
                  <a:srgbClr val="BF9000"/>
                </a:solidFill>
                <a:latin typeface="Proxima Nova"/>
                <a:ea typeface="Proxima Nova"/>
                <a:cs typeface="Proxima Nova"/>
                <a:sym typeface="Proxima Nova"/>
              </a:rPr>
              <a:t>2D array (# of states, # of actions)</a:t>
            </a:r>
            <a:endParaRPr sz="1000">
              <a:solidFill>
                <a:srgbClr val="BF9000"/>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solidFill>
                  <a:srgbClr val="BF9000"/>
                </a:solidFill>
                <a:latin typeface="Proxima Nova"/>
                <a:ea typeface="Proxima Nova"/>
                <a:cs typeface="Proxima Nova"/>
                <a:sym typeface="Proxima Nova"/>
              </a:rPr>
              <a:t>Specify</a:t>
            </a:r>
            <a:r>
              <a:rPr b="1" lang="en" sz="1000">
                <a:solidFill>
                  <a:srgbClr val="BF9000"/>
                </a:solidFill>
                <a:latin typeface="Proxima Nova"/>
                <a:ea typeface="Proxima Nova"/>
                <a:cs typeface="Proxima Nova"/>
                <a:sym typeface="Proxima Nova"/>
              </a:rPr>
              <a:t> goal state</a:t>
            </a:r>
            <a:r>
              <a:rPr lang="en" sz="1000">
                <a:solidFill>
                  <a:srgbClr val="BF9000"/>
                </a:solidFill>
                <a:latin typeface="Proxima Nova"/>
                <a:ea typeface="Proxima Nova"/>
                <a:cs typeface="Proxima Nova"/>
                <a:sym typeface="Proxima Nova"/>
              </a:rPr>
              <a:t> and</a:t>
            </a:r>
            <a:r>
              <a:rPr b="1" lang="en" sz="1000">
                <a:solidFill>
                  <a:srgbClr val="BF9000"/>
                </a:solidFill>
                <a:latin typeface="Proxima Nova"/>
                <a:ea typeface="Proxima Nova"/>
                <a:cs typeface="Proxima Nova"/>
                <a:sym typeface="Proxima Nova"/>
              </a:rPr>
              <a:t> cliff states</a:t>
            </a:r>
            <a:endParaRPr b="1" sz="1000">
              <a:solidFill>
                <a:srgbClr val="BF9000"/>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solidFill>
                  <a:srgbClr val="666666"/>
                </a:solidFill>
                <a:latin typeface="Proxima Nova"/>
                <a:ea typeface="Proxima Nova"/>
                <a:cs typeface="Proxima Nova"/>
                <a:sym typeface="Proxima Nova"/>
              </a:rPr>
              <a:t>Initialize </a:t>
            </a:r>
            <a:r>
              <a:rPr b="1" lang="en" sz="1000">
                <a:solidFill>
                  <a:srgbClr val="666666"/>
                </a:solidFill>
                <a:latin typeface="Proxima Nova"/>
                <a:ea typeface="Proxima Nova"/>
                <a:cs typeface="Proxima Nova"/>
                <a:sym typeface="Proxima Nova"/>
              </a:rPr>
              <a:t>memory buffer</a:t>
            </a:r>
            <a:r>
              <a:rPr lang="en" sz="1000">
                <a:solidFill>
                  <a:srgbClr val="666666"/>
                </a:solidFill>
                <a:latin typeface="Proxima Nova"/>
                <a:ea typeface="Proxima Nova"/>
                <a:cs typeface="Proxima Nova"/>
                <a:sym typeface="Proxima Nova"/>
              </a:rPr>
              <a:t> for backward update: </a:t>
            </a:r>
            <a:r>
              <a:rPr lang="en" sz="1000">
                <a:solidFill>
                  <a:srgbClr val="BF9000"/>
                </a:solidFill>
                <a:latin typeface="Proxima Nova"/>
                <a:ea typeface="Proxima Nova"/>
                <a:cs typeface="Proxima Nova"/>
                <a:sym typeface="Proxima Nova"/>
              </a:rPr>
              <a:t>list of 4-tuples</a:t>
            </a:r>
            <a:endParaRPr sz="1000">
              <a:solidFill>
                <a:srgbClr val="BF9000"/>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solidFill>
                  <a:srgbClr val="666666"/>
                </a:solidFill>
                <a:latin typeface="Proxima Nova"/>
                <a:ea typeface="Proxima Nova"/>
                <a:cs typeface="Proxima Nova"/>
                <a:sym typeface="Proxima Nova"/>
              </a:rPr>
              <a:t>Set </a:t>
            </a:r>
            <a:r>
              <a:rPr b="1" lang="en" sz="1000">
                <a:solidFill>
                  <a:srgbClr val="666666"/>
                </a:solidFill>
                <a:latin typeface="Proxima Nova"/>
                <a:ea typeface="Proxima Nova"/>
                <a:cs typeface="Proxima Nova"/>
                <a:sym typeface="Proxima Nova"/>
              </a:rPr>
              <a:t>parameters</a:t>
            </a:r>
            <a:r>
              <a:rPr lang="en" sz="1000">
                <a:solidFill>
                  <a:srgbClr val="666666"/>
                </a:solidFill>
                <a:latin typeface="Proxima Nova"/>
                <a:ea typeface="Proxima Nova"/>
                <a:cs typeface="Proxima Nova"/>
                <a:sym typeface="Proxima Nova"/>
              </a:rPr>
              <a:t> (learning rates and discount factors) according to the paper (see appendix E)</a:t>
            </a:r>
            <a:endParaRPr sz="1000">
              <a:solidFill>
                <a:srgbClr val="666666"/>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b="1" lang="en" sz="1000">
                <a:solidFill>
                  <a:srgbClr val="666666"/>
                </a:solidFill>
                <a:latin typeface="Proxima Nova"/>
                <a:ea typeface="Proxima Nova"/>
                <a:cs typeface="Proxima Nova"/>
                <a:sym typeface="Proxima Nova"/>
              </a:rPr>
              <a:t>Repeat until the end of learning phase (300 goals to reach):</a:t>
            </a:r>
            <a:endParaRPr b="1" sz="1000">
              <a:solidFill>
                <a:srgbClr val="666666"/>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solidFill>
                  <a:srgbClr val="BF9000"/>
                </a:solidFill>
                <a:latin typeface="Proxima Nova"/>
                <a:ea typeface="Proxima Nova"/>
                <a:cs typeface="Proxima Nova"/>
                <a:sym typeface="Proxima Nova"/>
              </a:rPr>
              <a:t>	Initialize fixed </a:t>
            </a:r>
            <a:r>
              <a:rPr lang="en" sz="1000" u="sng">
                <a:solidFill>
                  <a:srgbClr val="BF9000"/>
                </a:solidFill>
                <a:latin typeface="Proxima Nova"/>
                <a:ea typeface="Proxima Nova"/>
                <a:cs typeface="Proxima Nova"/>
                <a:sym typeface="Proxima Nova"/>
              </a:rPr>
              <a:t>starting location </a:t>
            </a:r>
            <a:r>
              <a:rPr lang="en" sz="1000">
                <a:solidFill>
                  <a:srgbClr val="BF9000"/>
                </a:solidFill>
                <a:latin typeface="Proxima Nova"/>
                <a:ea typeface="Proxima Nova"/>
                <a:cs typeface="Proxima Nova"/>
                <a:sym typeface="Proxima Nova"/>
              </a:rPr>
              <a:t>(x, y) and convert it to the </a:t>
            </a:r>
            <a:r>
              <a:rPr b="1" lang="en" sz="1000">
                <a:solidFill>
                  <a:srgbClr val="BF9000"/>
                </a:solidFill>
                <a:latin typeface="Proxima Nova"/>
                <a:ea typeface="Proxima Nova"/>
                <a:cs typeface="Proxima Nova"/>
                <a:sym typeface="Proxima Nova"/>
              </a:rPr>
              <a:t>integer </a:t>
            </a:r>
            <a:r>
              <a:rPr b="1" lang="en" sz="1000">
                <a:solidFill>
                  <a:srgbClr val="666666"/>
                </a:solidFill>
                <a:latin typeface="Proxima Nova"/>
                <a:ea typeface="Proxima Nova"/>
                <a:cs typeface="Proxima Nova"/>
                <a:sym typeface="Proxima Nova"/>
              </a:rPr>
              <a:t>state</a:t>
            </a:r>
            <a:r>
              <a:rPr lang="en" sz="1000">
                <a:solidFill>
                  <a:srgbClr val="BF9000"/>
                </a:solidFill>
                <a:latin typeface="Proxima Nova"/>
                <a:ea typeface="Proxima Nova"/>
                <a:cs typeface="Proxima Nova"/>
                <a:sym typeface="Proxima Nova"/>
              </a:rPr>
              <a:t> = 12x + y</a:t>
            </a:r>
            <a:endParaRPr sz="1000">
              <a:solidFill>
                <a:srgbClr val="BF9000"/>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solidFill>
                  <a:srgbClr val="BF9000"/>
                </a:solidFill>
                <a:latin typeface="Proxima Nova"/>
                <a:ea typeface="Proxima Nova"/>
                <a:cs typeface="Proxima Nova"/>
                <a:sym typeface="Proxima Nova"/>
              </a:rPr>
              <a:t>	</a:t>
            </a:r>
            <a:r>
              <a:rPr lang="en" sz="1000">
                <a:solidFill>
                  <a:srgbClr val="666666"/>
                </a:solidFill>
                <a:latin typeface="Proxima Nova"/>
                <a:ea typeface="Proxima Nova"/>
                <a:cs typeface="Proxima Nova"/>
                <a:sym typeface="Proxima Nova"/>
              </a:rPr>
              <a:t>Select an </a:t>
            </a:r>
            <a:r>
              <a:rPr b="1" lang="en" sz="1000">
                <a:solidFill>
                  <a:srgbClr val="666666"/>
                </a:solidFill>
                <a:latin typeface="Proxima Nova"/>
                <a:ea typeface="Proxima Nova"/>
                <a:cs typeface="Proxima Nova"/>
                <a:sym typeface="Proxima Nova"/>
              </a:rPr>
              <a:t>action</a:t>
            </a:r>
            <a:r>
              <a:rPr lang="en" sz="1000">
                <a:solidFill>
                  <a:srgbClr val="666666"/>
                </a:solidFill>
                <a:latin typeface="Proxima Nova"/>
                <a:ea typeface="Proxima Nova"/>
                <a:cs typeface="Proxima Nova"/>
                <a:sym typeface="Proxima Nova"/>
              </a:rPr>
              <a:t> by</a:t>
            </a:r>
            <a:r>
              <a:rPr lang="en" sz="1000">
                <a:solidFill>
                  <a:srgbClr val="BF9000"/>
                </a:solidFill>
                <a:latin typeface="Proxima Nova"/>
                <a:ea typeface="Proxima Nova"/>
                <a:cs typeface="Proxima Nova"/>
                <a:sym typeface="Proxima Nova"/>
              </a:rPr>
              <a:t> </a:t>
            </a:r>
            <a:r>
              <a:rPr lang="en" sz="1000" u="sng">
                <a:solidFill>
                  <a:srgbClr val="BF9000"/>
                </a:solidFill>
                <a:latin typeface="Proxima Nova"/>
                <a:ea typeface="Proxima Nova"/>
                <a:cs typeface="Proxima Nova"/>
                <a:sym typeface="Proxima Nova"/>
              </a:rPr>
              <a:t>epsilon-greedy*</a:t>
            </a:r>
            <a:r>
              <a:rPr lang="en" sz="1000">
                <a:solidFill>
                  <a:srgbClr val="BF9000"/>
                </a:solidFill>
                <a:latin typeface="Proxima Nova"/>
                <a:ea typeface="Proxima Nova"/>
                <a:cs typeface="Proxima Nova"/>
                <a:sym typeface="Proxima Nova"/>
              </a:rPr>
              <a:t> policy</a:t>
            </a:r>
            <a:endParaRPr sz="1000">
              <a:solidFill>
                <a:srgbClr val="BF9000"/>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solidFill>
                  <a:srgbClr val="666666"/>
                </a:solidFill>
                <a:latin typeface="Proxima Nova"/>
                <a:ea typeface="Proxima Nova"/>
                <a:cs typeface="Proxima Nova"/>
                <a:sym typeface="Proxima Nova"/>
              </a:rPr>
              <a:t>	</a:t>
            </a:r>
            <a:r>
              <a:rPr b="1" lang="en" sz="1000">
                <a:solidFill>
                  <a:srgbClr val="666666"/>
                </a:solidFill>
                <a:latin typeface="Proxima Nova"/>
                <a:ea typeface="Proxima Nova"/>
                <a:cs typeface="Proxima Nova"/>
                <a:sym typeface="Proxima Nova"/>
              </a:rPr>
              <a:t>Repeat until the goal state or a cliff state is reached:</a:t>
            </a:r>
            <a:endParaRPr b="1" sz="1000">
              <a:solidFill>
                <a:srgbClr val="666666"/>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solidFill>
                  <a:srgbClr val="666666"/>
                </a:solidFill>
                <a:latin typeface="Proxima Nova"/>
                <a:ea typeface="Proxima Nova"/>
                <a:cs typeface="Proxima Nova"/>
                <a:sym typeface="Proxima Nova"/>
              </a:rPr>
              <a:t>		</a:t>
            </a:r>
            <a:r>
              <a:rPr lang="en" sz="1000" u="sng">
                <a:solidFill>
                  <a:srgbClr val="666666"/>
                </a:solidFill>
                <a:latin typeface="Proxima Nova"/>
                <a:ea typeface="Proxima Nova"/>
                <a:cs typeface="Proxima Nova"/>
                <a:sym typeface="Proxima Nova"/>
              </a:rPr>
              <a:t>Change location</a:t>
            </a:r>
            <a:r>
              <a:rPr lang="en" sz="1000">
                <a:solidFill>
                  <a:srgbClr val="666666"/>
                </a:solidFill>
                <a:latin typeface="Proxima Nova"/>
                <a:ea typeface="Proxima Nova"/>
                <a:cs typeface="Proxima Nova"/>
                <a:sym typeface="Proxima Nova"/>
              </a:rPr>
              <a:t> of the agent according to the action and convert it to the</a:t>
            </a:r>
            <a:r>
              <a:rPr b="1" lang="en" sz="1000">
                <a:solidFill>
                  <a:srgbClr val="666666"/>
                </a:solidFill>
                <a:latin typeface="Proxima Nova"/>
                <a:ea typeface="Proxima Nova"/>
                <a:cs typeface="Proxima Nova"/>
                <a:sym typeface="Proxima Nova"/>
              </a:rPr>
              <a:t> integer next_state</a:t>
            </a:r>
            <a:endParaRPr b="1" sz="1000">
              <a:solidFill>
                <a:srgbClr val="666666"/>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solidFill>
                  <a:srgbClr val="666666"/>
                </a:solidFill>
                <a:latin typeface="Proxima Nova"/>
                <a:ea typeface="Proxima Nova"/>
                <a:cs typeface="Proxima Nova"/>
                <a:sym typeface="Proxima Nova"/>
              </a:rPr>
              <a:t>		Obtain </a:t>
            </a:r>
            <a:r>
              <a:rPr b="1" lang="en" sz="1000">
                <a:solidFill>
                  <a:srgbClr val="666666"/>
                </a:solidFill>
                <a:latin typeface="Proxima Nova"/>
                <a:ea typeface="Proxima Nova"/>
                <a:cs typeface="Proxima Nova"/>
                <a:sym typeface="Proxima Nova"/>
              </a:rPr>
              <a:t>reward</a:t>
            </a:r>
            <a:r>
              <a:rPr lang="en" sz="1000">
                <a:solidFill>
                  <a:srgbClr val="666666"/>
                </a:solidFill>
                <a:latin typeface="Proxima Nova"/>
                <a:ea typeface="Proxima Nova"/>
                <a:cs typeface="Proxima Nova"/>
                <a:sym typeface="Proxima Nova"/>
              </a:rPr>
              <a:t> </a:t>
            </a:r>
            <a:r>
              <a:rPr lang="en" sz="1000">
                <a:solidFill>
                  <a:srgbClr val="BF9000"/>
                </a:solidFill>
                <a:latin typeface="Proxima Nova"/>
                <a:ea typeface="Proxima Nova"/>
                <a:cs typeface="Proxima Nova"/>
                <a:sym typeface="Proxima Nova"/>
              </a:rPr>
              <a:t>= -10 if next_state = a cliff state</a:t>
            </a:r>
            <a:endParaRPr sz="1000">
              <a:solidFill>
                <a:srgbClr val="BF9000"/>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solidFill>
                  <a:srgbClr val="BF9000"/>
                </a:solidFill>
                <a:latin typeface="Proxima Nova"/>
                <a:ea typeface="Proxima Nova"/>
                <a:cs typeface="Proxima Nova"/>
                <a:sym typeface="Proxima Nova"/>
              </a:rPr>
              <a:t>				Or reward = 10, goals =+ 1 if next_state = the goal state</a:t>
            </a:r>
            <a:endParaRPr sz="1000">
              <a:solidFill>
                <a:srgbClr val="BF9000"/>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solidFill>
                  <a:srgbClr val="BF9000"/>
                </a:solidFill>
                <a:latin typeface="Proxima Nova"/>
                <a:ea typeface="Proxima Nova"/>
                <a:cs typeface="Proxima Nova"/>
                <a:sym typeface="Proxima Nova"/>
              </a:rPr>
              <a:t>				Or else reward = -1 </a:t>
            </a:r>
            <a:endParaRPr sz="1000">
              <a:solidFill>
                <a:srgbClr val="BF9000"/>
              </a:solidFill>
              <a:latin typeface="Proxima Nova"/>
              <a:ea typeface="Proxima Nova"/>
              <a:cs typeface="Proxima Nova"/>
              <a:sym typeface="Proxima Nova"/>
            </a:endParaRPr>
          </a:p>
          <a:p>
            <a:pPr indent="0" lvl="0" marL="914400" rtl="0" algn="l">
              <a:lnSpc>
                <a:spcPct val="130000"/>
              </a:lnSpc>
              <a:spcBef>
                <a:spcPts val="0"/>
              </a:spcBef>
              <a:spcAft>
                <a:spcPts val="0"/>
              </a:spcAft>
              <a:buNone/>
            </a:pPr>
            <a:r>
              <a:rPr lang="en" sz="1000">
                <a:solidFill>
                  <a:srgbClr val="666666"/>
                </a:solidFill>
                <a:latin typeface="Proxima Nova"/>
                <a:ea typeface="Proxima Nova"/>
                <a:cs typeface="Proxima Nova"/>
                <a:sym typeface="Proxima Nova"/>
              </a:rPr>
              <a:t>Save</a:t>
            </a:r>
            <a:r>
              <a:rPr lang="en" sz="1000">
                <a:solidFill>
                  <a:srgbClr val="BF9000"/>
                </a:solidFill>
                <a:latin typeface="Proxima Nova"/>
                <a:ea typeface="Proxima Nova"/>
                <a:cs typeface="Proxima Nova"/>
                <a:sym typeface="Proxima Nova"/>
              </a:rPr>
              <a:t> tuple</a:t>
            </a:r>
            <a:r>
              <a:rPr lang="en" sz="1000">
                <a:solidFill>
                  <a:srgbClr val="666666"/>
                </a:solidFill>
                <a:latin typeface="Proxima Nova"/>
                <a:ea typeface="Proxima Nova"/>
                <a:cs typeface="Proxima Nova"/>
                <a:sym typeface="Proxima Nova"/>
              </a:rPr>
              <a:t> = </a:t>
            </a:r>
            <a:r>
              <a:rPr b="1" lang="en" sz="1000">
                <a:solidFill>
                  <a:srgbClr val="666666"/>
                </a:solidFill>
                <a:latin typeface="Proxima Nova"/>
                <a:ea typeface="Proxima Nova"/>
                <a:cs typeface="Proxima Nova"/>
                <a:sym typeface="Proxima Nova"/>
              </a:rPr>
              <a:t>(state, action, reward, next_state)</a:t>
            </a:r>
            <a:r>
              <a:rPr lang="en" sz="1000">
                <a:solidFill>
                  <a:srgbClr val="666666"/>
                </a:solidFill>
                <a:latin typeface="Proxima Nova"/>
                <a:ea typeface="Proxima Nova"/>
                <a:cs typeface="Proxima Nova"/>
                <a:sym typeface="Proxima Nova"/>
              </a:rPr>
              <a:t> into the </a:t>
            </a:r>
            <a:r>
              <a:rPr lang="en" sz="1000" u="sng">
                <a:solidFill>
                  <a:srgbClr val="666666"/>
                </a:solidFill>
                <a:latin typeface="Proxima Nova"/>
                <a:ea typeface="Proxima Nova"/>
                <a:cs typeface="Proxima Nova"/>
                <a:sym typeface="Proxima Nova"/>
              </a:rPr>
              <a:t>memory buffer</a:t>
            </a:r>
            <a:endParaRPr sz="1000" u="sng">
              <a:solidFill>
                <a:srgbClr val="666666"/>
              </a:solidFill>
              <a:latin typeface="Proxima Nova"/>
              <a:ea typeface="Proxima Nova"/>
              <a:cs typeface="Proxima Nova"/>
              <a:sym typeface="Proxima Nova"/>
            </a:endParaRPr>
          </a:p>
          <a:p>
            <a:pPr indent="0" lvl="0" marL="914400" rtl="0" algn="l">
              <a:lnSpc>
                <a:spcPct val="130000"/>
              </a:lnSpc>
              <a:spcBef>
                <a:spcPts val="0"/>
              </a:spcBef>
              <a:spcAft>
                <a:spcPts val="0"/>
              </a:spcAft>
              <a:buNone/>
            </a:pPr>
            <a:r>
              <a:rPr lang="en" sz="1000">
                <a:solidFill>
                  <a:srgbClr val="666666"/>
                </a:solidFill>
                <a:latin typeface="Proxima Nova"/>
                <a:ea typeface="Proxima Nova"/>
                <a:cs typeface="Proxima Nova"/>
                <a:sym typeface="Proxima Nova"/>
              </a:rPr>
              <a:t>Select </a:t>
            </a:r>
            <a:r>
              <a:rPr b="1" lang="en" sz="1000">
                <a:solidFill>
                  <a:srgbClr val="666666"/>
                </a:solidFill>
                <a:latin typeface="Proxima Nova"/>
                <a:ea typeface="Proxima Nova"/>
                <a:cs typeface="Proxima Nova"/>
                <a:sym typeface="Proxima Nova"/>
              </a:rPr>
              <a:t>next_action</a:t>
            </a:r>
            <a:r>
              <a:rPr lang="en" sz="1000">
                <a:solidFill>
                  <a:srgbClr val="666666"/>
                </a:solidFill>
                <a:latin typeface="Proxima Nova"/>
                <a:ea typeface="Proxima Nova"/>
                <a:cs typeface="Proxima Nova"/>
                <a:sym typeface="Proxima Nova"/>
              </a:rPr>
              <a:t> by</a:t>
            </a:r>
            <a:r>
              <a:rPr lang="en" sz="1000">
                <a:solidFill>
                  <a:srgbClr val="BF9000"/>
                </a:solidFill>
                <a:latin typeface="Proxima Nova"/>
                <a:ea typeface="Proxima Nova"/>
                <a:cs typeface="Proxima Nova"/>
                <a:sym typeface="Proxima Nova"/>
              </a:rPr>
              <a:t> </a:t>
            </a:r>
            <a:r>
              <a:rPr lang="en" sz="1000" u="sng">
                <a:solidFill>
                  <a:srgbClr val="BF9000"/>
                </a:solidFill>
                <a:latin typeface="Proxima Nova"/>
                <a:ea typeface="Proxima Nova"/>
                <a:cs typeface="Proxima Nova"/>
                <a:sym typeface="Proxima Nova"/>
              </a:rPr>
              <a:t>epsilon-greedy</a:t>
            </a:r>
            <a:r>
              <a:rPr lang="en" sz="1000">
                <a:solidFill>
                  <a:srgbClr val="BF9000"/>
                </a:solidFill>
                <a:latin typeface="Proxima Nova"/>
                <a:ea typeface="Proxima Nova"/>
                <a:cs typeface="Proxima Nova"/>
                <a:sym typeface="Proxima Nova"/>
              </a:rPr>
              <a:t> policy</a:t>
            </a:r>
            <a:endParaRPr sz="1000">
              <a:solidFill>
                <a:srgbClr val="BF9000"/>
              </a:solidFill>
              <a:latin typeface="Proxima Nova"/>
              <a:ea typeface="Proxima Nova"/>
              <a:cs typeface="Proxima Nova"/>
              <a:sym typeface="Proxima Nova"/>
            </a:endParaRPr>
          </a:p>
          <a:p>
            <a:pPr indent="0" lvl="0" marL="914400" rtl="0" algn="l">
              <a:lnSpc>
                <a:spcPct val="130000"/>
              </a:lnSpc>
              <a:spcBef>
                <a:spcPts val="0"/>
              </a:spcBef>
              <a:spcAft>
                <a:spcPts val="0"/>
              </a:spcAft>
              <a:buNone/>
            </a:pPr>
            <a:r>
              <a:rPr lang="en" sz="1000">
                <a:solidFill>
                  <a:srgbClr val="666666"/>
                </a:solidFill>
                <a:latin typeface="Proxima Nova"/>
                <a:ea typeface="Proxima Nova"/>
                <a:cs typeface="Proxima Nova"/>
                <a:sym typeface="Proxima Nova"/>
              </a:rPr>
              <a:t>Q-table [state, action] = Q-table [state, action] + alpha * (reward + gamma * Q-table [next_state, next_action] - Q-table [state, action])*</a:t>
            </a:r>
            <a:endParaRPr sz="1000">
              <a:solidFill>
                <a:srgbClr val="666666"/>
              </a:solidFill>
              <a:latin typeface="Proxima Nova"/>
              <a:ea typeface="Proxima Nova"/>
              <a:cs typeface="Proxima Nova"/>
              <a:sym typeface="Proxima Nova"/>
            </a:endParaRPr>
          </a:p>
          <a:p>
            <a:pPr indent="0" lvl="0" marL="914400" rtl="0" algn="l">
              <a:lnSpc>
                <a:spcPct val="130000"/>
              </a:lnSpc>
              <a:spcBef>
                <a:spcPts val="0"/>
              </a:spcBef>
              <a:spcAft>
                <a:spcPts val="0"/>
              </a:spcAft>
              <a:buNone/>
            </a:pPr>
            <a:r>
              <a:rPr lang="en" sz="1000" u="sng">
                <a:solidFill>
                  <a:srgbClr val="666666"/>
                </a:solidFill>
                <a:latin typeface="Proxima Nova"/>
                <a:ea typeface="Proxima Nova"/>
                <a:cs typeface="Proxima Nova"/>
                <a:sym typeface="Proxima Nova"/>
              </a:rPr>
              <a:t>Rewrite</a:t>
            </a:r>
            <a:r>
              <a:rPr lang="en" sz="1000">
                <a:solidFill>
                  <a:srgbClr val="666666"/>
                </a:solidFill>
                <a:latin typeface="Proxima Nova"/>
                <a:ea typeface="Proxima Nova"/>
                <a:cs typeface="Proxima Nova"/>
                <a:sym typeface="Proxima Nova"/>
              </a:rPr>
              <a:t> state = next_state and action = next_action</a:t>
            </a:r>
            <a:endParaRPr b="1" sz="1000">
              <a:solidFill>
                <a:srgbClr val="666666"/>
              </a:solidFill>
              <a:latin typeface="Proxima Nova"/>
              <a:ea typeface="Proxima Nova"/>
              <a:cs typeface="Proxima Nova"/>
              <a:sym typeface="Proxima Nova"/>
            </a:endParaRPr>
          </a:p>
          <a:p>
            <a:pPr indent="0" lvl="0" marL="0" rtl="0" algn="l">
              <a:lnSpc>
                <a:spcPct val="130000"/>
              </a:lnSpc>
              <a:spcBef>
                <a:spcPts val="0"/>
              </a:spcBef>
              <a:spcAft>
                <a:spcPts val="0"/>
              </a:spcAft>
              <a:buNone/>
            </a:pPr>
            <a:r>
              <a:rPr b="1" lang="en" sz="1000">
                <a:solidFill>
                  <a:srgbClr val="666666"/>
                </a:solidFill>
                <a:latin typeface="Proxima Nova"/>
                <a:ea typeface="Proxima Nova"/>
                <a:cs typeface="Proxima Nova"/>
                <a:sym typeface="Proxima Nova"/>
              </a:rPr>
              <a:t>	Repeat backwards until memory is empty:</a:t>
            </a:r>
            <a:endParaRPr b="1" sz="1000">
              <a:solidFill>
                <a:srgbClr val="666666"/>
              </a:solidFill>
              <a:latin typeface="Proxima Nova"/>
              <a:ea typeface="Proxima Nova"/>
              <a:cs typeface="Proxima Nova"/>
              <a:sym typeface="Proxima Nova"/>
            </a:endParaRPr>
          </a:p>
          <a:p>
            <a:pPr indent="0" lvl="0" marL="914400" rtl="0" algn="l">
              <a:lnSpc>
                <a:spcPct val="130000"/>
              </a:lnSpc>
              <a:spcBef>
                <a:spcPts val="0"/>
              </a:spcBef>
              <a:spcAft>
                <a:spcPts val="0"/>
              </a:spcAft>
              <a:buNone/>
            </a:pPr>
            <a:r>
              <a:rPr lang="en" sz="1000">
                <a:solidFill>
                  <a:srgbClr val="666666"/>
                </a:solidFill>
                <a:latin typeface="Proxima Nova"/>
                <a:ea typeface="Proxima Nova"/>
                <a:cs typeface="Proxima Nova"/>
                <a:sym typeface="Proxima Nova"/>
              </a:rPr>
              <a:t>Pop a </a:t>
            </a:r>
            <a:r>
              <a:rPr lang="en" sz="1000">
                <a:solidFill>
                  <a:srgbClr val="BF9000"/>
                </a:solidFill>
                <a:latin typeface="Proxima Nova"/>
                <a:ea typeface="Proxima Nova"/>
                <a:cs typeface="Proxima Nova"/>
                <a:sym typeface="Proxima Nova"/>
              </a:rPr>
              <a:t>tuple</a:t>
            </a:r>
            <a:r>
              <a:rPr lang="en" sz="1000">
                <a:solidFill>
                  <a:srgbClr val="666666"/>
                </a:solidFill>
                <a:latin typeface="Proxima Nova"/>
                <a:ea typeface="Proxima Nova"/>
                <a:cs typeface="Proxima Nova"/>
                <a:sym typeface="Proxima Nova"/>
              </a:rPr>
              <a:t> </a:t>
            </a:r>
            <a:r>
              <a:rPr b="1" lang="en" sz="1000">
                <a:solidFill>
                  <a:srgbClr val="666666"/>
                </a:solidFill>
                <a:latin typeface="Proxima Nova"/>
                <a:ea typeface="Proxima Nova"/>
                <a:cs typeface="Proxima Nova"/>
                <a:sym typeface="Proxima Nova"/>
              </a:rPr>
              <a:t>(state, action, reward, next-state)</a:t>
            </a:r>
            <a:r>
              <a:rPr lang="en" sz="1000">
                <a:solidFill>
                  <a:srgbClr val="666666"/>
                </a:solidFill>
                <a:latin typeface="Proxima Nova"/>
                <a:ea typeface="Proxima Nova"/>
                <a:cs typeface="Proxima Nova"/>
                <a:sym typeface="Proxima Nova"/>
              </a:rPr>
              <a:t> </a:t>
            </a:r>
            <a:r>
              <a:rPr lang="en" sz="1000" u="sng">
                <a:solidFill>
                  <a:srgbClr val="666666"/>
                </a:solidFill>
                <a:latin typeface="Proxima Nova"/>
                <a:ea typeface="Proxima Nova"/>
                <a:cs typeface="Proxima Nova"/>
                <a:sym typeface="Proxima Nova"/>
              </a:rPr>
              <a:t>from the memory buffer </a:t>
            </a:r>
            <a:endParaRPr sz="1000" u="sng">
              <a:solidFill>
                <a:srgbClr val="666666"/>
              </a:solidFill>
              <a:latin typeface="Proxima Nova"/>
              <a:ea typeface="Proxima Nova"/>
              <a:cs typeface="Proxima Nova"/>
              <a:sym typeface="Proxima Nova"/>
            </a:endParaRPr>
          </a:p>
          <a:p>
            <a:pPr indent="0" lvl="0" marL="914400" rtl="0" algn="l">
              <a:lnSpc>
                <a:spcPct val="130000"/>
              </a:lnSpc>
              <a:spcBef>
                <a:spcPts val="0"/>
              </a:spcBef>
              <a:spcAft>
                <a:spcPts val="0"/>
              </a:spcAft>
              <a:buNone/>
            </a:pPr>
            <a:r>
              <a:rPr lang="en" sz="1000">
                <a:solidFill>
                  <a:srgbClr val="666666"/>
                </a:solidFill>
                <a:latin typeface="Proxima Nova"/>
                <a:ea typeface="Proxima Nova"/>
                <a:cs typeface="Proxima Nova"/>
                <a:sym typeface="Proxima Nova"/>
              </a:rPr>
              <a:t>Q-table [state, action] = Q-table [state, action] + alpha * (reward + gamma * max (Q-table [next_state, : ]) - Q-table [state, action])</a:t>
            </a:r>
            <a:endParaRPr sz="1000">
              <a:solidFill>
                <a:srgbClr val="666666"/>
              </a:solidFill>
              <a:latin typeface="Proxima Nova"/>
              <a:ea typeface="Proxima Nova"/>
              <a:cs typeface="Proxima Nova"/>
              <a:sym typeface="Proxima Nova"/>
            </a:endParaRPr>
          </a:p>
          <a:p>
            <a:pPr indent="457200" lvl="0" marL="0" rtl="0" algn="l">
              <a:lnSpc>
                <a:spcPct val="130000"/>
              </a:lnSpc>
              <a:spcBef>
                <a:spcPts val="0"/>
              </a:spcBef>
              <a:spcAft>
                <a:spcPts val="0"/>
              </a:spcAft>
              <a:buNone/>
            </a:pPr>
            <a:r>
              <a:rPr lang="en" sz="1000" u="sng">
                <a:solidFill>
                  <a:srgbClr val="666666"/>
                </a:solidFill>
                <a:latin typeface="Proxima Nova"/>
                <a:ea typeface="Proxima Nova"/>
                <a:cs typeface="Proxima Nova"/>
                <a:sym typeface="Proxima Nova"/>
              </a:rPr>
              <a:t>Reinitialize</a:t>
            </a:r>
            <a:r>
              <a:rPr lang="en" sz="1000">
                <a:solidFill>
                  <a:srgbClr val="666666"/>
                </a:solidFill>
                <a:latin typeface="Proxima Nova"/>
                <a:ea typeface="Proxima Nova"/>
                <a:cs typeface="Proxima Nova"/>
                <a:sym typeface="Proxima Nova"/>
              </a:rPr>
              <a:t> memory buffer</a:t>
            </a:r>
            <a:endParaRPr sz="1000">
              <a:solidFill>
                <a:srgbClr val="666666"/>
              </a:solidFill>
              <a:latin typeface="Proxima Nova"/>
              <a:ea typeface="Proxima Nova"/>
              <a:cs typeface="Proxima Nova"/>
              <a:sym typeface="Proxima Nova"/>
            </a:endParaRPr>
          </a:p>
          <a:p>
            <a:pPr indent="457200" lvl="0" marL="0" rtl="0" algn="l">
              <a:lnSpc>
                <a:spcPct val="130000"/>
              </a:lnSpc>
              <a:spcBef>
                <a:spcPts val="0"/>
              </a:spcBef>
              <a:spcAft>
                <a:spcPts val="0"/>
              </a:spcAft>
              <a:buNone/>
            </a:pPr>
            <a:r>
              <a:rPr lang="en" sz="1000" u="sng">
                <a:solidFill>
                  <a:srgbClr val="BF9000"/>
                </a:solidFill>
                <a:latin typeface="Proxima Nova"/>
                <a:ea typeface="Proxima Nova"/>
                <a:cs typeface="Proxima Nova"/>
                <a:sym typeface="Proxima Nova"/>
              </a:rPr>
              <a:t>Decay </a:t>
            </a:r>
            <a:r>
              <a:rPr lang="en" sz="1000">
                <a:solidFill>
                  <a:srgbClr val="BF9000"/>
                </a:solidFill>
                <a:latin typeface="Proxima Nova"/>
                <a:ea typeface="Proxima Nova"/>
                <a:cs typeface="Proxima Nova"/>
                <a:sym typeface="Proxima Nova"/>
              </a:rPr>
              <a:t>the</a:t>
            </a:r>
            <a:r>
              <a:rPr b="1" lang="en" sz="1000">
                <a:solidFill>
                  <a:srgbClr val="BF9000"/>
                </a:solidFill>
                <a:latin typeface="Proxima Nova"/>
                <a:ea typeface="Proxima Nova"/>
                <a:cs typeface="Proxima Nova"/>
                <a:sym typeface="Proxima Nova"/>
              </a:rPr>
              <a:t> exploration rate</a:t>
            </a:r>
            <a:r>
              <a:rPr lang="en" sz="1000">
                <a:solidFill>
                  <a:srgbClr val="BF9000"/>
                </a:solidFill>
                <a:latin typeface="Proxima Nova"/>
                <a:ea typeface="Proxima Nova"/>
                <a:cs typeface="Proxima Nova"/>
                <a:sym typeface="Proxima Nova"/>
              </a:rPr>
              <a:t> for epsilon-greedy policy</a:t>
            </a:r>
            <a:endParaRPr sz="1000">
              <a:solidFill>
                <a:srgbClr val="BF9000"/>
              </a:solidFill>
              <a:latin typeface="Proxima Nova"/>
              <a:ea typeface="Proxima Nova"/>
              <a:cs typeface="Proxima Nova"/>
              <a:sym typeface="Proxima Nova"/>
            </a:endParaRPr>
          </a:p>
          <a:p>
            <a:pPr indent="0" lvl="0" marL="914400" rtl="0" algn="l">
              <a:lnSpc>
                <a:spcPct val="130000"/>
              </a:lnSpc>
              <a:spcBef>
                <a:spcPts val="0"/>
              </a:spcBef>
              <a:spcAft>
                <a:spcPts val="0"/>
              </a:spcAft>
              <a:buNone/>
            </a:pPr>
            <a:r>
              <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t/>
            </a:r>
            <a:endParaRPr sz="1000">
              <a:latin typeface="Proxima Nova"/>
              <a:ea typeface="Proxima Nova"/>
              <a:cs typeface="Proxima Nova"/>
              <a:sym typeface="Proxima Nova"/>
            </a:endParaRPr>
          </a:p>
          <a:p>
            <a:pPr indent="0" lvl="0" marL="914400" rtl="0" algn="l">
              <a:lnSpc>
                <a:spcPct val="130000"/>
              </a:lnSpc>
              <a:spcBef>
                <a:spcPts val="0"/>
              </a:spcBef>
              <a:spcAft>
                <a:spcPts val="0"/>
              </a:spcAft>
              <a:buNone/>
            </a:pPr>
            <a:r>
              <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457200" lvl="0" marL="0" rtl="0" algn="l">
              <a:lnSpc>
                <a:spcPct val="13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457200" lvl="0" marL="0" rtl="0" algn="l">
              <a:lnSpc>
                <a:spcPct val="130000"/>
              </a:lnSpc>
              <a:spcBef>
                <a:spcPts val="0"/>
              </a:spcBef>
              <a:spcAft>
                <a:spcPts val="0"/>
              </a:spcAft>
              <a:buNone/>
            </a:pP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indent="0" lvl="0" marL="0" rtl="0" algn="l">
              <a:lnSpc>
                <a:spcPct val="130000"/>
              </a:lnSpc>
              <a:spcBef>
                <a:spcPts val="0"/>
              </a:spcBef>
              <a:spcAft>
                <a:spcPts val="0"/>
              </a:spcAft>
              <a:buNone/>
            </a:pPr>
            <a:r>
              <a:t/>
            </a:r>
            <a:endParaRPr sz="1000">
              <a:latin typeface="Proxima Nova"/>
              <a:ea typeface="Proxima Nova"/>
              <a:cs typeface="Proxima Nova"/>
              <a:sym typeface="Proxima Nova"/>
            </a:endParaRPr>
          </a:p>
        </p:txBody>
      </p:sp>
      <p:sp>
        <p:nvSpPr>
          <p:cNvPr id="149" name="Google Shape;149;p19"/>
          <p:cNvSpPr txBox="1"/>
          <p:nvPr/>
        </p:nvSpPr>
        <p:spPr>
          <a:xfrm>
            <a:off x="5560550" y="585125"/>
            <a:ext cx="3683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BF9000"/>
                </a:solidFill>
                <a:latin typeface="Proxima Nova"/>
                <a:ea typeface="Proxima Nova"/>
                <a:cs typeface="Proxima Nova"/>
                <a:sym typeface="Proxima Nova"/>
              </a:rPr>
              <a:t>Our implementation decisions are indicated with yellow</a:t>
            </a:r>
            <a:endParaRPr sz="1100">
              <a:solidFill>
                <a:srgbClr val="BF9000"/>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666666"/>
                </a:solidFill>
                <a:latin typeface="Proxima Nova"/>
                <a:ea typeface="Proxima Nova"/>
                <a:cs typeface="Proxima Nova"/>
                <a:sym typeface="Proxima Nova"/>
              </a:rPr>
              <a:t>See detailed pseudocode in appendix C</a:t>
            </a:r>
            <a:endParaRPr sz="1100">
              <a:solidFill>
                <a:srgbClr val="666666"/>
              </a:solidFill>
              <a:latin typeface="Proxima Nova"/>
              <a:ea typeface="Proxima Nova"/>
              <a:cs typeface="Proxima Nova"/>
              <a:sym typeface="Proxima Nova"/>
            </a:endParaRPr>
          </a:p>
        </p:txBody>
      </p:sp>
      <p:sp>
        <p:nvSpPr>
          <p:cNvPr id="150" name="Google Shape;150;p19"/>
          <p:cNvSpPr txBox="1"/>
          <p:nvPr/>
        </p:nvSpPr>
        <p:spPr>
          <a:xfrm>
            <a:off x="6114825" y="1404125"/>
            <a:ext cx="2608200" cy="409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rgbClr val="666666"/>
                </a:solidFill>
                <a:latin typeface="Proxima Nova"/>
                <a:ea typeface="Proxima Nova"/>
                <a:cs typeface="Proxima Nova"/>
                <a:sym typeface="Proxima Nova"/>
              </a:rPr>
              <a:t>At each episode the agent starts from the same location</a:t>
            </a:r>
            <a:endParaRPr sz="1100">
              <a:solidFill>
                <a:srgbClr val="666666"/>
              </a:solidFill>
              <a:latin typeface="Proxima Nova"/>
              <a:ea typeface="Proxima Nova"/>
              <a:cs typeface="Proxima Nova"/>
              <a:sym typeface="Proxima Nova"/>
            </a:endParaRPr>
          </a:p>
        </p:txBody>
      </p:sp>
      <p:sp>
        <p:nvSpPr>
          <p:cNvPr id="151" name="Google Shape;151;p19"/>
          <p:cNvSpPr txBox="1"/>
          <p:nvPr/>
        </p:nvSpPr>
        <p:spPr>
          <a:xfrm>
            <a:off x="6974025" y="2009850"/>
            <a:ext cx="1749000" cy="409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rgbClr val="666666"/>
                </a:solidFill>
                <a:latin typeface="Proxima Nova"/>
                <a:ea typeface="Proxima Nova"/>
                <a:cs typeface="Proxima Nova"/>
                <a:sym typeface="Proxima Nova"/>
              </a:rPr>
              <a:t>The agent performs a transition and updates its policy towards it according to the </a:t>
            </a:r>
            <a:r>
              <a:rPr lang="en" sz="1100" u="sng">
                <a:solidFill>
                  <a:srgbClr val="666666"/>
                </a:solidFill>
                <a:latin typeface="Proxima Nova"/>
                <a:ea typeface="Proxima Nova"/>
                <a:cs typeface="Proxima Nova"/>
                <a:sym typeface="Proxima Nova"/>
              </a:rPr>
              <a:t>SARSA</a:t>
            </a:r>
            <a:r>
              <a:rPr lang="en" sz="1100">
                <a:solidFill>
                  <a:srgbClr val="666666"/>
                </a:solidFill>
                <a:latin typeface="Proxima Nova"/>
                <a:ea typeface="Proxima Nova"/>
                <a:cs typeface="Proxima Nova"/>
                <a:sym typeface="Proxima Nova"/>
              </a:rPr>
              <a:t> principle. </a:t>
            </a:r>
            <a:r>
              <a:rPr lang="en" sz="1100" u="sng">
                <a:solidFill>
                  <a:srgbClr val="666666"/>
                </a:solidFill>
                <a:latin typeface="Proxima Nova"/>
                <a:ea typeface="Proxima Nova"/>
                <a:cs typeface="Proxima Nova"/>
                <a:sym typeface="Proxima Nova"/>
              </a:rPr>
              <a:t>All elements of a transition are stored.</a:t>
            </a:r>
            <a:r>
              <a:rPr lang="en" sz="1100">
                <a:solidFill>
                  <a:srgbClr val="666666"/>
                </a:solidFill>
                <a:latin typeface="Proxima Nova"/>
                <a:ea typeface="Proxima Nova"/>
                <a:cs typeface="Proxima Nova"/>
                <a:sym typeface="Proxima Nova"/>
              </a:rPr>
              <a:t> </a:t>
            </a:r>
            <a:endParaRPr sz="1100">
              <a:solidFill>
                <a:srgbClr val="666666"/>
              </a:solidFill>
              <a:latin typeface="Proxima Nova"/>
              <a:ea typeface="Proxima Nova"/>
              <a:cs typeface="Proxima Nova"/>
              <a:sym typeface="Proxima Nova"/>
            </a:endParaRPr>
          </a:p>
        </p:txBody>
      </p:sp>
      <p:sp>
        <p:nvSpPr>
          <p:cNvPr id="152" name="Google Shape;152;p19"/>
          <p:cNvSpPr/>
          <p:nvPr/>
        </p:nvSpPr>
        <p:spPr>
          <a:xfrm>
            <a:off x="840175" y="3876050"/>
            <a:ext cx="7867800" cy="633600"/>
          </a:xfrm>
          <a:prstGeom prst="rect">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153" name="Google Shape;153;p19"/>
          <p:cNvSpPr txBox="1"/>
          <p:nvPr/>
        </p:nvSpPr>
        <p:spPr>
          <a:xfrm>
            <a:off x="5892275" y="3795475"/>
            <a:ext cx="2855100" cy="409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rgbClr val="666666"/>
                </a:solidFill>
                <a:latin typeface="Proxima Nova"/>
                <a:ea typeface="Proxima Nova"/>
                <a:cs typeface="Proxima Nova"/>
                <a:sym typeface="Proxima Nova"/>
              </a:rPr>
              <a:t>The agent re-updates the policy towards all transitions that took place in the episode </a:t>
            </a:r>
            <a:endParaRPr sz="1100">
              <a:solidFill>
                <a:srgbClr val="666666"/>
              </a:solidFill>
              <a:latin typeface="Proxima Nova"/>
              <a:ea typeface="Proxima Nova"/>
              <a:cs typeface="Proxima Nova"/>
              <a:sym typeface="Proxima Nova"/>
            </a:endParaRPr>
          </a:p>
        </p:txBody>
      </p:sp>
      <p:sp>
        <p:nvSpPr>
          <p:cNvPr id="154" name="Google Shape;154;p19"/>
          <p:cNvSpPr txBox="1"/>
          <p:nvPr/>
        </p:nvSpPr>
        <p:spPr>
          <a:xfrm>
            <a:off x="4475675" y="4544900"/>
            <a:ext cx="4271700" cy="106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BF9000"/>
                </a:solidFill>
                <a:latin typeface="Proxima Nova"/>
                <a:ea typeface="Proxima Nova"/>
                <a:cs typeface="Proxima Nova"/>
                <a:sym typeface="Proxima Nova"/>
              </a:rPr>
              <a:t>* we use the epsilon-greedy action selection policy due to the absence of required data on usage of the Boltzmann policy in the paper</a:t>
            </a:r>
            <a:endParaRPr sz="600">
              <a:solidFill>
                <a:srgbClr val="BF9000"/>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311700" y="255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4. Discussion</a:t>
            </a:r>
            <a:endParaRPr>
              <a:latin typeface="Proxima Nova"/>
              <a:ea typeface="Proxima Nova"/>
              <a:cs typeface="Proxima Nova"/>
              <a:sym typeface="Proxima Nova"/>
            </a:endParaRPr>
          </a:p>
        </p:txBody>
      </p:sp>
      <p:sp>
        <p:nvSpPr>
          <p:cNvPr id="160" name="Google Shape;160;p20"/>
          <p:cNvSpPr txBox="1"/>
          <p:nvPr>
            <p:ph idx="1" type="body"/>
          </p:nvPr>
        </p:nvSpPr>
        <p:spPr>
          <a:xfrm>
            <a:off x="311700" y="1082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Proxima Nova"/>
                <a:ea typeface="Proxima Nova"/>
                <a:cs typeface="Proxima Nova"/>
                <a:sym typeface="Proxima Nova"/>
              </a:rPr>
              <a:t>A d</a:t>
            </a:r>
            <a:r>
              <a:rPr b="1" lang="en" sz="1400">
                <a:solidFill>
                  <a:srgbClr val="000000"/>
                </a:solidFill>
                <a:latin typeface="Proxima Nova"/>
                <a:ea typeface="Proxima Nova"/>
                <a:cs typeface="Proxima Nova"/>
                <a:sym typeface="Proxima Nova"/>
              </a:rPr>
              <a:t>ifficulty:</a:t>
            </a:r>
            <a:r>
              <a:rPr lang="en" sz="1400">
                <a:solidFill>
                  <a:srgbClr val="000000"/>
                </a:solidFill>
                <a:latin typeface="Proxima Nova"/>
                <a:ea typeface="Proxima Nova"/>
                <a:cs typeface="Proxima Nova"/>
                <a:sym typeface="Proxima Nova"/>
              </a:rPr>
              <a:t> </a:t>
            </a:r>
            <a:endParaRPr sz="1400">
              <a:solidFill>
                <a:srgbClr val="000000"/>
              </a:solidFill>
              <a:latin typeface="Proxima Nova"/>
              <a:ea typeface="Proxima Nova"/>
              <a:cs typeface="Proxima Nova"/>
              <a:sym typeface="Proxima Nova"/>
            </a:endParaRPr>
          </a:p>
          <a:p>
            <a:pPr indent="0" lvl="0" marL="457200" rtl="0" algn="l">
              <a:spcBef>
                <a:spcPts val="1000"/>
              </a:spcBef>
              <a:spcAft>
                <a:spcPts val="0"/>
              </a:spcAft>
              <a:buNone/>
            </a:pPr>
            <a:r>
              <a:rPr lang="en" sz="1400">
                <a:solidFill>
                  <a:srgbClr val="000000"/>
                </a:solidFill>
                <a:latin typeface="Proxima Nova"/>
                <a:ea typeface="Proxima Nova"/>
                <a:cs typeface="Proxima Nova"/>
                <a:sym typeface="Proxima Nova"/>
              </a:rPr>
              <a:t>Could not replicate the experiment </a:t>
            </a:r>
            <a:r>
              <a:rPr b="1" lang="en" sz="1400">
                <a:solidFill>
                  <a:srgbClr val="000000"/>
                </a:solidFill>
                <a:latin typeface="Proxima Nova"/>
                <a:ea typeface="Proxima Nova"/>
                <a:cs typeface="Proxima Nova"/>
                <a:sym typeface="Proxima Nova"/>
              </a:rPr>
              <a:t>prec</a:t>
            </a:r>
            <a:r>
              <a:rPr b="1" lang="en" sz="1400">
                <a:solidFill>
                  <a:srgbClr val="000000"/>
                </a:solidFill>
                <a:latin typeface="Proxima Nova"/>
                <a:ea typeface="Proxima Nova"/>
                <a:cs typeface="Proxima Nova"/>
                <a:sym typeface="Proxima Nova"/>
              </a:rPr>
              <a:t>i</a:t>
            </a:r>
            <a:r>
              <a:rPr b="1" lang="en" sz="1400">
                <a:solidFill>
                  <a:srgbClr val="000000"/>
                </a:solidFill>
                <a:latin typeface="Proxima Nova"/>
                <a:ea typeface="Proxima Nova"/>
                <a:cs typeface="Proxima Nova"/>
                <a:sym typeface="Proxima Nova"/>
              </a:rPr>
              <a:t>sely </a:t>
            </a:r>
            <a:r>
              <a:rPr lang="en" sz="1400">
                <a:solidFill>
                  <a:srgbClr val="000000"/>
                </a:solidFill>
                <a:latin typeface="Proxima Nova"/>
                <a:ea typeface="Proxima Nova"/>
                <a:cs typeface="Proxima Nova"/>
                <a:sym typeface="Proxima Nova"/>
              </a:rPr>
              <a:t>due to the </a:t>
            </a:r>
            <a:r>
              <a:rPr lang="en" sz="1400" u="sng">
                <a:solidFill>
                  <a:srgbClr val="000000"/>
                </a:solidFill>
                <a:latin typeface="Proxima Nova"/>
                <a:ea typeface="Proxima Nova"/>
                <a:cs typeface="Proxima Nova"/>
                <a:sym typeface="Proxima Nova"/>
              </a:rPr>
              <a:t>absence of available implementation</a:t>
            </a:r>
            <a:r>
              <a:rPr lang="en" sz="1400">
                <a:solidFill>
                  <a:srgbClr val="000000"/>
                </a:solidFill>
                <a:latin typeface="Proxima Nova"/>
                <a:ea typeface="Proxima Nova"/>
                <a:cs typeface="Proxima Nova"/>
                <a:sym typeface="Proxima Nova"/>
              </a:rPr>
              <a:t> from authors. </a:t>
            </a:r>
            <a:endParaRPr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t/>
            </a:r>
            <a:endParaRPr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rPr lang="en" sz="1400">
                <a:solidFill>
                  <a:srgbClr val="000000"/>
                </a:solidFill>
                <a:latin typeface="Proxima Nova"/>
                <a:ea typeface="Proxima Nova"/>
                <a:cs typeface="Proxima Nova"/>
                <a:sym typeface="Proxima Nova"/>
              </a:rPr>
              <a:t>We reproduced most of parts of the experiment ourselves based on our understanding of the paper. </a:t>
            </a:r>
            <a:endParaRPr sz="1400">
              <a:solidFill>
                <a:srgbClr val="000000"/>
              </a:solidFill>
              <a:latin typeface="Proxima Nova"/>
              <a:ea typeface="Proxima Nova"/>
              <a:cs typeface="Proxima Nova"/>
              <a:sym typeface="Proxima Nova"/>
            </a:endParaRPr>
          </a:p>
          <a:p>
            <a:pPr indent="457200" lvl="0" marL="0" rtl="0" algn="l">
              <a:spcBef>
                <a:spcPts val="0"/>
              </a:spcBef>
              <a:spcAft>
                <a:spcPts val="0"/>
              </a:spcAft>
              <a:buNone/>
            </a:pPr>
            <a:r>
              <a:rPr i="1" lang="en" sz="1400">
                <a:solidFill>
                  <a:srgbClr val="000000"/>
                </a:solidFill>
                <a:latin typeface="Proxima Nova"/>
                <a:ea typeface="Proxima Nova"/>
                <a:cs typeface="Proxima Nova"/>
                <a:sym typeface="Proxima Nova"/>
              </a:rPr>
              <a:t>How will we verify our reproduction?</a:t>
            </a:r>
            <a:endParaRPr i="1" sz="1400">
              <a:solidFill>
                <a:srgbClr val="000000"/>
              </a:solidFill>
              <a:latin typeface="Proxima Nova"/>
              <a:ea typeface="Proxima Nova"/>
              <a:cs typeface="Proxima Nova"/>
              <a:sym typeface="Proxima Nova"/>
            </a:endParaRPr>
          </a:p>
          <a:p>
            <a:pPr indent="457200" lvl="0" marL="0" rtl="0" algn="l">
              <a:spcBef>
                <a:spcPts val="0"/>
              </a:spcBef>
              <a:spcAft>
                <a:spcPts val="0"/>
              </a:spcAft>
              <a:buNone/>
            </a:pPr>
            <a:r>
              <a:t/>
            </a:r>
            <a:endParaRPr i="1"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rPr b="1" lang="en" sz="1400">
                <a:solidFill>
                  <a:srgbClr val="000000"/>
                </a:solidFill>
                <a:latin typeface="Proxima Nova"/>
                <a:ea typeface="Proxima Nova"/>
                <a:cs typeface="Proxima Nova"/>
                <a:sym typeface="Proxima Nova"/>
              </a:rPr>
              <a:t>We consider three important points to be achieved:</a:t>
            </a:r>
            <a:endParaRPr b="1"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t/>
            </a:r>
            <a:endParaRPr b="1" sz="1400">
              <a:solidFill>
                <a:srgbClr val="000000"/>
              </a:solidFill>
              <a:latin typeface="Proxima Nova"/>
              <a:ea typeface="Proxima Nova"/>
              <a:cs typeface="Proxima Nova"/>
              <a:sym typeface="Proxima Nova"/>
            </a:endParaRPr>
          </a:p>
          <a:p>
            <a:pPr indent="-317500" lvl="0" marL="914400" rtl="0" algn="l">
              <a:spcBef>
                <a:spcPts val="0"/>
              </a:spcBef>
              <a:spcAft>
                <a:spcPts val="0"/>
              </a:spcAft>
              <a:buClr>
                <a:srgbClr val="000000"/>
              </a:buClr>
              <a:buSzPts val="1400"/>
              <a:buFont typeface="Proxima Nova"/>
              <a:buAutoNum type="arabicPeriod"/>
            </a:pPr>
            <a:r>
              <a:rPr lang="en" sz="1400">
                <a:solidFill>
                  <a:srgbClr val="000000"/>
                </a:solidFill>
                <a:latin typeface="Proxima Nova"/>
                <a:ea typeface="Proxima Nova"/>
                <a:cs typeface="Proxima Nova"/>
                <a:sym typeface="Proxima Nova"/>
              </a:rPr>
              <a:t>Verify the authenticity by careful description of each implementational decision with reference to the paper (see appendix C).</a:t>
            </a:r>
            <a:endParaRPr sz="1400">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sz="1400">
                <a:solidFill>
                  <a:srgbClr val="000000"/>
                </a:solidFill>
                <a:latin typeface="Proxima Nova"/>
                <a:ea typeface="Proxima Nova"/>
                <a:cs typeface="Proxima Nova"/>
                <a:sym typeface="Proxima Nova"/>
              </a:rPr>
              <a:t>	</a:t>
            </a:r>
            <a:endParaRPr sz="1400">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t/>
            </a:r>
            <a:endParaRPr sz="1400">
              <a:solidFill>
                <a:srgbClr val="00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311700" y="255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4. Discussion</a:t>
            </a:r>
            <a:endParaRPr>
              <a:latin typeface="Proxima Nova"/>
              <a:ea typeface="Proxima Nova"/>
              <a:cs typeface="Proxima Nova"/>
              <a:sym typeface="Proxima Nova"/>
            </a:endParaRPr>
          </a:p>
        </p:txBody>
      </p:sp>
      <p:sp>
        <p:nvSpPr>
          <p:cNvPr id="166" name="Google Shape;166;p21"/>
          <p:cNvSpPr txBox="1"/>
          <p:nvPr>
            <p:ph idx="1" type="body"/>
          </p:nvPr>
        </p:nvSpPr>
        <p:spPr>
          <a:xfrm>
            <a:off x="311700" y="610275"/>
            <a:ext cx="8520600" cy="3416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rPr i="1" lang="en" sz="1400">
                <a:solidFill>
                  <a:srgbClr val="000000"/>
                </a:solidFill>
                <a:latin typeface="Proxima Nova"/>
                <a:ea typeface="Proxima Nova"/>
                <a:cs typeface="Proxima Nova"/>
                <a:sym typeface="Proxima Nova"/>
              </a:rPr>
              <a:t>How will we verify our reproduction?</a:t>
            </a:r>
            <a:endParaRPr i="1" sz="1400">
              <a:solidFill>
                <a:srgbClr val="000000"/>
              </a:solidFill>
              <a:latin typeface="Proxima Nova"/>
              <a:ea typeface="Proxima Nova"/>
              <a:cs typeface="Proxima Nova"/>
              <a:sym typeface="Proxima Nova"/>
            </a:endParaRPr>
          </a:p>
          <a:p>
            <a:pPr indent="0" lvl="0" marL="457200" rtl="0" algn="l">
              <a:spcBef>
                <a:spcPts val="0"/>
              </a:spcBef>
              <a:spcAft>
                <a:spcPts val="0"/>
              </a:spcAft>
              <a:buNone/>
            </a:pPr>
            <a:r>
              <a:t/>
            </a:r>
            <a:endParaRPr b="1" sz="1400">
              <a:solidFill>
                <a:srgbClr val="000000"/>
              </a:solidFill>
              <a:latin typeface="Proxima Nova"/>
              <a:ea typeface="Proxima Nova"/>
              <a:cs typeface="Proxima Nova"/>
              <a:sym typeface="Proxima Nova"/>
            </a:endParaRPr>
          </a:p>
          <a:p>
            <a:pPr indent="457200" lvl="0" marL="457200" rtl="0" algn="l">
              <a:spcBef>
                <a:spcPts val="0"/>
              </a:spcBef>
              <a:spcAft>
                <a:spcPts val="0"/>
              </a:spcAft>
              <a:buNone/>
            </a:pPr>
            <a:r>
              <a:rPr lang="en" sz="1400">
                <a:solidFill>
                  <a:schemeClr val="dk1"/>
                </a:solidFill>
                <a:latin typeface="Proxima Nova"/>
                <a:ea typeface="Proxima Nova"/>
                <a:cs typeface="Proxima Nova"/>
                <a:sym typeface="Proxima Nova"/>
              </a:rPr>
              <a:t>2. Capture the on-line performance and convergence during the learning: record </a:t>
            </a:r>
            <a:r>
              <a:rPr b="1" lang="en" sz="1400">
                <a:solidFill>
                  <a:schemeClr val="dk1"/>
                </a:solidFill>
                <a:latin typeface="Proxima Nova"/>
                <a:ea typeface="Proxima Nova"/>
                <a:cs typeface="Proxima Nova"/>
                <a:sym typeface="Proxima Nova"/>
              </a:rPr>
              <a:t>cumulative rewards</a:t>
            </a:r>
            <a:r>
              <a:rPr lang="en" sz="1400">
                <a:solidFill>
                  <a:schemeClr val="dk1"/>
                </a:solidFill>
                <a:latin typeface="Proxima Nova"/>
                <a:ea typeface="Proxima Nova"/>
                <a:cs typeface="Proxima Nova"/>
                <a:sym typeface="Proxima Nova"/>
              </a:rPr>
              <a:t> per episode, </a:t>
            </a:r>
            <a:r>
              <a:rPr b="1" lang="en" sz="1400">
                <a:solidFill>
                  <a:schemeClr val="dk1"/>
                </a:solidFill>
                <a:latin typeface="Proxima Nova"/>
                <a:ea typeface="Proxima Nova"/>
                <a:cs typeface="Proxima Nova"/>
                <a:sym typeface="Proxima Nova"/>
              </a:rPr>
              <a:t>fluctuations</a:t>
            </a:r>
            <a:r>
              <a:rPr lang="en" sz="1400">
                <a:solidFill>
                  <a:schemeClr val="dk1"/>
                </a:solidFill>
                <a:latin typeface="Proxima Nova"/>
                <a:ea typeface="Proxima Nova"/>
                <a:cs typeface="Proxima Nova"/>
                <a:sym typeface="Proxima Nova"/>
              </a:rPr>
              <a:t> of cumulative reward and </a:t>
            </a:r>
            <a:r>
              <a:rPr b="1" lang="en" sz="1400">
                <a:solidFill>
                  <a:schemeClr val="dk1"/>
                </a:solidFill>
                <a:latin typeface="Proxima Nova"/>
                <a:ea typeface="Proxima Nova"/>
                <a:cs typeface="Proxima Nova"/>
                <a:sym typeface="Proxima Nova"/>
              </a:rPr>
              <a:t>total time</a:t>
            </a:r>
            <a:r>
              <a:rPr lang="en" sz="1400">
                <a:solidFill>
                  <a:schemeClr val="dk1"/>
                </a:solidFill>
                <a:latin typeface="Proxima Nova"/>
                <a:ea typeface="Proxima Nova"/>
                <a:cs typeface="Proxima Nova"/>
                <a:sym typeface="Proxima Nova"/>
              </a:rPr>
              <a:t> of learning phase (see implementation details in appendix C). </a:t>
            </a:r>
            <a:endParaRPr sz="1400">
              <a:solidFill>
                <a:schemeClr val="dk1"/>
              </a:solidFill>
              <a:latin typeface="Proxima Nova"/>
              <a:ea typeface="Proxima Nova"/>
              <a:cs typeface="Proxima Nova"/>
              <a:sym typeface="Proxima Nova"/>
            </a:endParaRPr>
          </a:p>
          <a:p>
            <a:pPr indent="457200" lvl="0" marL="457200" rtl="0" algn="l">
              <a:spcBef>
                <a:spcPts val="1600"/>
              </a:spcBef>
              <a:spcAft>
                <a:spcPts val="0"/>
              </a:spcAft>
              <a:buNone/>
            </a:pPr>
            <a:r>
              <a:rPr lang="en" sz="1400">
                <a:solidFill>
                  <a:schemeClr val="dk1"/>
                </a:solidFill>
                <a:latin typeface="Proxima Nova"/>
                <a:ea typeface="Proxima Nova"/>
                <a:cs typeface="Proxima Nova"/>
                <a:sym typeface="Proxima Nova"/>
              </a:rPr>
              <a:t>Compare the results with the expected behaviour according to the paper:</a:t>
            </a:r>
            <a:endParaRPr sz="1400">
              <a:solidFill>
                <a:schemeClr val="dk1"/>
              </a:solidFill>
              <a:latin typeface="Proxima Nova"/>
              <a:ea typeface="Proxima Nova"/>
              <a:cs typeface="Proxima Nova"/>
              <a:sym typeface="Proxima Nova"/>
            </a:endParaRPr>
          </a:p>
          <a:p>
            <a:pPr indent="0" lvl="0" marL="1371600" rtl="0" algn="l">
              <a:spcBef>
                <a:spcPts val="1600"/>
              </a:spcBef>
              <a:spcAft>
                <a:spcPts val="0"/>
              </a:spcAft>
              <a:buNone/>
            </a:pPr>
            <a:r>
              <a:t/>
            </a:r>
            <a:endParaRPr sz="1400">
              <a:solidFill>
                <a:srgbClr val="000000"/>
              </a:solidFill>
              <a:latin typeface="Proxima Nova"/>
              <a:ea typeface="Proxima Nova"/>
              <a:cs typeface="Proxima Nova"/>
              <a:sym typeface="Proxima Nova"/>
            </a:endParaRPr>
          </a:p>
          <a:p>
            <a:pPr indent="0" lvl="0" marL="1371600" rtl="0" algn="l">
              <a:spcBef>
                <a:spcPts val="1600"/>
              </a:spcBef>
              <a:spcAft>
                <a:spcPts val="0"/>
              </a:spcAft>
              <a:buNone/>
            </a:pPr>
            <a:r>
              <a:t/>
            </a:r>
            <a:endParaRPr sz="1400">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t/>
            </a:r>
            <a:endParaRPr sz="1400">
              <a:solidFill>
                <a:srgbClr val="000000"/>
              </a:solidFill>
              <a:latin typeface="Proxima Nova"/>
              <a:ea typeface="Proxima Nova"/>
              <a:cs typeface="Proxima Nova"/>
              <a:sym typeface="Proxima Nova"/>
            </a:endParaRPr>
          </a:p>
        </p:txBody>
      </p:sp>
      <p:pic>
        <p:nvPicPr>
          <p:cNvPr id="167" name="Google Shape;167;p21"/>
          <p:cNvPicPr preferRelativeResize="0"/>
          <p:nvPr/>
        </p:nvPicPr>
        <p:blipFill>
          <a:blip r:embed="rId3">
            <a:alphaModFix/>
          </a:blip>
          <a:stretch>
            <a:fillRect/>
          </a:stretch>
        </p:blipFill>
        <p:spPr>
          <a:xfrm>
            <a:off x="763125" y="2846575"/>
            <a:ext cx="2397549" cy="1606051"/>
          </a:xfrm>
          <a:prstGeom prst="rect">
            <a:avLst/>
          </a:prstGeom>
          <a:noFill/>
          <a:ln>
            <a:noFill/>
          </a:ln>
        </p:spPr>
      </p:pic>
      <p:pic>
        <p:nvPicPr>
          <p:cNvPr id="168" name="Google Shape;168;p21"/>
          <p:cNvPicPr preferRelativeResize="0"/>
          <p:nvPr/>
        </p:nvPicPr>
        <p:blipFill>
          <a:blip r:embed="rId4">
            <a:alphaModFix/>
          </a:blip>
          <a:stretch>
            <a:fillRect/>
          </a:stretch>
        </p:blipFill>
        <p:spPr>
          <a:xfrm>
            <a:off x="3207296" y="2672550"/>
            <a:ext cx="5669324" cy="673850"/>
          </a:xfrm>
          <a:prstGeom prst="rect">
            <a:avLst/>
          </a:prstGeom>
          <a:noFill/>
          <a:ln>
            <a:noFill/>
          </a:ln>
        </p:spPr>
      </p:pic>
      <p:pic>
        <p:nvPicPr>
          <p:cNvPr id="169" name="Google Shape;169;p21"/>
          <p:cNvPicPr preferRelativeResize="0"/>
          <p:nvPr/>
        </p:nvPicPr>
        <p:blipFill>
          <a:blip r:embed="rId5">
            <a:alphaModFix/>
          </a:blip>
          <a:stretch>
            <a:fillRect/>
          </a:stretch>
        </p:blipFill>
        <p:spPr>
          <a:xfrm>
            <a:off x="3194387" y="3853250"/>
            <a:ext cx="5695150" cy="646900"/>
          </a:xfrm>
          <a:prstGeom prst="rect">
            <a:avLst/>
          </a:prstGeom>
          <a:noFill/>
          <a:ln>
            <a:noFill/>
          </a:ln>
        </p:spPr>
      </p:pic>
      <p:cxnSp>
        <p:nvCxnSpPr>
          <p:cNvPr id="170" name="Google Shape;170;p21"/>
          <p:cNvCxnSpPr/>
          <p:nvPr/>
        </p:nvCxnSpPr>
        <p:spPr>
          <a:xfrm flipH="1" rot="10800000">
            <a:off x="3268600" y="4363250"/>
            <a:ext cx="5394300" cy="6000"/>
          </a:xfrm>
          <a:prstGeom prst="straightConnector1">
            <a:avLst/>
          </a:prstGeom>
          <a:noFill/>
          <a:ln cap="flat" cmpd="sng" w="76200">
            <a:solidFill>
              <a:schemeClr val="dk2"/>
            </a:solidFill>
            <a:prstDash val="solid"/>
            <a:round/>
            <a:headEnd len="med" w="med" type="none"/>
            <a:tailEnd len="med" w="med" type="none"/>
          </a:ln>
        </p:spPr>
      </p:cxnSp>
      <p:sp>
        <p:nvSpPr>
          <p:cNvPr id="171" name="Google Shape;171;p21"/>
          <p:cNvSpPr txBox="1"/>
          <p:nvPr/>
        </p:nvSpPr>
        <p:spPr>
          <a:xfrm rot="-5400000">
            <a:off x="-47325" y="3107925"/>
            <a:ext cx="18699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Cumulative reward</a:t>
            </a:r>
            <a:endParaRPr sz="800"/>
          </a:p>
        </p:txBody>
      </p:sp>
      <p:sp>
        <p:nvSpPr>
          <p:cNvPr id="172" name="Google Shape;172;p21"/>
          <p:cNvSpPr txBox="1"/>
          <p:nvPr/>
        </p:nvSpPr>
        <p:spPr>
          <a:xfrm>
            <a:off x="1660238" y="4188625"/>
            <a:ext cx="18699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Episodes</a:t>
            </a:r>
            <a:endParaRPr sz="800"/>
          </a:p>
        </p:txBody>
      </p:sp>
      <p:sp>
        <p:nvSpPr>
          <p:cNvPr id="173" name="Google Shape;173;p21"/>
          <p:cNvSpPr/>
          <p:nvPr/>
        </p:nvSpPr>
        <p:spPr>
          <a:xfrm>
            <a:off x="7505900" y="2910900"/>
            <a:ext cx="302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5525825" y="2910900"/>
            <a:ext cx="434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4933375" y="2910900"/>
            <a:ext cx="302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4301050" y="2910900"/>
            <a:ext cx="302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4169050" y="4094250"/>
            <a:ext cx="302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4672425" y="4094250"/>
            <a:ext cx="302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5175800" y="4094250"/>
            <a:ext cx="434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6744175" y="4094250"/>
            <a:ext cx="434400" cy="43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txBox="1"/>
          <p:nvPr/>
        </p:nvSpPr>
        <p:spPr>
          <a:xfrm>
            <a:off x="4169050" y="3304225"/>
            <a:ext cx="6387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Proxima Nova"/>
                <a:ea typeface="Proxima Nova"/>
                <a:cs typeface="Proxima Nova"/>
                <a:sym typeface="Proxima Nova"/>
              </a:rPr>
              <a:t>Average length of an episode</a:t>
            </a:r>
            <a:endParaRPr sz="600">
              <a:latin typeface="Proxima Nova"/>
              <a:ea typeface="Proxima Nova"/>
              <a:cs typeface="Proxima Nova"/>
              <a:sym typeface="Proxima Nova"/>
            </a:endParaRPr>
          </a:p>
        </p:txBody>
      </p:sp>
      <p:sp>
        <p:nvSpPr>
          <p:cNvPr id="182" name="Google Shape;182;p21"/>
          <p:cNvSpPr txBox="1"/>
          <p:nvPr/>
        </p:nvSpPr>
        <p:spPr>
          <a:xfrm>
            <a:off x="4807738" y="3304225"/>
            <a:ext cx="6387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Proxima Nova"/>
                <a:ea typeface="Proxima Nova"/>
                <a:cs typeface="Proxima Nova"/>
                <a:sym typeface="Proxima Nova"/>
              </a:rPr>
              <a:t>Average fluctuations of rewards</a:t>
            </a:r>
            <a:endParaRPr sz="600">
              <a:latin typeface="Proxima Nova"/>
              <a:ea typeface="Proxima Nova"/>
              <a:cs typeface="Proxima Nova"/>
              <a:sym typeface="Proxima Nova"/>
            </a:endParaRPr>
          </a:p>
        </p:txBody>
      </p:sp>
      <p:sp>
        <p:nvSpPr>
          <p:cNvPr id="183" name="Google Shape;183;p21"/>
          <p:cNvSpPr txBox="1"/>
          <p:nvPr/>
        </p:nvSpPr>
        <p:spPr>
          <a:xfrm>
            <a:off x="5391663" y="3304225"/>
            <a:ext cx="6387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Proxima Nova"/>
                <a:ea typeface="Proxima Nova"/>
                <a:cs typeface="Proxima Nova"/>
                <a:sym typeface="Proxima Nova"/>
              </a:rPr>
              <a:t>Average cumulative reward per episode</a:t>
            </a:r>
            <a:endParaRPr sz="600">
              <a:latin typeface="Proxima Nova"/>
              <a:ea typeface="Proxima Nova"/>
              <a:cs typeface="Proxima Nova"/>
              <a:sym typeface="Proxima Nova"/>
            </a:endParaRPr>
          </a:p>
        </p:txBody>
      </p:sp>
      <p:sp>
        <p:nvSpPr>
          <p:cNvPr id="184" name="Google Shape;184;p21"/>
          <p:cNvSpPr txBox="1"/>
          <p:nvPr/>
        </p:nvSpPr>
        <p:spPr>
          <a:xfrm>
            <a:off x="7286826" y="3304225"/>
            <a:ext cx="6972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Proxima Nova"/>
                <a:ea typeface="Proxima Nova"/>
                <a:cs typeface="Proxima Nova"/>
                <a:sym typeface="Proxima Nova"/>
              </a:rPr>
              <a:t>Average time of the learning (300 goals)</a:t>
            </a:r>
            <a:endParaRPr sz="600">
              <a:latin typeface="Proxima Nova"/>
              <a:ea typeface="Proxima Nova"/>
              <a:cs typeface="Proxima Nova"/>
              <a:sym typeface="Proxima Nova"/>
            </a:endParaRPr>
          </a:p>
        </p:txBody>
      </p:sp>
      <p:sp>
        <p:nvSpPr>
          <p:cNvPr id="185" name="Google Shape;185;p21"/>
          <p:cNvSpPr txBox="1"/>
          <p:nvPr/>
        </p:nvSpPr>
        <p:spPr>
          <a:xfrm>
            <a:off x="689125" y="4566475"/>
            <a:ext cx="81024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Proxima Nova"/>
                <a:ea typeface="Proxima Nova"/>
                <a:cs typeface="Proxima Nova"/>
                <a:sym typeface="Proxima Nova"/>
              </a:rPr>
              <a:t>According to the paper, </a:t>
            </a:r>
            <a:r>
              <a:rPr lang="en" sz="1300">
                <a:solidFill>
                  <a:srgbClr val="6AA84F"/>
                </a:solidFill>
                <a:latin typeface="Proxima Nova"/>
                <a:ea typeface="Proxima Nova"/>
                <a:cs typeface="Proxima Nova"/>
                <a:sym typeface="Proxima Nova"/>
              </a:rPr>
              <a:t>BQSA</a:t>
            </a:r>
            <a:r>
              <a:rPr lang="en" sz="1300">
                <a:latin typeface="Proxima Nova"/>
                <a:ea typeface="Proxima Nova"/>
                <a:cs typeface="Proxima Nova"/>
                <a:sym typeface="Proxima Nova"/>
              </a:rPr>
              <a:t> should provide less fluctuations, better average cumulative rewards and give a medium convergence speed between </a:t>
            </a:r>
            <a:r>
              <a:rPr lang="en" sz="1300">
                <a:solidFill>
                  <a:srgbClr val="CC0000"/>
                </a:solidFill>
                <a:latin typeface="Proxima Nova"/>
                <a:ea typeface="Proxima Nova"/>
                <a:cs typeface="Proxima Nova"/>
                <a:sym typeface="Proxima Nova"/>
              </a:rPr>
              <a:t>SARSA</a:t>
            </a:r>
            <a:r>
              <a:rPr lang="en" sz="1300">
                <a:latin typeface="Proxima Nova"/>
                <a:ea typeface="Proxima Nova"/>
                <a:cs typeface="Proxima Nova"/>
                <a:sym typeface="Proxima Nova"/>
              </a:rPr>
              <a:t> and </a:t>
            </a:r>
            <a:r>
              <a:rPr lang="en" sz="1300">
                <a:solidFill>
                  <a:srgbClr val="3C78D8"/>
                </a:solidFill>
                <a:latin typeface="Proxima Nova"/>
                <a:ea typeface="Proxima Nova"/>
                <a:cs typeface="Proxima Nova"/>
                <a:sym typeface="Proxima Nova"/>
              </a:rPr>
              <a:t>Q-learning</a:t>
            </a:r>
            <a:endParaRPr sz="1300">
              <a:solidFill>
                <a:srgbClr val="3C78D8"/>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