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F-562E-42EA-A038-B8ED1FD5A87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Given a number N, find the number of different ways to write N as the sum of 1 and 2.</a:t>
            </a:r>
          </a:p>
          <a:p>
            <a:r>
              <a:rPr lang="en-US" dirty="0" smtClean="0"/>
              <a:t>P(N) = n1 + n2 + … + </a:t>
            </a:r>
            <a:r>
              <a:rPr lang="en-US" dirty="0" err="1" smtClean="0"/>
              <a:t>nk</a:t>
            </a:r>
            <a:endParaRPr lang="en-US" dirty="0" smtClean="0"/>
          </a:p>
          <a:p>
            <a:r>
              <a:rPr lang="en-US" dirty="0" smtClean="0"/>
              <a:t>As we have only two numbers (1 and 2), </a:t>
            </a:r>
            <a:r>
              <a:rPr lang="en-US" dirty="0" err="1" smtClean="0"/>
              <a:t>ni</a:t>
            </a:r>
            <a:r>
              <a:rPr lang="en-US" dirty="0" smtClean="0"/>
              <a:t> can be either 1 or 2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nk</a:t>
            </a:r>
            <a:r>
              <a:rPr lang="en-US" dirty="0" smtClean="0"/>
              <a:t> = 1, then the sum of numbers that end with 1 = P(N-1)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nk</a:t>
            </a:r>
            <a:r>
              <a:rPr lang="en-US" dirty="0" smtClean="0"/>
              <a:t> = 2, then the sum of numbers that end with 2 = P(N-2)</a:t>
            </a:r>
          </a:p>
          <a:p>
            <a:endParaRPr lang="en-US" dirty="0"/>
          </a:p>
          <a:p>
            <a:r>
              <a:rPr lang="en-US" dirty="0" smtClean="0"/>
              <a:t>P(N) = P(N - 1) + P(n - 2)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022146"/>
          </a:xfrm>
        </p:spPr>
        <p:txBody>
          <a:bodyPr>
            <a:normAutofit/>
          </a:bodyPr>
          <a:lstStyle/>
          <a:p>
            <a:r>
              <a:rPr lang="en-US" dirty="0" smtClean="0"/>
              <a:t>Problem: Given a number N, find the number of different ways to write N as the sum of 1 and 2.</a:t>
            </a:r>
            <a:endParaRPr lang="en-US" dirty="0"/>
          </a:p>
          <a:p>
            <a:r>
              <a:rPr lang="en-US" dirty="0" smtClean="0"/>
              <a:t>P(N) = P(N - 1) + P(n - 2) </a:t>
            </a:r>
          </a:p>
          <a:p>
            <a:r>
              <a:rPr lang="en-US" dirty="0" smtClean="0"/>
              <a:t>P(1) = 1 // 1</a:t>
            </a:r>
          </a:p>
          <a:p>
            <a:r>
              <a:rPr lang="en-US" dirty="0" smtClean="0"/>
              <a:t>P(2) = 2 // 1 + 1, 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70452"/>
            <a:ext cx="3353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P(n)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if(p[n] &gt; -1)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return p[n]</a:t>
            </a:r>
          </a:p>
          <a:p>
            <a:r>
              <a:rPr lang="en-US" sz="2400" dirty="0" smtClean="0"/>
              <a:t>      if(n &lt;= 2)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r = 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r = P(n - 1) + P(n - 2)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p[n]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return r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25803" y="3070452"/>
            <a:ext cx="39372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P(n)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p[1] =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p[2] = 2</a:t>
            </a:r>
          </a:p>
          <a:p>
            <a:r>
              <a:rPr lang="en-US" sz="2400" dirty="0" smtClean="0"/>
              <a:t>  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3 to 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p[</a:t>
            </a:r>
            <a:r>
              <a:rPr lang="en-US" sz="2400" dirty="0" err="1" smtClean="0"/>
              <a:t>i</a:t>
            </a:r>
            <a:r>
              <a:rPr lang="en-US" sz="2400" dirty="0" smtClean="0"/>
              <a:t>] = p</a:t>
            </a:r>
            <a:r>
              <a:rPr lang="en-US" sz="2400" dirty="0"/>
              <a:t>[</a:t>
            </a:r>
            <a:r>
              <a:rPr lang="en-US" sz="2400" dirty="0" smtClean="0"/>
              <a:t>n – 1] + p[n – 2]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Given a number N, find the number of different ways to write N as the sum of 1, 3 and 4.</a:t>
            </a:r>
          </a:p>
          <a:p>
            <a:r>
              <a:rPr lang="en-US" dirty="0" smtClean="0"/>
              <a:t>P(N) = P(N - 1) + P(n - 3) + P(n - 4) </a:t>
            </a:r>
          </a:p>
          <a:p>
            <a:pPr lvl="1"/>
            <a:r>
              <a:rPr lang="en-US" dirty="0" smtClean="0"/>
              <a:t>P(1) = 1 // 1</a:t>
            </a:r>
          </a:p>
          <a:p>
            <a:pPr lvl="1"/>
            <a:r>
              <a:rPr lang="en-US" dirty="0" smtClean="0"/>
              <a:t>P(2) = 1 // 1 + 1</a:t>
            </a:r>
          </a:p>
          <a:p>
            <a:pPr lvl="1"/>
            <a:r>
              <a:rPr lang="en-US" dirty="0" smtClean="0"/>
              <a:t>P(3) = 2 // 1 + 1 + 1, 3 </a:t>
            </a:r>
          </a:p>
          <a:p>
            <a:pPr lvl="1"/>
            <a:r>
              <a:rPr lang="en-US" dirty="0" smtClean="0"/>
              <a:t>P(0) =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6546" y="2532190"/>
            <a:ext cx="5035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P(n)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p[0] =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p[1] =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p[2] =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p[3] = 2</a:t>
            </a:r>
          </a:p>
          <a:p>
            <a:r>
              <a:rPr lang="en-US" sz="2400" dirty="0" smtClean="0"/>
              <a:t>  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4 to 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p[</a:t>
            </a:r>
            <a:r>
              <a:rPr lang="en-US" sz="2400" dirty="0" err="1" smtClean="0"/>
              <a:t>i</a:t>
            </a:r>
            <a:r>
              <a:rPr lang="en-US" sz="2400" dirty="0" smtClean="0"/>
              <a:t>] = p</a:t>
            </a:r>
            <a:r>
              <a:rPr lang="en-US" sz="2400" dirty="0"/>
              <a:t>[</a:t>
            </a:r>
            <a:r>
              <a:rPr lang="en-US" sz="2400" dirty="0" smtClean="0"/>
              <a:t>n – 1] + p[n – 3] + p[n-4]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68800" y="4122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“Those who cannot remember the past are condemned to repeat it.”</a:t>
            </a:r>
          </a:p>
          <a:p>
            <a:endParaRPr lang="en-US" dirty="0" smtClean="0"/>
          </a:p>
          <a:p>
            <a:r>
              <a:rPr lang="en-US" dirty="0" smtClean="0"/>
              <a:t>Like divide-and-conquer method solves problems by combining the solutions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Divide-and-conquer method repeatedly solves common </a:t>
            </a:r>
            <a:r>
              <a:rPr lang="en-US" dirty="0" err="1" smtClean="0"/>
              <a:t>subroblems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Solving the problem when you have the answer for that?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8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511"/>
            <a:ext cx="10515600" cy="49670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Dynamic programming is about remembering answers to </a:t>
            </a:r>
            <a:r>
              <a:rPr lang="en-US" dirty="0" err="1" smtClean="0">
                <a:solidFill>
                  <a:srgbClr val="00B050"/>
                </a:solidFill>
              </a:rPr>
              <a:t>subprobelms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Dynamic programming is applicable when </a:t>
            </a:r>
            <a:r>
              <a:rPr lang="en-US" dirty="0" err="1" smtClean="0"/>
              <a:t>subproblems</a:t>
            </a:r>
            <a:r>
              <a:rPr lang="en-US" dirty="0" smtClean="0"/>
              <a:t> share </a:t>
            </a:r>
            <a:r>
              <a:rPr lang="en-US" dirty="0" err="1" smtClean="0"/>
              <a:t>subsubproblems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technique that can reduce the running time to polynomial (</a:t>
            </a:r>
            <a:r>
              <a:rPr lang="en-US" dirty="0" err="1" smtClean="0"/>
              <a:t>n</a:t>
            </a:r>
            <a:r>
              <a:rPr lang="en-US" sz="3600" baseline="30000" dirty="0" err="1"/>
              <a:t>x</a:t>
            </a:r>
            <a:r>
              <a:rPr lang="en-US" dirty="0" smtClean="0"/>
              <a:t>) when it would take exponential </a:t>
            </a:r>
            <a:r>
              <a:rPr lang="en-US" dirty="0" err="1" smtClean="0"/>
              <a:t>x</a:t>
            </a:r>
            <a:r>
              <a:rPr lang="en-US" sz="3600" baseline="30000" dirty="0" err="1" smtClean="0"/>
              <a:t>n</a:t>
            </a:r>
            <a:r>
              <a:rPr lang="en-US" dirty="0" smtClean="0"/>
              <a:t> by naïve approach.</a:t>
            </a:r>
          </a:p>
          <a:p>
            <a:endParaRPr lang="en-US" dirty="0" smtClean="0"/>
          </a:p>
          <a:p>
            <a:r>
              <a:rPr lang="en-US" dirty="0" smtClean="0"/>
              <a:t>Dynamic programming can be applied to optimization and combinatorial problems.</a:t>
            </a:r>
          </a:p>
        </p:txBody>
      </p:sp>
    </p:spTree>
    <p:extLst>
      <p:ext uri="{BB962C8B-B14F-4D97-AF65-F5344CB8AC3E}">
        <p14:creationId xmlns:p14="http://schemas.microsoft.com/office/powerpoint/2010/main" val="35165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Example: Fibonacci numbers</a:t>
            </a:r>
          </a:p>
          <a:p>
            <a:r>
              <a:rPr lang="en-US" dirty="0" smtClean="0"/>
              <a:t>f(0) = 1, f(1) = 1, f(n) = f(n - 1) + f(n - 2)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Fib(n)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f(n &lt;= 1)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1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fib(n - 1) + fib(n - 2)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Recurrence ?</a:t>
            </a:r>
            <a:endParaRPr lang="en-US" sz="3200" dirty="0"/>
          </a:p>
          <a:p>
            <a:r>
              <a:rPr lang="en-US" sz="3200" dirty="0" smtClean="0"/>
              <a:t>T(n) = T(n - 1) + T(n - 2) + </a:t>
            </a:r>
            <a:r>
              <a:rPr lang="en-US" sz="3200" dirty="0" smtClean="0">
                <a:latin typeface="Symbol" panose="05050102010706020507" pitchFamily="18" charset="2"/>
              </a:rPr>
              <a:t>Q</a:t>
            </a:r>
            <a:r>
              <a:rPr lang="en-US" sz="3200" dirty="0" smtClean="0"/>
              <a:t>(1)  </a:t>
            </a:r>
          </a:p>
          <a:p>
            <a:r>
              <a:rPr lang="en-US" sz="3200" dirty="0" smtClean="0"/>
              <a:t>T(n) = (2</a:t>
            </a:r>
            <a:r>
              <a:rPr lang="en-US" sz="4000" baseline="30000" dirty="0" smtClean="0"/>
              <a:t>n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9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01" y="1956674"/>
            <a:ext cx="8420960" cy="34861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Fibonacci numbers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50570" y="3214918"/>
            <a:ext cx="8186054" cy="1611080"/>
            <a:chOff x="1850570" y="3214918"/>
            <a:chExt cx="8186054" cy="1611080"/>
          </a:xfrm>
        </p:grpSpPr>
        <p:sp>
          <p:nvSpPr>
            <p:cNvPr id="5" name="Oval 4"/>
            <p:cNvSpPr/>
            <p:nvPr/>
          </p:nvSpPr>
          <p:spPr>
            <a:xfrm>
              <a:off x="3759200" y="3831771"/>
              <a:ext cx="914400" cy="348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3868057"/>
              <a:ext cx="914400" cy="348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26510" y="3860801"/>
              <a:ext cx="914400" cy="348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122224" y="3214918"/>
              <a:ext cx="914400" cy="348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50570" y="4477655"/>
              <a:ext cx="914400" cy="348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87717" y="3839025"/>
            <a:ext cx="8113485" cy="1611084"/>
            <a:chOff x="1487717" y="3839025"/>
            <a:chExt cx="8113485" cy="1611084"/>
          </a:xfrm>
        </p:grpSpPr>
        <p:sp>
          <p:nvSpPr>
            <p:cNvPr id="12" name="Oval 11"/>
            <p:cNvSpPr/>
            <p:nvPr/>
          </p:nvSpPr>
          <p:spPr>
            <a:xfrm>
              <a:off x="2728688" y="4499427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87717" y="5101766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67317" y="4470394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71145" y="4506680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21716" y="4499423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03262" y="3839025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895774" y="3846282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686802" y="3839027"/>
              <a:ext cx="914400" cy="348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7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800" y="1961441"/>
            <a:ext cx="5533571" cy="182757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memory is necessary</a:t>
            </a:r>
          </a:p>
          <a:p>
            <a:endParaRPr lang="en-US" dirty="0"/>
          </a:p>
          <a:p>
            <a:r>
              <a:rPr lang="en-US" dirty="0" smtClean="0"/>
              <a:t>T(n) = ?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172" y="1825625"/>
            <a:ext cx="44021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fib(n)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if(f[n] &gt; -1)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f[n]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if(n &lt;= 1)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1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fib(n - 1) + fib(n - 2)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f[n] = r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eturn 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1600" y="2933282"/>
            <a:ext cx="82907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O(n)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27800" y="3949283"/>
            <a:ext cx="52295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number of recursive call is n – </a:t>
            </a:r>
          </a:p>
          <a:p>
            <a:r>
              <a:rPr lang="en-US" sz="2800" dirty="0" smtClean="0"/>
              <a:t>fib(n), fib(n-1), …, f(1)</a:t>
            </a:r>
          </a:p>
          <a:p>
            <a:endParaRPr lang="en-US" sz="2800" dirty="0" smtClean="0"/>
          </a:p>
          <a:p>
            <a:r>
              <a:rPr lang="en-US" sz="2800" dirty="0" smtClean="0"/>
              <a:t>Each call takes </a:t>
            </a:r>
            <a:r>
              <a:rPr lang="en-US" sz="2800" dirty="0" smtClean="0">
                <a:latin typeface="Symbol" panose="05050102010706020507" pitchFamily="18" charset="2"/>
              </a:rPr>
              <a:t>Q</a:t>
            </a:r>
            <a:r>
              <a:rPr lang="en-US" sz="2800" dirty="0" smtClean="0"/>
              <a:t>(1) time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47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5164"/>
            <a:ext cx="10515600" cy="1827570"/>
          </a:xfrm>
        </p:spPr>
        <p:txBody>
          <a:bodyPr/>
          <a:lstStyle/>
          <a:p>
            <a:r>
              <a:rPr lang="en-US" dirty="0" smtClean="0"/>
              <a:t>Additional memory is necessary</a:t>
            </a:r>
          </a:p>
          <a:p>
            <a:r>
              <a:rPr lang="en-US" dirty="0" smtClean="0"/>
              <a:t>T(n) = O(n)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172" y="1825625"/>
            <a:ext cx="398859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Fib(n)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f[0] = 0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f[1] = 1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2 to n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=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- 1] +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- 2]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172" y="1825625"/>
            <a:ext cx="44021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fib(n)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if(f[n] &gt; -1)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f[n]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if(n &lt;= 1)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1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fib(n - 1) + fib(n - 2)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f[n] = r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eturn 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3600" y="1793421"/>
            <a:ext cx="398859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Fib(n)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f[0] = 0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f[1] = 1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2 to n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=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- 1] + f[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- 2]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8548" y="4349393"/>
            <a:ext cx="10703452" cy="2224117"/>
            <a:chOff x="1488548" y="4349393"/>
            <a:chExt cx="10703452" cy="2224117"/>
          </a:xfrm>
        </p:grpSpPr>
        <p:sp>
          <p:nvSpPr>
            <p:cNvPr id="9" name="TextBox 8"/>
            <p:cNvSpPr txBox="1"/>
            <p:nvPr/>
          </p:nvSpPr>
          <p:spPr>
            <a:xfrm>
              <a:off x="7001348" y="4349393"/>
              <a:ext cx="51906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Bottom-up approach</a:t>
              </a:r>
            </a:p>
            <a:p>
              <a:r>
                <a:rPr lang="en-US" sz="2800" dirty="0" smtClean="0"/>
                <a:t>Save space – 2 variables necessary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8548" y="6050290"/>
              <a:ext cx="4914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Top-down approach (</a:t>
              </a:r>
              <a:r>
                <a:rPr lang="en-US" sz="2800" dirty="0" err="1" smtClean="0"/>
                <a:t>memoized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8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Given a number N, find the number of different ways to write N as the sum of 1 and 2.</a:t>
            </a:r>
          </a:p>
          <a:p>
            <a:r>
              <a:rPr lang="en-US" dirty="0" smtClean="0"/>
              <a:t>Ex: for N=3 </a:t>
            </a:r>
          </a:p>
          <a:p>
            <a:pPr lvl="1"/>
            <a:r>
              <a:rPr lang="en-US" dirty="0" smtClean="0"/>
              <a:t>1 + 1 + 1</a:t>
            </a:r>
          </a:p>
          <a:p>
            <a:pPr lvl="1"/>
            <a:r>
              <a:rPr lang="en-US" dirty="0" smtClean="0"/>
              <a:t>1 + 2</a:t>
            </a:r>
          </a:p>
          <a:p>
            <a:pPr lvl="1"/>
            <a:r>
              <a:rPr lang="en-US" dirty="0" smtClean="0"/>
              <a:t>2 + 1</a:t>
            </a:r>
          </a:p>
          <a:p>
            <a:r>
              <a:rPr lang="en-US" dirty="0" smtClean="0"/>
              <a:t> for N = 4</a:t>
            </a:r>
          </a:p>
          <a:p>
            <a:pPr lvl="1"/>
            <a:r>
              <a:rPr lang="en-US" dirty="0" smtClean="0"/>
              <a:t>1 + 1 + 1 +1</a:t>
            </a:r>
          </a:p>
          <a:p>
            <a:pPr lvl="1"/>
            <a:r>
              <a:rPr lang="en-US" dirty="0" smtClean="0"/>
              <a:t>1 + 1 + 2</a:t>
            </a:r>
          </a:p>
          <a:p>
            <a:pPr lvl="1"/>
            <a:r>
              <a:rPr lang="en-US" dirty="0" smtClean="0"/>
              <a:t>1 + 2 + 1</a:t>
            </a:r>
          </a:p>
          <a:p>
            <a:pPr lvl="1"/>
            <a:r>
              <a:rPr lang="en-US" dirty="0" smtClean="0"/>
              <a:t>2 + 1 + 1 </a:t>
            </a:r>
          </a:p>
          <a:p>
            <a:pPr lvl="1"/>
            <a:r>
              <a:rPr lang="en-US" dirty="0" smtClean="0"/>
              <a:t>2 + 2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703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Dynamic Programming</vt:lpstr>
      <vt:lpstr>Dynamic programming</vt:lpstr>
      <vt:lpstr>Dynamic programming</vt:lpstr>
      <vt:lpstr>Dynamic programming</vt:lpstr>
      <vt:lpstr>Fibonacci numbers</vt:lpstr>
      <vt:lpstr>Fibonacci numbers</vt:lpstr>
      <vt:lpstr>Fibonacci numbers</vt:lpstr>
      <vt:lpstr>Fibonacci numbers</vt:lpstr>
      <vt:lpstr>Dynamic programming - examples</vt:lpstr>
      <vt:lpstr>Dynamic programming - examples</vt:lpstr>
      <vt:lpstr>Dynamic programming - examples</vt:lpstr>
      <vt:lpstr>Dynamic programming -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Sain</dc:creator>
  <cp:lastModifiedBy>Sain</cp:lastModifiedBy>
  <cp:revision>46</cp:revision>
  <dcterms:created xsi:type="dcterms:W3CDTF">2018-09-09T06:11:58Z</dcterms:created>
  <dcterms:modified xsi:type="dcterms:W3CDTF">2018-09-10T08:36:32Z</dcterms:modified>
</cp:coreProperties>
</file>