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7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F-562E-42EA-A038-B8ED1FD5A87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C131-1E44-466E-8280-8679733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1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F-562E-42EA-A038-B8ED1FD5A87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C131-1E44-466E-8280-8679733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3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F-562E-42EA-A038-B8ED1FD5A87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C131-1E44-466E-8280-8679733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F-562E-42EA-A038-B8ED1FD5A87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C131-1E44-466E-8280-8679733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0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F-562E-42EA-A038-B8ED1FD5A87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C131-1E44-466E-8280-8679733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3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F-562E-42EA-A038-B8ED1FD5A87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C131-1E44-466E-8280-8679733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8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F-562E-42EA-A038-B8ED1FD5A87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C131-1E44-466E-8280-8679733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0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F-562E-42EA-A038-B8ED1FD5A87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C131-1E44-466E-8280-8679733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3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F-562E-42EA-A038-B8ED1FD5A87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C131-1E44-466E-8280-8679733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0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F-562E-42EA-A038-B8ED1FD5A87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C131-1E44-466E-8280-8679733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F-562E-42EA-A038-B8ED1FD5A87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C131-1E44-466E-8280-8679733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5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8C6F-562E-42EA-A038-B8ED1FD5A871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8C131-1E44-466E-8280-8679733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7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1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Dynamic programming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7383"/>
            <a:ext cx="10515600" cy="4351338"/>
          </a:xfrm>
        </p:spPr>
        <p:txBody>
          <a:bodyPr/>
          <a:lstStyle/>
          <a:p>
            <a:r>
              <a:rPr lang="en-US" dirty="0" smtClean="0"/>
              <a:t>Maximum </a:t>
            </a:r>
            <a:r>
              <a:rPr lang="en-US" dirty="0" err="1" smtClean="0"/>
              <a:t>subarray</a:t>
            </a:r>
            <a:r>
              <a:rPr lang="en-US" dirty="0" smtClean="0"/>
              <a:t> problem: Given an array of integers, find contiguous </a:t>
            </a:r>
            <a:r>
              <a:rPr lang="en-US" dirty="0" err="1" smtClean="0"/>
              <a:t>subarray</a:t>
            </a:r>
            <a:r>
              <a:rPr lang="en-US" dirty="0" smtClean="0"/>
              <a:t> within it which has the largest sum.</a:t>
            </a:r>
          </a:p>
          <a:p>
            <a:r>
              <a:rPr lang="en-US" dirty="0" err="1" smtClean="0"/>
              <a:t>Kadane’s</a:t>
            </a:r>
            <a:r>
              <a:rPr lang="en-US" dirty="0" smtClean="0"/>
              <a:t> algorithm</a:t>
            </a:r>
          </a:p>
          <a:p>
            <a:endParaRPr lang="en-US" dirty="0"/>
          </a:p>
        </p:txBody>
      </p:sp>
      <p:sp>
        <p:nvSpPr>
          <p:cNvPr id="5" name="AutoShape 3" descr="i,j"/>
          <p:cNvSpPr>
            <a:spLocks noChangeAspect="1" noChangeArrowheads="1"/>
          </p:cNvSpPr>
          <p:nvPr/>
        </p:nvSpPr>
        <p:spPr bwMode="auto">
          <a:xfrm>
            <a:off x="8050213" y="-60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{\displaystyle 1\leq i\leq j\leq n}"/>
          <p:cNvSpPr>
            <a:spLocks noChangeAspect="1" noChangeArrowheads="1"/>
          </p:cNvSpPr>
          <p:nvPr/>
        </p:nvSpPr>
        <p:spPr bwMode="auto">
          <a:xfrm>
            <a:off x="8447088" y="-60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5" descr="{\displaystyle \sum _{x=i}^{j}a[x]}"/>
          <p:cNvSpPr>
            <a:spLocks noChangeAspect="1" noChangeArrowheads="1"/>
          </p:cNvSpPr>
          <p:nvPr/>
        </p:nvSpPr>
        <p:spPr bwMode="auto">
          <a:xfrm>
            <a:off x="288925" y="22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20462" y="3515933"/>
            <a:ext cx="680462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</a:t>
            </a:r>
            <a:r>
              <a:rPr lang="en-US" sz="2800" dirty="0" err="1" smtClean="0"/>
              <a:t>ax_subarray</a:t>
            </a:r>
            <a:r>
              <a:rPr lang="en-US" sz="2800" dirty="0" smtClean="0"/>
              <a:t>(A)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max_cur</a:t>
            </a:r>
            <a:r>
              <a:rPr lang="en-US" sz="2800" dirty="0" smtClean="0"/>
              <a:t> = A[1]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max_so_far</a:t>
            </a:r>
            <a:r>
              <a:rPr lang="en-US" sz="2800" dirty="0" smtClean="0"/>
              <a:t> = A[1]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for </a:t>
            </a:r>
            <a:r>
              <a:rPr lang="en-US" sz="2800" dirty="0" err="1" smtClean="0"/>
              <a:t>i</a:t>
            </a:r>
            <a:r>
              <a:rPr lang="en-US" sz="2800" dirty="0" smtClean="0"/>
              <a:t> = 2 to n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</a:t>
            </a:r>
            <a:r>
              <a:rPr lang="en-US" sz="2800" dirty="0" err="1" smtClean="0"/>
              <a:t>max_cur</a:t>
            </a:r>
            <a:r>
              <a:rPr lang="en-US" sz="2800" dirty="0" smtClean="0"/>
              <a:t> = max(A[</a:t>
            </a:r>
            <a:r>
              <a:rPr lang="en-US" sz="2800" dirty="0" err="1" smtClean="0"/>
              <a:t>i</a:t>
            </a:r>
            <a:r>
              <a:rPr lang="en-US" sz="2800" dirty="0" smtClean="0"/>
              <a:t>], </a:t>
            </a:r>
            <a:r>
              <a:rPr lang="en-US" sz="2800" dirty="0" err="1" smtClean="0"/>
              <a:t>max_cur</a:t>
            </a:r>
            <a:r>
              <a:rPr lang="en-US" sz="2800" dirty="0"/>
              <a:t> </a:t>
            </a:r>
            <a:r>
              <a:rPr lang="en-US" sz="2800" dirty="0" smtClean="0"/>
              <a:t>+ A[</a:t>
            </a:r>
            <a:r>
              <a:rPr lang="en-US" sz="2800" dirty="0" err="1" smtClean="0"/>
              <a:t>i</a:t>
            </a:r>
            <a:r>
              <a:rPr lang="en-US" sz="2800" dirty="0" smtClean="0"/>
              <a:t>])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</a:t>
            </a:r>
            <a:r>
              <a:rPr lang="en-US" sz="2800" dirty="0" err="1" smtClean="0"/>
              <a:t>max_so_far</a:t>
            </a:r>
            <a:r>
              <a:rPr lang="en-US" sz="2800" dirty="0" smtClean="0"/>
              <a:t> = max(</a:t>
            </a:r>
            <a:r>
              <a:rPr lang="en-US" sz="2800" dirty="0" err="1" smtClean="0"/>
              <a:t>max_so_far</a:t>
            </a:r>
            <a:r>
              <a:rPr lang="en-US" sz="2800" dirty="0" smtClean="0"/>
              <a:t>, </a:t>
            </a:r>
            <a:r>
              <a:rPr lang="en-US" sz="2800" dirty="0" err="1" smtClean="0"/>
              <a:t>max_cur</a:t>
            </a:r>
            <a:r>
              <a:rPr lang="en-US" sz="2800" dirty="0" smtClean="0"/>
              <a:t>)</a:t>
            </a:r>
          </a:p>
          <a:p>
            <a:r>
              <a:rPr lang="en-US" sz="2800" dirty="0"/>
              <a:t>r</a:t>
            </a:r>
            <a:r>
              <a:rPr lang="en-US" sz="2800" dirty="0" smtClean="0"/>
              <a:t>eturn </a:t>
            </a:r>
            <a:r>
              <a:rPr lang="en-US" sz="2800" dirty="0" err="1" smtClean="0"/>
              <a:t>max_so_far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385537" y="3332851"/>
            <a:ext cx="480689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 example, A = &lt; -5, 2, -4, 5, -1, 3, 4, -3, 2 </a:t>
            </a:r>
            <a:r>
              <a:rPr lang="en-US" sz="2000" dirty="0" smtClean="0"/>
              <a:t>&gt;</a:t>
            </a:r>
          </a:p>
          <a:p>
            <a:endParaRPr lang="en-US" dirty="0"/>
          </a:p>
          <a:p>
            <a:r>
              <a:rPr lang="en-US" dirty="0" smtClean="0"/>
              <a:t>     </a:t>
            </a: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288536" y="4010576"/>
            <a:ext cx="4815136" cy="1119307"/>
            <a:chOff x="7288536" y="4010576"/>
            <a:chExt cx="4815136" cy="1119307"/>
          </a:xfrm>
        </p:grpSpPr>
        <p:sp>
          <p:nvSpPr>
            <p:cNvPr id="10" name="TextBox 9"/>
            <p:cNvSpPr txBox="1"/>
            <p:nvPr/>
          </p:nvSpPr>
          <p:spPr>
            <a:xfrm>
              <a:off x="8554531" y="4397818"/>
              <a:ext cx="372218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-5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557031" y="4745088"/>
              <a:ext cx="372218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-5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89797" y="40205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44832" y="4350294"/>
              <a:ext cx="992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</a:t>
              </a:r>
              <a:r>
                <a:rPr lang="en-US" dirty="0" err="1" smtClean="0"/>
                <a:t>ax_cur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88536" y="4760551"/>
              <a:ext cx="1276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max_so_far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946771" y="4385327"/>
              <a:ext cx="37464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949271" y="4747587"/>
              <a:ext cx="39216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82037" y="40230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336517" y="4385327"/>
              <a:ext cx="372218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-2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339017" y="4747587"/>
              <a:ext cx="39216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371783" y="40230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728756" y="4387826"/>
              <a:ext cx="36345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731257" y="4735096"/>
              <a:ext cx="372218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764023" y="40105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101012" y="4385328"/>
              <a:ext cx="37975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103511" y="4747588"/>
              <a:ext cx="394703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136278" y="4023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493252" y="4387827"/>
              <a:ext cx="37725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480306" y="4735096"/>
              <a:ext cx="39470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528518" y="40255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882998" y="4387827"/>
              <a:ext cx="41870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85498" y="4735097"/>
              <a:ext cx="41870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918264" y="40255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305218" y="4390326"/>
              <a:ext cx="38703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8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307430" y="4738069"/>
              <a:ext cx="41870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310504" y="4013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682468" y="4392826"/>
              <a:ext cx="41870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684968" y="4740096"/>
              <a:ext cx="41870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717734" y="40305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99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Dynamic programming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rod-cutting problem: Given a rod of length </a:t>
            </a:r>
            <a:r>
              <a:rPr lang="en-US" i="1" dirty="0" smtClean="0"/>
              <a:t>n</a:t>
            </a:r>
            <a:r>
              <a:rPr lang="en-US" dirty="0" smtClean="0"/>
              <a:t> inches and a table of prices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for </a:t>
            </a:r>
            <a:r>
              <a:rPr lang="en-US" i="1" dirty="0" err="1" smtClean="0"/>
              <a:t>i</a:t>
            </a:r>
            <a:r>
              <a:rPr lang="en-US" i="1" dirty="0" smtClean="0"/>
              <a:t> = 1, 2, …, n </a:t>
            </a:r>
            <a:r>
              <a:rPr lang="en-US" dirty="0" smtClean="0"/>
              <a:t>inches, determine the maximum revenue </a:t>
            </a:r>
            <a:r>
              <a:rPr lang="en-US" i="1" dirty="0" err="1" smtClean="0"/>
              <a:t>r</a:t>
            </a:r>
            <a:r>
              <a:rPr lang="en-US" sz="3200" i="1" baseline="-25000" dirty="0" err="1" smtClean="0"/>
              <a:t>n</a:t>
            </a:r>
            <a:r>
              <a:rPr lang="en-US" sz="3200" baseline="-25000" dirty="0" smtClean="0"/>
              <a:t> </a:t>
            </a:r>
            <a:r>
              <a:rPr lang="en-US" dirty="0" smtClean="0"/>
              <a:t>obtainable by cutting up the rod and selling the pieces.</a:t>
            </a:r>
          </a:p>
          <a:p>
            <a:endParaRPr lang="en-US" dirty="0"/>
          </a:p>
          <a:p>
            <a:r>
              <a:rPr lang="en-US" dirty="0" smtClean="0"/>
              <a:t>For example</a:t>
            </a:r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baseline="-25000" dirty="0" smtClean="0"/>
              <a:t>4</a:t>
            </a:r>
            <a:r>
              <a:rPr lang="en-US" dirty="0" smtClean="0"/>
              <a:t> = ?</a:t>
            </a:r>
          </a:p>
          <a:p>
            <a:r>
              <a:rPr lang="en-US" dirty="0"/>
              <a:t>r</a:t>
            </a:r>
            <a:r>
              <a:rPr lang="en-US" baseline="-25000" dirty="0" smtClean="0"/>
              <a:t>4</a:t>
            </a:r>
            <a:r>
              <a:rPr lang="en-US" dirty="0" smtClean="0"/>
              <a:t> = p2 + p2 = 5 + 5 = 10 </a:t>
            </a:r>
            <a:endParaRPr lang="en-US" dirty="0"/>
          </a:p>
        </p:txBody>
      </p:sp>
      <p:sp>
        <p:nvSpPr>
          <p:cNvPr id="5" name="AutoShape 3" descr="i,j"/>
          <p:cNvSpPr>
            <a:spLocks noChangeAspect="1" noChangeArrowheads="1"/>
          </p:cNvSpPr>
          <p:nvPr/>
        </p:nvSpPr>
        <p:spPr bwMode="auto">
          <a:xfrm>
            <a:off x="8050213" y="-60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{\displaystyle 1\leq i\leq j\leq n}"/>
          <p:cNvSpPr>
            <a:spLocks noChangeAspect="1" noChangeArrowheads="1"/>
          </p:cNvSpPr>
          <p:nvPr/>
        </p:nvSpPr>
        <p:spPr bwMode="auto">
          <a:xfrm>
            <a:off x="8447088" y="-60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5" descr="{\displaystyle \sum _{x=i}^{j}a[x]}"/>
          <p:cNvSpPr>
            <a:spLocks noChangeAspect="1" noChangeArrowheads="1"/>
          </p:cNvSpPr>
          <p:nvPr/>
        </p:nvSpPr>
        <p:spPr bwMode="auto">
          <a:xfrm>
            <a:off x="288925" y="22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088" y="3566941"/>
            <a:ext cx="7521723" cy="86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0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Dynamic programming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how many different ways can we cut up a rod of length </a:t>
            </a:r>
            <a:r>
              <a:rPr lang="en-US" i="1" dirty="0" smtClean="0"/>
              <a:t>n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For example n = 4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Answer = 2</a:t>
            </a:r>
            <a:r>
              <a:rPr lang="en-US" baseline="30000" dirty="0" smtClean="0"/>
              <a:t>n-1 </a:t>
            </a:r>
            <a:r>
              <a:rPr lang="en-US" dirty="0" smtClean="0"/>
              <a:t>different </a:t>
            </a:r>
            <a:r>
              <a:rPr lang="en-US" dirty="0" smtClean="0"/>
              <a:t>ways</a:t>
            </a:r>
          </a:p>
          <a:p>
            <a:r>
              <a:rPr lang="en-US" dirty="0"/>
              <a:t>So, </a:t>
            </a:r>
            <a:r>
              <a:rPr lang="en-US" dirty="0" smtClean="0"/>
              <a:t>T(n) </a:t>
            </a:r>
            <a:r>
              <a:rPr lang="en-US" dirty="0"/>
              <a:t>= </a:t>
            </a:r>
            <a:r>
              <a:rPr lang="en-US" dirty="0" smtClean="0">
                <a:latin typeface="Symbol" panose="05050102010706020507" pitchFamily="18" charset="2"/>
              </a:rPr>
              <a:t>W</a:t>
            </a:r>
            <a:r>
              <a:rPr lang="en-US" dirty="0" smtClean="0"/>
              <a:t>(2</a:t>
            </a:r>
            <a:r>
              <a:rPr lang="en-US" baseline="30000" dirty="0" smtClean="0"/>
              <a:t>n</a:t>
            </a:r>
            <a:r>
              <a:rPr lang="en-US" dirty="0"/>
              <a:t>)</a:t>
            </a:r>
          </a:p>
          <a:p>
            <a:endParaRPr lang="en-US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143" y="3076371"/>
            <a:ext cx="6612432" cy="184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Dynamic programming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need to divide the rod into </a:t>
            </a:r>
            <a:r>
              <a:rPr lang="en-US" i="1" dirty="0" smtClean="0"/>
              <a:t>k</a:t>
            </a:r>
            <a:r>
              <a:rPr lang="en-US" dirty="0" smtClean="0"/>
              <a:t> pieces to get the max revenue, then optimal decomposition is</a:t>
            </a:r>
          </a:p>
          <a:p>
            <a:r>
              <a:rPr lang="en-US" dirty="0"/>
              <a:t>n</a:t>
            </a:r>
            <a:r>
              <a:rPr lang="en-US" dirty="0" smtClean="0"/>
              <a:t> =i</a:t>
            </a:r>
            <a:r>
              <a:rPr lang="en-US" baseline="-25000" dirty="0"/>
              <a:t>1</a:t>
            </a:r>
            <a:r>
              <a:rPr lang="en-US" dirty="0" smtClean="0"/>
              <a:t> + i</a:t>
            </a:r>
            <a:r>
              <a:rPr lang="en-US" baseline="-25000" dirty="0"/>
              <a:t>2</a:t>
            </a:r>
            <a:r>
              <a:rPr lang="en-US" dirty="0" smtClean="0"/>
              <a:t> + i</a:t>
            </a:r>
            <a:r>
              <a:rPr lang="en-US" baseline="-25000" dirty="0"/>
              <a:t>3</a:t>
            </a:r>
            <a:r>
              <a:rPr lang="en-US" dirty="0" smtClean="0"/>
              <a:t> + …+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k</a:t>
            </a:r>
            <a:endParaRPr lang="en-US" baseline="-25000" dirty="0" smtClean="0"/>
          </a:p>
          <a:p>
            <a:r>
              <a:rPr lang="en-US" dirty="0"/>
              <a:t>And</a:t>
            </a:r>
            <a:r>
              <a:rPr lang="en-US" dirty="0" smtClean="0"/>
              <a:t> max revenue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= p</a:t>
            </a:r>
            <a:r>
              <a:rPr lang="en-US" baseline="-25000" dirty="0"/>
              <a:t>i1</a:t>
            </a:r>
            <a:r>
              <a:rPr lang="en-US" dirty="0" smtClean="0"/>
              <a:t> + p</a:t>
            </a:r>
            <a:r>
              <a:rPr lang="en-US" baseline="-25000" dirty="0"/>
              <a:t>i2</a:t>
            </a:r>
            <a:r>
              <a:rPr lang="en-US" dirty="0" smtClean="0"/>
              <a:t> + …+ </a:t>
            </a:r>
            <a:r>
              <a:rPr lang="en-US" dirty="0" err="1" smtClean="0"/>
              <a:t>p</a:t>
            </a:r>
            <a:r>
              <a:rPr lang="en-US" baseline="-25000" dirty="0" err="1"/>
              <a:t>ik</a:t>
            </a:r>
            <a:endParaRPr lang="en-US" baseline="-25000" dirty="0"/>
          </a:p>
        </p:txBody>
      </p:sp>
      <p:grpSp>
        <p:nvGrpSpPr>
          <p:cNvPr id="6" name="Group 5"/>
          <p:cNvGrpSpPr/>
          <p:nvPr/>
        </p:nvGrpSpPr>
        <p:grpSpPr>
          <a:xfrm>
            <a:off x="838200" y="4353059"/>
            <a:ext cx="10933090" cy="2299646"/>
            <a:chOff x="838200" y="4353059"/>
            <a:chExt cx="10933090" cy="229964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17536" y="4353059"/>
              <a:ext cx="4553754" cy="229964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4353059"/>
              <a:ext cx="5863974" cy="6772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491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Dynamic programming - examples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79" y="1825625"/>
            <a:ext cx="8889267" cy="621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58" y="2993701"/>
            <a:ext cx="3849710" cy="74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4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Dynamic programming 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top-down implementation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50" y="2586471"/>
            <a:ext cx="5460844" cy="23709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300" y="2586471"/>
            <a:ext cx="40005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1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Dynamic programming 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top-down 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984" y="4210351"/>
            <a:ext cx="2497026" cy="998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029" y="5425129"/>
            <a:ext cx="1374015" cy="5358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350" y="2586471"/>
            <a:ext cx="5460844" cy="23709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0984" y="1882472"/>
            <a:ext cx="2951208" cy="174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Dynamic programming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recursive solution is inefficient as it solves the same </a:t>
            </a:r>
            <a:r>
              <a:rPr lang="en-US" dirty="0" err="1" smtClean="0"/>
              <a:t>subproblem</a:t>
            </a:r>
            <a:r>
              <a:rPr lang="en-US" dirty="0" smtClean="0"/>
              <a:t> repeatedly.</a:t>
            </a:r>
          </a:p>
          <a:p>
            <a:r>
              <a:rPr lang="en-US" dirty="0" smtClean="0"/>
              <a:t>Use dynamic-programming technique</a:t>
            </a:r>
          </a:p>
          <a:p>
            <a:pPr lvl="1"/>
            <a:r>
              <a:rPr lang="en-US" dirty="0" smtClean="0"/>
              <a:t>Remember already solved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81" y="3844925"/>
            <a:ext cx="3952875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944" y="3816350"/>
            <a:ext cx="60960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Dynamic programming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recursive solution is inefficient as it solves the same </a:t>
            </a:r>
            <a:r>
              <a:rPr lang="en-US" dirty="0" err="1" smtClean="0"/>
              <a:t>subproblem</a:t>
            </a:r>
            <a:r>
              <a:rPr lang="en-US" dirty="0" smtClean="0"/>
              <a:t> repeatedly.</a:t>
            </a:r>
          </a:p>
          <a:p>
            <a:r>
              <a:rPr lang="en-US" dirty="0" smtClean="0"/>
              <a:t>Use dynamic-programming technique</a:t>
            </a:r>
          </a:p>
          <a:p>
            <a:pPr lvl="1"/>
            <a:r>
              <a:rPr lang="en-US" dirty="0" smtClean="0"/>
              <a:t>Remember already solved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797" y="3693811"/>
            <a:ext cx="3992585" cy="261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6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Dynamic programming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4158803" cy="3096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49" y="1844137"/>
            <a:ext cx="5172209" cy="1431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445" y="5045322"/>
            <a:ext cx="5473698" cy="113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programming 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582"/>
            <a:ext cx="10515600" cy="4351338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3567451"/>
            <a:ext cx="270456" cy="77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70592" y="3578183"/>
            <a:ext cx="270456" cy="77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73751" y="3576036"/>
            <a:ext cx="270456" cy="77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81211" y="3578183"/>
            <a:ext cx="270456" cy="77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23003" y="3588915"/>
            <a:ext cx="270456" cy="77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62429" y="3588915"/>
            <a:ext cx="270456" cy="77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04221" y="3599647"/>
            <a:ext cx="270456" cy="77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607380" y="3597500"/>
            <a:ext cx="270456" cy="77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72640" y="1847582"/>
            <a:ext cx="90505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robot can jump to at most 2 blocks. If now it is on block 1, </a:t>
            </a:r>
          </a:p>
          <a:p>
            <a:r>
              <a:rPr lang="en-US" sz="2800" dirty="0" smtClean="0"/>
              <a:t>how many different jumps can it make to reach block n.  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797570" y="43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52247" y="43573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0430" y="43573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99349" y="43423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0411" y="43423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33828" y="433178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 .  .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298033" y="433803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42928" y="433588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558968" y="43337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31682" y="384024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 .  . </a:t>
            </a:r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1914730" y="3340305"/>
            <a:ext cx="656822" cy="194840"/>
          </a:xfrm>
          <a:custGeom>
            <a:avLst/>
            <a:gdLst>
              <a:gd name="connsiteX0" fmla="*/ 0 w 656822"/>
              <a:gd name="connsiteY0" fmla="*/ 117566 h 194840"/>
              <a:gd name="connsiteX1" fmla="*/ 373487 w 656822"/>
              <a:gd name="connsiteY1" fmla="*/ 1657 h 194840"/>
              <a:gd name="connsiteX2" fmla="*/ 656822 w 656822"/>
              <a:gd name="connsiteY2" fmla="*/ 194840 h 194840"/>
              <a:gd name="connsiteX3" fmla="*/ 656822 w 656822"/>
              <a:gd name="connsiteY3" fmla="*/ 194840 h 194840"/>
              <a:gd name="connsiteX4" fmla="*/ 656822 w 656822"/>
              <a:gd name="connsiteY4" fmla="*/ 194840 h 19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822" h="194840">
                <a:moveTo>
                  <a:pt x="0" y="117566"/>
                </a:moveTo>
                <a:cubicBezTo>
                  <a:pt x="132008" y="53172"/>
                  <a:pt x="264017" y="-11222"/>
                  <a:pt x="373487" y="1657"/>
                </a:cubicBezTo>
                <a:cubicBezTo>
                  <a:pt x="482957" y="14536"/>
                  <a:pt x="656822" y="194840"/>
                  <a:pt x="656822" y="194840"/>
                </a:cubicBezTo>
                <a:lnTo>
                  <a:pt x="656822" y="194840"/>
                </a:lnTo>
                <a:lnTo>
                  <a:pt x="656822" y="194840"/>
                </a:ln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964027" y="3207327"/>
            <a:ext cx="1228877" cy="209979"/>
          </a:xfrm>
          <a:custGeom>
            <a:avLst/>
            <a:gdLst>
              <a:gd name="connsiteX0" fmla="*/ 0 w 656822"/>
              <a:gd name="connsiteY0" fmla="*/ 117566 h 194840"/>
              <a:gd name="connsiteX1" fmla="*/ 373487 w 656822"/>
              <a:gd name="connsiteY1" fmla="*/ 1657 h 194840"/>
              <a:gd name="connsiteX2" fmla="*/ 656822 w 656822"/>
              <a:gd name="connsiteY2" fmla="*/ 194840 h 194840"/>
              <a:gd name="connsiteX3" fmla="*/ 656822 w 656822"/>
              <a:gd name="connsiteY3" fmla="*/ 194840 h 194840"/>
              <a:gd name="connsiteX4" fmla="*/ 656822 w 656822"/>
              <a:gd name="connsiteY4" fmla="*/ 194840 h 19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822" h="194840">
                <a:moveTo>
                  <a:pt x="0" y="117566"/>
                </a:moveTo>
                <a:cubicBezTo>
                  <a:pt x="132008" y="53172"/>
                  <a:pt x="264017" y="-11222"/>
                  <a:pt x="373487" y="1657"/>
                </a:cubicBezTo>
                <a:cubicBezTo>
                  <a:pt x="482957" y="14536"/>
                  <a:pt x="656822" y="194840"/>
                  <a:pt x="656822" y="194840"/>
                </a:cubicBezTo>
                <a:lnTo>
                  <a:pt x="656822" y="194840"/>
                </a:lnTo>
                <a:lnTo>
                  <a:pt x="656822" y="194840"/>
                </a:ln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606771" y="3387775"/>
            <a:ext cx="656822" cy="194840"/>
          </a:xfrm>
          <a:custGeom>
            <a:avLst/>
            <a:gdLst>
              <a:gd name="connsiteX0" fmla="*/ 0 w 656822"/>
              <a:gd name="connsiteY0" fmla="*/ 117566 h 194840"/>
              <a:gd name="connsiteX1" fmla="*/ 373487 w 656822"/>
              <a:gd name="connsiteY1" fmla="*/ 1657 h 194840"/>
              <a:gd name="connsiteX2" fmla="*/ 656822 w 656822"/>
              <a:gd name="connsiteY2" fmla="*/ 194840 h 194840"/>
              <a:gd name="connsiteX3" fmla="*/ 656822 w 656822"/>
              <a:gd name="connsiteY3" fmla="*/ 194840 h 194840"/>
              <a:gd name="connsiteX4" fmla="*/ 656822 w 656822"/>
              <a:gd name="connsiteY4" fmla="*/ 194840 h 19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822" h="194840">
                <a:moveTo>
                  <a:pt x="0" y="117566"/>
                </a:moveTo>
                <a:cubicBezTo>
                  <a:pt x="132008" y="53172"/>
                  <a:pt x="264017" y="-11222"/>
                  <a:pt x="373487" y="1657"/>
                </a:cubicBezTo>
                <a:cubicBezTo>
                  <a:pt x="482957" y="14536"/>
                  <a:pt x="656822" y="194840"/>
                  <a:pt x="656822" y="194840"/>
                </a:cubicBezTo>
                <a:lnTo>
                  <a:pt x="656822" y="194840"/>
                </a:lnTo>
                <a:lnTo>
                  <a:pt x="656822" y="194840"/>
                </a:ln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2686048" y="3254797"/>
            <a:ext cx="1228877" cy="209979"/>
          </a:xfrm>
          <a:custGeom>
            <a:avLst/>
            <a:gdLst>
              <a:gd name="connsiteX0" fmla="*/ 0 w 656822"/>
              <a:gd name="connsiteY0" fmla="*/ 117566 h 194840"/>
              <a:gd name="connsiteX1" fmla="*/ 373487 w 656822"/>
              <a:gd name="connsiteY1" fmla="*/ 1657 h 194840"/>
              <a:gd name="connsiteX2" fmla="*/ 656822 w 656822"/>
              <a:gd name="connsiteY2" fmla="*/ 194840 h 194840"/>
              <a:gd name="connsiteX3" fmla="*/ 656822 w 656822"/>
              <a:gd name="connsiteY3" fmla="*/ 194840 h 194840"/>
              <a:gd name="connsiteX4" fmla="*/ 656822 w 656822"/>
              <a:gd name="connsiteY4" fmla="*/ 194840 h 19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822" h="194840">
                <a:moveTo>
                  <a:pt x="0" y="117566"/>
                </a:moveTo>
                <a:cubicBezTo>
                  <a:pt x="132008" y="53172"/>
                  <a:pt x="264017" y="-11222"/>
                  <a:pt x="373487" y="1657"/>
                </a:cubicBezTo>
                <a:cubicBezTo>
                  <a:pt x="482957" y="14536"/>
                  <a:pt x="656822" y="194840"/>
                  <a:pt x="656822" y="194840"/>
                </a:cubicBezTo>
                <a:lnTo>
                  <a:pt x="656822" y="194840"/>
                </a:lnTo>
                <a:lnTo>
                  <a:pt x="656822" y="194840"/>
                </a:ln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programming 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582"/>
            <a:ext cx="10515600" cy="4351338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3567451"/>
            <a:ext cx="270456" cy="77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70592" y="3578183"/>
            <a:ext cx="270456" cy="77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73751" y="3576036"/>
            <a:ext cx="270456" cy="77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81211" y="3578183"/>
            <a:ext cx="270456" cy="77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23003" y="3588915"/>
            <a:ext cx="270456" cy="77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62429" y="3588915"/>
            <a:ext cx="270456" cy="77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04221" y="3599647"/>
            <a:ext cx="270456" cy="77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607380" y="3597500"/>
            <a:ext cx="270456" cy="7727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72640" y="1847582"/>
            <a:ext cx="92235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robot can jump to at most 2 blocks. If now it is on block 1, </a:t>
            </a:r>
          </a:p>
          <a:p>
            <a:r>
              <a:rPr lang="en-US" sz="2800" dirty="0" smtClean="0"/>
              <a:t>how many different jumps can it make to reach block n  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797569" y="43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52246" y="43573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0429" y="43573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99348" y="43423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0410" y="43423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33828" y="433178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 .  .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298033" y="433803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42928" y="433588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558968" y="43337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31682" y="384024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 .  . </a:t>
            </a:r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1914730" y="3340305"/>
            <a:ext cx="656822" cy="194840"/>
          </a:xfrm>
          <a:custGeom>
            <a:avLst/>
            <a:gdLst>
              <a:gd name="connsiteX0" fmla="*/ 0 w 656822"/>
              <a:gd name="connsiteY0" fmla="*/ 117566 h 194840"/>
              <a:gd name="connsiteX1" fmla="*/ 373487 w 656822"/>
              <a:gd name="connsiteY1" fmla="*/ 1657 h 194840"/>
              <a:gd name="connsiteX2" fmla="*/ 656822 w 656822"/>
              <a:gd name="connsiteY2" fmla="*/ 194840 h 194840"/>
              <a:gd name="connsiteX3" fmla="*/ 656822 w 656822"/>
              <a:gd name="connsiteY3" fmla="*/ 194840 h 194840"/>
              <a:gd name="connsiteX4" fmla="*/ 656822 w 656822"/>
              <a:gd name="connsiteY4" fmla="*/ 194840 h 19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822" h="194840">
                <a:moveTo>
                  <a:pt x="0" y="117566"/>
                </a:moveTo>
                <a:cubicBezTo>
                  <a:pt x="132008" y="53172"/>
                  <a:pt x="264017" y="-11222"/>
                  <a:pt x="373487" y="1657"/>
                </a:cubicBezTo>
                <a:cubicBezTo>
                  <a:pt x="482957" y="14536"/>
                  <a:pt x="656822" y="194840"/>
                  <a:pt x="656822" y="194840"/>
                </a:cubicBezTo>
                <a:lnTo>
                  <a:pt x="656822" y="194840"/>
                </a:lnTo>
                <a:lnTo>
                  <a:pt x="656822" y="194840"/>
                </a:ln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964027" y="3207327"/>
            <a:ext cx="1228877" cy="209979"/>
          </a:xfrm>
          <a:custGeom>
            <a:avLst/>
            <a:gdLst>
              <a:gd name="connsiteX0" fmla="*/ 0 w 656822"/>
              <a:gd name="connsiteY0" fmla="*/ 117566 h 194840"/>
              <a:gd name="connsiteX1" fmla="*/ 373487 w 656822"/>
              <a:gd name="connsiteY1" fmla="*/ 1657 h 194840"/>
              <a:gd name="connsiteX2" fmla="*/ 656822 w 656822"/>
              <a:gd name="connsiteY2" fmla="*/ 194840 h 194840"/>
              <a:gd name="connsiteX3" fmla="*/ 656822 w 656822"/>
              <a:gd name="connsiteY3" fmla="*/ 194840 h 194840"/>
              <a:gd name="connsiteX4" fmla="*/ 656822 w 656822"/>
              <a:gd name="connsiteY4" fmla="*/ 194840 h 19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822" h="194840">
                <a:moveTo>
                  <a:pt x="0" y="117566"/>
                </a:moveTo>
                <a:cubicBezTo>
                  <a:pt x="132008" y="53172"/>
                  <a:pt x="264017" y="-11222"/>
                  <a:pt x="373487" y="1657"/>
                </a:cubicBezTo>
                <a:cubicBezTo>
                  <a:pt x="482957" y="14536"/>
                  <a:pt x="656822" y="194840"/>
                  <a:pt x="656822" y="194840"/>
                </a:cubicBezTo>
                <a:lnTo>
                  <a:pt x="656822" y="194840"/>
                </a:lnTo>
                <a:lnTo>
                  <a:pt x="656822" y="194840"/>
                </a:ln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8070586" y="3372611"/>
            <a:ext cx="656822" cy="194840"/>
          </a:xfrm>
          <a:custGeom>
            <a:avLst/>
            <a:gdLst>
              <a:gd name="connsiteX0" fmla="*/ 0 w 656822"/>
              <a:gd name="connsiteY0" fmla="*/ 117566 h 194840"/>
              <a:gd name="connsiteX1" fmla="*/ 373487 w 656822"/>
              <a:gd name="connsiteY1" fmla="*/ 1657 h 194840"/>
              <a:gd name="connsiteX2" fmla="*/ 656822 w 656822"/>
              <a:gd name="connsiteY2" fmla="*/ 194840 h 194840"/>
              <a:gd name="connsiteX3" fmla="*/ 656822 w 656822"/>
              <a:gd name="connsiteY3" fmla="*/ 194840 h 194840"/>
              <a:gd name="connsiteX4" fmla="*/ 656822 w 656822"/>
              <a:gd name="connsiteY4" fmla="*/ 194840 h 19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822" h="194840">
                <a:moveTo>
                  <a:pt x="0" y="117566"/>
                </a:moveTo>
                <a:cubicBezTo>
                  <a:pt x="132008" y="53172"/>
                  <a:pt x="264017" y="-11222"/>
                  <a:pt x="373487" y="1657"/>
                </a:cubicBezTo>
                <a:cubicBezTo>
                  <a:pt x="482957" y="14536"/>
                  <a:pt x="656822" y="194840"/>
                  <a:pt x="656822" y="194840"/>
                </a:cubicBezTo>
                <a:lnTo>
                  <a:pt x="656822" y="194840"/>
                </a:lnTo>
                <a:lnTo>
                  <a:pt x="656822" y="194840"/>
                </a:ln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7467908" y="3225775"/>
            <a:ext cx="1318819" cy="305625"/>
          </a:xfrm>
          <a:custGeom>
            <a:avLst/>
            <a:gdLst>
              <a:gd name="connsiteX0" fmla="*/ 0 w 656822"/>
              <a:gd name="connsiteY0" fmla="*/ 117566 h 194840"/>
              <a:gd name="connsiteX1" fmla="*/ 373487 w 656822"/>
              <a:gd name="connsiteY1" fmla="*/ 1657 h 194840"/>
              <a:gd name="connsiteX2" fmla="*/ 656822 w 656822"/>
              <a:gd name="connsiteY2" fmla="*/ 194840 h 194840"/>
              <a:gd name="connsiteX3" fmla="*/ 656822 w 656822"/>
              <a:gd name="connsiteY3" fmla="*/ 194840 h 194840"/>
              <a:gd name="connsiteX4" fmla="*/ 656822 w 656822"/>
              <a:gd name="connsiteY4" fmla="*/ 194840 h 194840"/>
              <a:gd name="connsiteX0" fmla="*/ 0 w 704895"/>
              <a:gd name="connsiteY0" fmla="*/ 283590 h 283590"/>
              <a:gd name="connsiteX1" fmla="*/ 421560 w 704895"/>
              <a:gd name="connsiteY1" fmla="*/ 768 h 283590"/>
              <a:gd name="connsiteX2" fmla="*/ 704895 w 704895"/>
              <a:gd name="connsiteY2" fmla="*/ 193951 h 283590"/>
              <a:gd name="connsiteX3" fmla="*/ 704895 w 704895"/>
              <a:gd name="connsiteY3" fmla="*/ 193951 h 283590"/>
              <a:gd name="connsiteX4" fmla="*/ 704895 w 704895"/>
              <a:gd name="connsiteY4" fmla="*/ 193951 h 283590"/>
              <a:gd name="connsiteX0" fmla="*/ 0 w 704895"/>
              <a:gd name="connsiteY0" fmla="*/ 283590 h 283590"/>
              <a:gd name="connsiteX1" fmla="*/ 421560 w 704895"/>
              <a:gd name="connsiteY1" fmla="*/ 768 h 283590"/>
              <a:gd name="connsiteX2" fmla="*/ 704895 w 704895"/>
              <a:gd name="connsiteY2" fmla="*/ 193951 h 283590"/>
              <a:gd name="connsiteX3" fmla="*/ 704895 w 704895"/>
              <a:gd name="connsiteY3" fmla="*/ 193951 h 283590"/>
              <a:gd name="connsiteX4" fmla="*/ 704895 w 704895"/>
              <a:gd name="connsiteY4" fmla="*/ 193951 h 28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895" h="283590">
                <a:moveTo>
                  <a:pt x="0" y="283590"/>
                </a:moveTo>
                <a:cubicBezTo>
                  <a:pt x="148032" y="107921"/>
                  <a:pt x="304078" y="15708"/>
                  <a:pt x="421560" y="768"/>
                </a:cubicBezTo>
                <a:cubicBezTo>
                  <a:pt x="539043" y="-14172"/>
                  <a:pt x="704895" y="193951"/>
                  <a:pt x="704895" y="193951"/>
                </a:cubicBezTo>
                <a:lnTo>
                  <a:pt x="704895" y="193951"/>
                </a:lnTo>
                <a:lnTo>
                  <a:pt x="704895" y="193951"/>
                </a:ln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2640" y="498631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P(n) = P(n - 1) + P(n – 2)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53968" y="4881084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p[1] = 1</a:t>
            </a:r>
          </a:p>
          <a:p>
            <a:r>
              <a:rPr lang="en-US" dirty="0"/>
              <a:t>p</a:t>
            </a:r>
            <a:r>
              <a:rPr lang="en-US" dirty="0" smtClean="0"/>
              <a:t>[2] = 1</a:t>
            </a:r>
          </a:p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 err="1" smtClean="0"/>
              <a:t>i</a:t>
            </a:r>
            <a:r>
              <a:rPr lang="en-US" dirty="0" smtClean="0"/>
              <a:t> = 2 to n</a:t>
            </a:r>
          </a:p>
          <a:p>
            <a:r>
              <a:rPr lang="en-US" dirty="0" smtClean="0"/>
              <a:t>      p[</a:t>
            </a:r>
            <a:r>
              <a:rPr lang="en-US" dirty="0" err="1" smtClean="0"/>
              <a:t>i</a:t>
            </a:r>
            <a:r>
              <a:rPr lang="en-US" dirty="0" smtClean="0"/>
              <a:t>] = p[</a:t>
            </a:r>
            <a:r>
              <a:rPr lang="en-US" dirty="0" err="1" smtClean="0"/>
              <a:t>i</a:t>
            </a:r>
            <a:r>
              <a:rPr lang="en-US" dirty="0" smtClean="0"/>
              <a:t> - 1] + p[</a:t>
            </a:r>
            <a:r>
              <a:rPr lang="en-US" dirty="0" err="1" smtClean="0"/>
              <a:t>i</a:t>
            </a:r>
            <a:r>
              <a:rPr lang="en-US" dirty="0" smtClean="0"/>
              <a:t>- 2] </a:t>
            </a:r>
            <a:r>
              <a:rPr lang="en-US" dirty="0"/>
              <a:t>	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2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977" y="1617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Dynamic programming 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582"/>
            <a:ext cx="10515600" cy="4351338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2982830"/>
            <a:ext cx="270456" cy="77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70592" y="2993562"/>
            <a:ext cx="270456" cy="77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73751" y="2991415"/>
            <a:ext cx="270456" cy="77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81211" y="2993562"/>
            <a:ext cx="270456" cy="7727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23003" y="3004294"/>
            <a:ext cx="270456" cy="77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62429" y="3004294"/>
            <a:ext cx="270456" cy="77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04221" y="3015026"/>
            <a:ext cx="270456" cy="77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607380" y="3012879"/>
            <a:ext cx="270456" cy="7727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31003" y="1247827"/>
            <a:ext cx="99682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robot can jump to at most 2 blocks further. If now it is on block 1, </a:t>
            </a:r>
          </a:p>
          <a:p>
            <a:r>
              <a:rPr lang="en-US" sz="2800" dirty="0" smtClean="0"/>
              <a:t>how many different jumps can it make to reach block n without </a:t>
            </a:r>
          </a:p>
          <a:p>
            <a:r>
              <a:rPr lang="en-US" sz="2800" dirty="0" smtClean="0"/>
              <a:t>jumping onto red blocks.  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797570" y="3774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52247" y="3772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0430" y="3772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99349" y="37577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30411" y="37577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33828" y="37471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 .  .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298033" y="375340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42928" y="375126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558968" y="37491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31682" y="325562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 .  . </a:t>
            </a:r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1914730" y="2755684"/>
            <a:ext cx="656822" cy="194840"/>
          </a:xfrm>
          <a:custGeom>
            <a:avLst/>
            <a:gdLst>
              <a:gd name="connsiteX0" fmla="*/ 0 w 656822"/>
              <a:gd name="connsiteY0" fmla="*/ 117566 h 194840"/>
              <a:gd name="connsiteX1" fmla="*/ 373487 w 656822"/>
              <a:gd name="connsiteY1" fmla="*/ 1657 h 194840"/>
              <a:gd name="connsiteX2" fmla="*/ 656822 w 656822"/>
              <a:gd name="connsiteY2" fmla="*/ 194840 h 194840"/>
              <a:gd name="connsiteX3" fmla="*/ 656822 w 656822"/>
              <a:gd name="connsiteY3" fmla="*/ 194840 h 194840"/>
              <a:gd name="connsiteX4" fmla="*/ 656822 w 656822"/>
              <a:gd name="connsiteY4" fmla="*/ 194840 h 19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822" h="194840">
                <a:moveTo>
                  <a:pt x="0" y="117566"/>
                </a:moveTo>
                <a:cubicBezTo>
                  <a:pt x="132008" y="53172"/>
                  <a:pt x="264017" y="-11222"/>
                  <a:pt x="373487" y="1657"/>
                </a:cubicBezTo>
                <a:cubicBezTo>
                  <a:pt x="482957" y="14536"/>
                  <a:pt x="656822" y="194840"/>
                  <a:pt x="656822" y="194840"/>
                </a:cubicBezTo>
                <a:lnTo>
                  <a:pt x="656822" y="194840"/>
                </a:lnTo>
                <a:lnTo>
                  <a:pt x="656822" y="194840"/>
                </a:ln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964027" y="2622706"/>
            <a:ext cx="1228877" cy="209979"/>
          </a:xfrm>
          <a:custGeom>
            <a:avLst/>
            <a:gdLst>
              <a:gd name="connsiteX0" fmla="*/ 0 w 656822"/>
              <a:gd name="connsiteY0" fmla="*/ 117566 h 194840"/>
              <a:gd name="connsiteX1" fmla="*/ 373487 w 656822"/>
              <a:gd name="connsiteY1" fmla="*/ 1657 h 194840"/>
              <a:gd name="connsiteX2" fmla="*/ 656822 w 656822"/>
              <a:gd name="connsiteY2" fmla="*/ 194840 h 194840"/>
              <a:gd name="connsiteX3" fmla="*/ 656822 w 656822"/>
              <a:gd name="connsiteY3" fmla="*/ 194840 h 194840"/>
              <a:gd name="connsiteX4" fmla="*/ 656822 w 656822"/>
              <a:gd name="connsiteY4" fmla="*/ 194840 h 19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822" h="194840">
                <a:moveTo>
                  <a:pt x="0" y="117566"/>
                </a:moveTo>
                <a:cubicBezTo>
                  <a:pt x="132008" y="53172"/>
                  <a:pt x="264017" y="-11222"/>
                  <a:pt x="373487" y="1657"/>
                </a:cubicBezTo>
                <a:cubicBezTo>
                  <a:pt x="482957" y="14536"/>
                  <a:pt x="656822" y="194840"/>
                  <a:pt x="656822" y="194840"/>
                </a:cubicBezTo>
                <a:lnTo>
                  <a:pt x="656822" y="194840"/>
                </a:lnTo>
                <a:lnTo>
                  <a:pt x="656822" y="194840"/>
                </a:ln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8070586" y="2787990"/>
            <a:ext cx="656822" cy="194840"/>
          </a:xfrm>
          <a:custGeom>
            <a:avLst/>
            <a:gdLst>
              <a:gd name="connsiteX0" fmla="*/ 0 w 656822"/>
              <a:gd name="connsiteY0" fmla="*/ 117566 h 194840"/>
              <a:gd name="connsiteX1" fmla="*/ 373487 w 656822"/>
              <a:gd name="connsiteY1" fmla="*/ 1657 h 194840"/>
              <a:gd name="connsiteX2" fmla="*/ 656822 w 656822"/>
              <a:gd name="connsiteY2" fmla="*/ 194840 h 194840"/>
              <a:gd name="connsiteX3" fmla="*/ 656822 w 656822"/>
              <a:gd name="connsiteY3" fmla="*/ 194840 h 194840"/>
              <a:gd name="connsiteX4" fmla="*/ 656822 w 656822"/>
              <a:gd name="connsiteY4" fmla="*/ 194840 h 19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822" h="194840">
                <a:moveTo>
                  <a:pt x="0" y="117566"/>
                </a:moveTo>
                <a:cubicBezTo>
                  <a:pt x="132008" y="53172"/>
                  <a:pt x="264017" y="-11222"/>
                  <a:pt x="373487" y="1657"/>
                </a:cubicBezTo>
                <a:cubicBezTo>
                  <a:pt x="482957" y="14536"/>
                  <a:pt x="656822" y="194840"/>
                  <a:pt x="656822" y="194840"/>
                </a:cubicBezTo>
                <a:lnTo>
                  <a:pt x="656822" y="194840"/>
                </a:lnTo>
                <a:lnTo>
                  <a:pt x="656822" y="194840"/>
                </a:ln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7467908" y="2641154"/>
            <a:ext cx="1318819" cy="305625"/>
          </a:xfrm>
          <a:custGeom>
            <a:avLst/>
            <a:gdLst>
              <a:gd name="connsiteX0" fmla="*/ 0 w 656822"/>
              <a:gd name="connsiteY0" fmla="*/ 117566 h 194840"/>
              <a:gd name="connsiteX1" fmla="*/ 373487 w 656822"/>
              <a:gd name="connsiteY1" fmla="*/ 1657 h 194840"/>
              <a:gd name="connsiteX2" fmla="*/ 656822 w 656822"/>
              <a:gd name="connsiteY2" fmla="*/ 194840 h 194840"/>
              <a:gd name="connsiteX3" fmla="*/ 656822 w 656822"/>
              <a:gd name="connsiteY3" fmla="*/ 194840 h 194840"/>
              <a:gd name="connsiteX4" fmla="*/ 656822 w 656822"/>
              <a:gd name="connsiteY4" fmla="*/ 194840 h 194840"/>
              <a:gd name="connsiteX0" fmla="*/ 0 w 704895"/>
              <a:gd name="connsiteY0" fmla="*/ 283590 h 283590"/>
              <a:gd name="connsiteX1" fmla="*/ 421560 w 704895"/>
              <a:gd name="connsiteY1" fmla="*/ 768 h 283590"/>
              <a:gd name="connsiteX2" fmla="*/ 704895 w 704895"/>
              <a:gd name="connsiteY2" fmla="*/ 193951 h 283590"/>
              <a:gd name="connsiteX3" fmla="*/ 704895 w 704895"/>
              <a:gd name="connsiteY3" fmla="*/ 193951 h 283590"/>
              <a:gd name="connsiteX4" fmla="*/ 704895 w 704895"/>
              <a:gd name="connsiteY4" fmla="*/ 193951 h 283590"/>
              <a:gd name="connsiteX0" fmla="*/ 0 w 704895"/>
              <a:gd name="connsiteY0" fmla="*/ 283590 h 283590"/>
              <a:gd name="connsiteX1" fmla="*/ 421560 w 704895"/>
              <a:gd name="connsiteY1" fmla="*/ 768 h 283590"/>
              <a:gd name="connsiteX2" fmla="*/ 704895 w 704895"/>
              <a:gd name="connsiteY2" fmla="*/ 193951 h 283590"/>
              <a:gd name="connsiteX3" fmla="*/ 704895 w 704895"/>
              <a:gd name="connsiteY3" fmla="*/ 193951 h 283590"/>
              <a:gd name="connsiteX4" fmla="*/ 704895 w 704895"/>
              <a:gd name="connsiteY4" fmla="*/ 193951 h 28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895" h="283590">
                <a:moveTo>
                  <a:pt x="0" y="283590"/>
                </a:moveTo>
                <a:cubicBezTo>
                  <a:pt x="148032" y="107921"/>
                  <a:pt x="304078" y="15708"/>
                  <a:pt x="421560" y="768"/>
                </a:cubicBezTo>
                <a:cubicBezTo>
                  <a:pt x="539043" y="-14172"/>
                  <a:pt x="704895" y="193951"/>
                  <a:pt x="704895" y="193951"/>
                </a:cubicBezTo>
                <a:lnTo>
                  <a:pt x="704895" y="193951"/>
                </a:lnTo>
                <a:lnTo>
                  <a:pt x="704895" y="193951"/>
                </a:ln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28851" y="4879596"/>
            <a:ext cx="3632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P(n) = P(n - 1) + P(n – 2)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792079" y="4180344"/>
            <a:ext cx="39308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p[1] = 1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[2] = 1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or </a:t>
            </a:r>
            <a:r>
              <a:rPr lang="en-US" sz="2400" dirty="0" err="1" smtClean="0"/>
              <a:t>i</a:t>
            </a:r>
            <a:r>
              <a:rPr lang="en-US" sz="2400" dirty="0" smtClean="0"/>
              <a:t> = 2 to n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if(red[</a:t>
            </a:r>
            <a:r>
              <a:rPr lang="en-US" sz="2400" dirty="0" err="1" smtClean="0"/>
              <a:t>i</a:t>
            </a:r>
            <a:r>
              <a:rPr lang="en-US" sz="2400" dirty="0" smtClean="0"/>
              <a:t>])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p[</a:t>
            </a:r>
            <a:r>
              <a:rPr lang="en-US" sz="2400" dirty="0" err="1" smtClean="0"/>
              <a:t>i</a:t>
            </a:r>
            <a:r>
              <a:rPr lang="en-US" sz="2400" dirty="0" smtClean="0"/>
              <a:t>] = 0</a:t>
            </a:r>
          </a:p>
          <a:p>
            <a:r>
              <a:rPr lang="en-US" sz="2400" dirty="0" smtClean="0"/>
              <a:t>        else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p[</a:t>
            </a:r>
            <a:r>
              <a:rPr lang="en-US" sz="2400" dirty="0" err="1" smtClean="0"/>
              <a:t>i</a:t>
            </a:r>
            <a:r>
              <a:rPr lang="en-US" sz="2400" dirty="0" smtClean="0"/>
              <a:t>] = p[</a:t>
            </a:r>
            <a:r>
              <a:rPr lang="en-US" sz="2400" dirty="0" err="1" smtClean="0"/>
              <a:t>i</a:t>
            </a:r>
            <a:r>
              <a:rPr lang="en-US" sz="2400" dirty="0" smtClean="0"/>
              <a:t> - 1] + p[</a:t>
            </a:r>
            <a:r>
              <a:rPr lang="en-US" sz="2400" dirty="0" err="1" smtClean="0"/>
              <a:t>i</a:t>
            </a:r>
            <a:r>
              <a:rPr lang="en-US" sz="2400" dirty="0" smtClean="0"/>
              <a:t>- 2] </a:t>
            </a:r>
            <a:r>
              <a:rPr lang="en-US" dirty="0"/>
              <a:t>	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910113" y="3006794"/>
            <a:ext cx="270456" cy="7727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728851" y="4228969"/>
            <a:ext cx="4197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red[</a:t>
            </a:r>
            <a:r>
              <a:rPr lang="en-US" sz="2800" dirty="0" err="1" smtClean="0"/>
              <a:t>i</a:t>
            </a:r>
            <a:r>
              <a:rPr lang="en-US" sz="2800" dirty="0" smtClean="0"/>
              <a:t>] = true if block </a:t>
            </a:r>
            <a:r>
              <a:rPr lang="en-US" sz="2800" dirty="0" err="1"/>
              <a:t>i</a:t>
            </a:r>
            <a:r>
              <a:rPr lang="en-US" sz="2800" dirty="0" smtClean="0"/>
              <a:t> is red.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387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171" y="679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Dynamic programming - examples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9" y="1368403"/>
            <a:ext cx="4227226" cy="5493248"/>
          </a:xfrm>
        </p:spPr>
      </p:pic>
      <p:cxnSp>
        <p:nvCxnSpPr>
          <p:cNvPr id="8" name="Straight Arrow Connector 7"/>
          <p:cNvCxnSpPr/>
          <p:nvPr/>
        </p:nvCxnSpPr>
        <p:spPr>
          <a:xfrm>
            <a:off x="1184222" y="2656491"/>
            <a:ext cx="0" cy="3297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0975" y="2256381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</a:t>
            </a:r>
            <a:endParaRPr lang="en-US" sz="2000" b="1" dirty="0"/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>
            <a:off x="1337469" y="2456436"/>
            <a:ext cx="3564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86339" y="5511745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6755" y="1811952"/>
            <a:ext cx="7129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many different ways are there from s to d?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694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171" y="679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Dynamic programming - examples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9" y="1364752"/>
            <a:ext cx="4227226" cy="5493248"/>
          </a:xfrm>
        </p:spPr>
      </p:pic>
      <p:cxnSp>
        <p:nvCxnSpPr>
          <p:cNvPr id="8" name="Straight Arrow Connector 7"/>
          <p:cNvCxnSpPr/>
          <p:nvPr/>
        </p:nvCxnSpPr>
        <p:spPr>
          <a:xfrm>
            <a:off x="1184222" y="2656491"/>
            <a:ext cx="0" cy="3297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0975" y="2196421"/>
            <a:ext cx="354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 flipV="1">
            <a:off x="1385559" y="2438065"/>
            <a:ext cx="311446" cy="19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86339" y="551174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6755" y="1811952"/>
            <a:ext cx="7129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many different ways are there from s to d?</a:t>
            </a:r>
            <a:endParaRPr lang="en-US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09602" y="5312243"/>
            <a:ext cx="0" cy="3297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22355" y="5771755"/>
            <a:ext cx="3564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11799" y="1704117"/>
            <a:ext cx="47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54595" y="169482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3727" y="5445296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7408" y="21919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82557" y="2845721"/>
            <a:ext cx="67022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[n][m] = number of different ways from 1,1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o </a:t>
            </a:r>
            <a:r>
              <a:rPr lang="en-US" sz="2800" dirty="0" err="1" smtClean="0"/>
              <a:t>n,m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182557" y="4048767"/>
            <a:ext cx="5309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[n][m] = w[n][m - 1] + w[n - 1][m]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5200046" y="4530947"/>
            <a:ext cx="37325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w[1][</a:t>
            </a:r>
            <a:r>
              <a:rPr lang="en-US" sz="2800" dirty="0"/>
              <a:t>i</a:t>
            </a:r>
            <a:r>
              <a:rPr lang="en-US" sz="2800" dirty="0" smtClean="0"/>
              <a:t>] = 1, for all </a:t>
            </a:r>
            <a:r>
              <a:rPr lang="en-US" sz="2800" dirty="0" err="1" smtClean="0"/>
              <a:t>i</a:t>
            </a:r>
            <a:r>
              <a:rPr lang="en-US" sz="2800" dirty="0" smtClean="0"/>
              <a:t> &lt;= m </a:t>
            </a:r>
          </a:p>
          <a:p>
            <a:r>
              <a:rPr lang="en-US" sz="2800" dirty="0" smtClean="0"/>
              <a:t>w[</a:t>
            </a:r>
            <a:r>
              <a:rPr lang="en-US" sz="2800" dirty="0" err="1" smtClean="0"/>
              <a:t>i</a:t>
            </a:r>
            <a:r>
              <a:rPr lang="en-US" sz="2800" dirty="0" smtClean="0"/>
              <a:t>][1] </a:t>
            </a:r>
            <a:r>
              <a:rPr lang="en-US" sz="2800" dirty="0"/>
              <a:t>= 1, for all </a:t>
            </a:r>
            <a:r>
              <a:rPr lang="en-US" sz="2800" dirty="0" err="1"/>
              <a:t>i</a:t>
            </a:r>
            <a:r>
              <a:rPr lang="en-US" sz="2800" dirty="0"/>
              <a:t> &lt;= </a:t>
            </a:r>
            <a:r>
              <a:rPr lang="en-US" sz="2800" dirty="0" smtClean="0"/>
              <a:t>n </a:t>
            </a:r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9368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171" y="679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Dynamic programming - examples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7457" y="1514148"/>
            <a:ext cx="400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Optimization problems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57" y="2696313"/>
            <a:ext cx="10211002" cy="272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3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80" y="1326604"/>
            <a:ext cx="4227226" cy="549324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171" y="679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Dynamic programming - examples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84222" y="2626512"/>
            <a:ext cx="0" cy="3297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0975" y="2166442"/>
            <a:ext cx="354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 flipV="1">
            <a:off x="1385559" y="2408086"/>
            <a:ext cx="311446" cy="19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86339" y="5481766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6755" y="2096762"/>
            <a:ext cx="67481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Given profit from each cell p[</a:t>
            </a:r>
            <a:r>
              <a:rPr lang="en-US" sz="2800" dirty="0" err="1" smtClean="0"/>
              <a:t>i</a:t>
            </a:r>
            <a:r>
              <a:rPr lang="en-US" sz="2800" dirty="0" smtClean="0"/>
              <a:t>][j], find a path </a:t>
            </a:r>
          </a:p>
          <a:p>
            <a:r>
              <a:rPr lang="en-US" sz="2800" dirty="0" smtClean="0"/>
              <a:t>from s to d that brings max revenue?</a:t>
            </a:r>
            <a:endParaRPr lang="en-US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09602" y="5282264"/>
            <a:ext cx="0" cy="3297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22355" y="5741776"/>
            <a:ext cx="3564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11799" y="1674138"/>
            <a:ext cx="47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54595" y="16648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3727" y="5415317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7408" y="216201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82557" y="3130531"/>
            <a:ext cx="6253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r[n][m] = max revenue from [1,1] to [</a:t>
            </a:r>
            <a:r>
              <a:rPr lang="en-US" sz="2800" dirty="0" err="1" smtClean="0"/>
              <a:t>n,m</a:t>
            </a:r>
            <a:r>
              <a:rPr lang="en-US" sz="2800" dirty="0" smtClean="0"/>
              <a:t>]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152459" y="4292537"/>
            <a:ext cx="694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r[n][m] = </a:t>
            </a:r>
            <a:r>
              <a:rPr lang="en-US" sz="2800" dirty="0" smtClean="0"/>
              <a:t>max(r[n</a:t>
            </a:r>
            <a:r>
              <a:rPr lang="en-US" sz="2800" dirty="0" smtClean="0"/>
              <a:t>][m - 1</a:t>
            </a:r>
            <a:r>
              <a:rPr lang="en-US" sz="2800" dirty="0" smtClean="0"/>
              <a:t>],r[n </a:t>
            </a:r>
            <a:r>
              <a:rPr lang="en-US" sz="2800" dirty="0" smtClean="0"/>
              <a:t>- 1][m]) + p[n][m]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5130733" y="4815757"/>
            <a:ext cx="49412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dirty="0" smtClean="0"/>
              <a:t>[1][</a:t>
            </a:r>
            <a:r>
              <a:rPr lang="en-US" sz="2800" dirty="0"/>
              <a:t>i</a:t>
            </a:r>
            <a:r>
              <a:rPr lang="en-US" sz="2800" dirty="0" smtClean="0"/>
              <a:t>] = </a:t>
            </a:r>
            <a:r>
              <a:rPr lang="en-US" sz="2800" dirty="0" smtClean="0"/>
              <a:t>Sum(p[1</a:t>
            </a:r>
            <a:r>
              <a:rPr lang="en-US" sz="2800" dirty="0" smtClean="0"/>
              <a:t>][</a:t>
            </a:r>
            <a:r>
              <a:rPr lang="en-US" sz="2800" dirty="0"/>
              <a:t>j</a:t>
            </a:r>
            <a:r>
              <a:rPr lang="en-US" sz="2800" dirty="0" smtClean="0"/>
              <a:t>]), for all </a:t>
            </a:r>
            <a:r>
              <a:rPr lang="en-US" sz="2800" dirty="0"/>
              <a:t>j</a:t>
            </a:r>
            <a:r>
              <a:rPr lang="en-US" sz="2800" dirty="0" smtClean="0"/>
              <a:t> &lt;=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</a:p>
          <a:p>
            <a:r>
              <a:rPr lang="en-US" sz="2800" dirty="0"/>
              <a:t>r</a:t>
            </a:r>
            <a:r>
              <a:rPr lang="en-US" sz="2800" dirty="0" smtClean="0"/>
              <a:t>[</a:t>
            </a:r>
            <a:r>
              <a:rPr lang="en-US" sz="2800" dirty="0" err="1" smtClean="0"/>
              <a:t>i</a:t>
            </a:r>
            <a:r>
              <a:rPr lang="en-US" sz="2800" dirty="0" smtClean="0"/>
              <a:t>][1] </a:t>
            </a:r>
            <a:r>
              <a:rPr lang="en-US" sz="2800" dirty="0"/>
              <a:t>= </a:t>
            </a:r>
            <a:r>
              <a:rPr lang="en-US" sz="2800" dirty="0" smtClean="0"/>
              <a:t>Sum(p[j</a:t>
            </a:r>
            <a:r>
              <a:rPr lang="en-US" sz="2800" dirty="0" smtClean="0"/>
              <a:t>][1]), </a:t>
            </a:r>
            <a:r>
              <a:rPr lang="en-US" sz="2800" dirty="0"/>
              <a:t>for all j &lt;= </a:t>
            </a:r>
            <a:r>
              <a:rPr lang="en-US" sz="2800" dirty="0" err="1"/>
              <a:t>i</a:t>
            </a:r>
            <a:endParaRPr lang="en-US" sz="2800" dirty="0"/>
          </a:p>
          <a:p>
            <a:endParaRPr lang="en-US" sz="28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3830809" y="1140661"/>
            <a:ext cx="400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Optimization problems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22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Dynamic programming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</a:t>
            </a:r>
            <a:r>
              <a:rPr lang="en-US" dirty="0" err="1" smtClean="0"/>
              <a:t>subarray</a:t>
            </a:r>
            <a:r>
              <a:rPr lang="en-US" dirty="0" smtClean="0"/>
              <a:t> problem: Given an array </a:t>
            </a:r>
            <a:r>
              <a:rPr lang="en-US" i="1" dirty="0" smtClean="0"/>
              <a:t>A</a:t>
            </a:r>
            <a:r>
              <a:rPr lang="en-US" dirty="0" smtClean="0"/>
              <a:t> of </a:t>
            </a:r>
            <a:r>
              <a:rPr lang="en-US" dirty="0" smtClean="0"/>
              <a:t>integers, find contiguous </a:t>
            </a:r>
            <a:r>
              <a:rPr lang="en-US" dirty="0" err="1" smtClean="0"/>
              <a:t>subarray</a:t>
            </a:r>
            <a:r>
              <a:rPr lang="en-US" dirty="0" smtClean="0"/>
              <a:t> within </a:t>
            </a:r>
            <a:r>
              <a:rPr lang="en-US" i="1" dirty="0"/>
              <a:t>A</a:t>
            </a:r>
            <a:r>
              <a:rPr lang="en-US" dirty="0" smtClean="0"/>
              <a:t> </a:t>
            </a:r>
            <a:r>
              <a:rPr lang="en-US" dirty="0" smtClean="0"/>
              <a:t>which has the largest sum.</a:t>
            </a:r>
          </a:p>
          <a:p>
            <a:r>
              <a:rPr lang="en-US" dirty="0" smtClean="0"/>
              <a:t>For example, A = &lt; -5, 2, -4, 5, -1, 3, 4, -3, 2 &gt;</a:t>
            </a:r>
          </a:p>
          <a:p>
            <a:r>
              <a:rPr lang="en-US" dirty="0" smtClean="0"/>
              <a:t>Output: </a:t>
            </a:r>
            <a:r>
              <a:rPr lang="en-US" dirty="0" err="1" smtClean="0"/>
              <a:t>subarray</a:t>
            </a:r>
            <a:r>
              <a:rPr lang="en-US" dirty="0" smtClean="0"/>
              <a:t> &lt; 5, -1, 3, 4 &gt; with sum = 11</a:t>
            </a:r>
          </a:p>
          <a:p>
            <a:r>
              <a:rPr lang="en-US" dirty="0" smtClean="0"/>
              <a:t>Solutions:</a:t>
            </a:r>
          </a:p>
          <a:p>
            <a:pPr lvl="1"/>
            <a:r>
              <a:rPr lang="en-US" dirty="0" smtClean="0"/>
              <a:t>Find all possible </a:t>
            </a:r>
            <a:r>
              <a:rPr lang="en-US" dirty="0" err="1" smtClean="0"/>
              <a:t>subarrays</a:t>
            </a:r>
            <a:r>
              <a:rPr lang="en-US" dirty="0" smtClean="0"/>
              <a:t> and sums: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time</a:t>
            </a:r>
          </a:p>
          <a:p>
            <a:pPr lvl="1"/>
            <a:r>
              <a:rPr lang="en-US" dirty="0" smtClean="0"/>
              <a:t>Use divide-and-conquer method: T(n) = 2T(n/2) + O(n) </a:t>
            </a:r>
            <a:r>
              <a:rPr lang="en-US" dirty="0" smtClean="0">
                <a:sym typeface="Wingdings" panose="05000000000000000000" pitchFamily="2" charset="2"/>
              </a:rPr>
              <a:t> T(n) = O(</a:t>
            </a:r>
            <a:r>
              <a:rPr lang="en-US" dirty="0" err="1" smtClean="0">
                <a:sym typeface="Wingdings" panose="05000000000000000000" pitchFamily="2" charset="2"/>
              </a:rPr>
              <a:t>nlgn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Use dynamic programming technique (</a:t>
            </a:r>
            <a:r>
              <a:rPr lang="en-US" dirty="0" err="1" smtClean="0">
                <a:sym typeface="Wingdings" panose="05000000000000000000" pitchFamily="2" charset="2"/>
              </a:rPr>
              <a:t>Kadane’s</a:t>
            </a:r>
            <a:r>
              <a:rPr lang="en-US" dirty="0" smtClean="0">
                <a:sym typeface="Wingdings" panose="05000000000000000000" pitchFamily="2" charset="2"/>
              </a:rPr>
              <a:t> algorithm)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AutoShape 3" descr="i,j"/>
          <p:cNvSpPr>
            <a:spLocks noChangeAspect="1" noChangeArrowheads="1"/>
          </p:cNvSpPr>
          <p:nvPr/>
        </p:nvSpPr>
        <p:spPr bwMode="auto">
          <a:xfrm>
            <a:off x="8050213" y="-60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{\displaystyle 1\leq i\leq j\leq n}"/>
          <p:cNvSpPr>
            <a:spLocks noChangeAspect="1" noChangeArrowheads="1"/>
          </p:cNvSpPr>
          <p:nvPr/>
        </p:nvSpPr>
        <p:spPr bwMode="auto">
          <a:xfrm>
            <a:off x="8447088" y="-60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5" descr="{\displaystyle \sum _{x=i}^{j}a[x]}"/>
          <p:cNvSpPr>
            <a:spLocks noChangeAspect="1" noChangeArrowheads="1"/>
          </p:cNvSpPr>
          <p:nvPr/>
        </p:nvSpPr>
        <p:spPr bwMode="auto">
          <a:xfrm>
            <a:off x="288925" y="22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6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893</Words>
  <Application>Microsoft Office PowerPoint</Application>
  <PresentationFormat>Widescreen</PresentationFormat>
  <Paragraphs>180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Wingdings</vt:lpstr>
      <vt:lpstr>Office Theme</vt:lpstr>
      <vt:lpstr>Dynamic Programming</vt:lpstr>
      <vt:lpstr>Dynamic programming - examples</vt:lpstr>
      <vt:lpstr>Dynamic programming - examples</vt:lpstr>
      <vt:lpstr>Dynamic programming - examples</vt:lpstr>
      <vt:lpstr>Dynamic programming - examples</vt:lpstr>
      <vt:lpstr>Dynamic programming - examples</vt:lpstr>
      <vt:lpstr>Dynamic programming - examples</vt:lpstr>
      <vt:lpstr>Dynamic programming - examples</vt:lpstr>
      <vt:lpstr>Dynamic programming - examples</vt:lpstr>
      <vt:lpstr>Dynamic programming - examples</vt:lpstr>
      <vt:lpstr>Dynamic programming - examples</vt:lpstr>
      <vt:lpstr>Dynamic programming - examples</vt:lpstr>
      <vt:lpstr>Dynamic programming - examples</vt:lpstr>
      <vt:lpstr>Dynamic programming - examples</vt:lpstr>
      <vt:lpstr>Dynamic programming - examples</vt:lpstr>
      <vt:lpstr>Dynamic programming - examples</vt:lpstr>
      <vt:lpstr>Dynamic programming - examples</vt:lpstr>
      <vt:lpstr>Dynamic programming - examples</vt:lpstr>
      <vt:lpstr>Dynamic programming - examples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Sain</dc:creator>
  <cp:lastModifiedBy>Sain</cp:lastModifiedBy>
  <cp:revision>115</cp:revision>
  <dcterms:created xsi:type="dcterms:W3CDTF">2018-09-09T06:11:58Z</dcterms:created>
  <dcterms:modified xsi:type="dcterms:W3CDTF">2018-09-12T05:48:42Z</dcterms:modified>
</cp:coreProperties>
</file>