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9" r:id="rId10"/>
    <p:sldId id="266" r:id="rId11"/>
    <p:sldId id="267" r:id="rId12"/>
    <p:sldId id="268" r:id="rId13"/>
    <p:sldId id="270" r:id="rId14"/>
    <p:sldId id="271" r:id="rId15"/>
    <p:sldId id="272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7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0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0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3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0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8C6F-562E-42EA-A038-B8ED1FD5A87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7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and Round Single Corner Rectangle 3"/>
          <p:cNvSpPr/>
          <p:nvPr/>
        </p:nvSpPr>
        <p:spPr>
          <a:xfrm>
            <a:off x="4353059" y="1399750"/>
            <a:ext cx="7392473" cy="22022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3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927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 3: Computing the optimal costs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80" y="2320076"/>
            <a:ext cx="5746796" cy="420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5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 4: Constructing an optimal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711137"/>
            <a:ext cx="6038454" cy="26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8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04" y="1325563"/>
            <a:ext cx="5730092" cy="486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6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806"/>
            <a:ext cx="10515600" cy="48327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 longest-common-subsequence problem: </a:t>
            </a:r>
            <a:r>
              <a:rPr lang="en-US" dirty="0">
                <a:solidFill>
                  <a:srgbClr val="00B050"/>
                </a:solidFill>
              </a:rPr>
              <a:t>we are given two sequences X = &lt;x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, x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, …, </a:t>
            </a:r>
            <a:r>
              <a:rPr lang="en-US" dirty="0" err="1">
                <a:solidFill>
                  <a:srgbClr val="00B050"/>
                </a:solidFill>
              </a:rPr>
              <a:t>x</a:t>
            </a:r>
            <a:r>
              <a:rPr lang="en-US" baseline="-25000" dirty="0" err="1">
                <a:solidFill>
                  <a:srgbClr val="00B050"/>
                </a:solidFill>
              </a:rPr>
              <a:t>m</a:t>
            </a:r>
            <a:r>
              <a:rPr lang="en-US" dirty="0">
                <a:solidFill>
                  <a:srgbClr val="00B050"/>
                </a:solidFill>
              </a:rPr>
              <a:t>&gt; and Y = &lt;y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,y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, …, </a:t>
            </a:r>
            <a:r>
              <a:rPr lang="en-US" dirty="0" err="1">
                <a:solidFill>
                  <a:srgbClr val="00B050"/>
                </a:solidFill>
              </a:rPr>
              <a:t>y</a:t>
            </a:r>
            <a:r>
              <a:rPr lang="en-US" baseline="-25000" dirty="0" err="1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&gt;, and wish to find a maximum-length common subsequence of X and Y.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subsequence</a:t>
            </a:r>
            <a:r>
              <a:rPr lang="en-US" dirty="0"/>
              <a:t> of a given sequence is just the given sequence with zero or more elements left out.</a:t>
            </a:r>
          </a:p>
          <a:p>
            <a:pPr lvl="1"/>
            <a:r>
              <a:rPr lang="en-US" dirty="0"/>
              <a:t>X = ABCDEF, Y = BDE</a:t>
            </a:r>
          </a:p>
          <a:p>
            <a:pPr lvl="1"/>
            <a:r>
              <a:rPr lang="en-US" dirty="0"/>
              <a:t>Y is a subsequence of X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Brute force approach takes exponential time as there are 2</a:t>
            </a:r>
            <a:r>
              <a:rPr lang="en-US" baseline="30000" dirty="0"/>
              <a:t>n</a:t>
            </a:r>
            <a:r>
              <a:rPr lang="en-US" dirty="0"/>
              <a:t> subsequences.</a:t>
            </a:r>
          </a:p>
        </p:txBody>
      </p:sp>
    </p:spTree>
    <p:extLst>
      <p:ext uri="{BB962C8B-B14F-4D97-AF65-F5344CB8AC3E}">
        <p14:creationId xmlns:p14="http://schemas.microsoft.com/office/powerpoint/2010/main" val="351425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 1- Characterizing a longest common subsequence</a:t>
            </a:r>
          </a:p>
          <a:p>
            <a:r>
              <a:rPr lang="en-US" dirty="0"/>
              <a:t>The LCS problem has an optimal-substructure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91" y="3105619"/>
            <a:ext cx="8829608" cy="2421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077" y="5875719"/>
            <a:ext cx="635960" cy="3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8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 2- A recursive solution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14" y="2573091"/>
            <a:ext cx="8421845" cy="15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7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-150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47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 3- Computing the length of an LCS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31" y="1881121"/>
            <a:ext cx="4906515" cy="4836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335" y="1881121"/>
            <a:ext cx="4451496" cy="482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1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 4 – Constructing an LCS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330" y="2525409"/>
            <a:ext cx="5284363" cy="365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5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80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568" y="1546749"/>
            <a:ext cx="11070077" cy="4351338"/>
          </a:xfrm>
        </p:spPr>
        <p:txBody>
          <a:bodyPr/>
          <a:lstStyle/>
          <a:p>
            <a:r>
              <a:rPr lang="en-US" dirty="0"/>
              <a:t>Given chain of </a:t>
            </a:r>
            <a:r>
              <a:rPr lang="en-US" i="1" dirty="0"/>
              <a:t>n</a:t>
            </a:r>
            <a:r>
              <a:rPr lang="en-US" dirty="0"/>
              <a:t> matrices, we wish to find the product A</a:t>
            </a:r>
            <a:r>
              <a:rPr lang="en-US" baseline="-25000" dirty="0"/>
              <a:t>1</a:t>
            </a:r>
            <a:r>
              <a:rPr lang="en-US" dirty="0"/>
              <a:t>*A</a:t>
            </a:r>
            <a:r>
              <a:rPr lang="en-US" baseline="-25000" dirty="0"/>
              <a:t>2</a:t>
            </a:r>
            <a:r>
              <a:rPr lang="en-US" dirty="0"/>
              <a:t>* … *A</a:t>
            </a:r>
            <a:r>
              <a:rPr lang="en-US" baseline="-25000" dirty="0"/>
              <a:t>n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0045" y="5134966"/>
            <a:ext cx="6947095" cy="12003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If A is p*q matrix, B is q*r matrix, then C is p*r matrix. </a:t>
            </a:r>
          </a:p>
          <a:p>
            <a:r>
              <a:rPr lang="en-US" sz="2400" dirty="0"/>
              <a:t>The number of scalar multiplications = p*q*r.</a:t>
            </a:r>
          </a:p>
          <a:p>
            <a:r>
              <a:rPr lang="en-US" sz="2400" dirty="0"/>
              <a:t>T(n) ~ number of scalar multiplications.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07" y="2323514"/>
            <a:ext cx="4449972" cy="26348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2307" y="2315952"/>
            <a:ext cx="61503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multiply two matrices A</a:t>
            </a:r>
            <a:r>
              <a:rPr lang="en-US" sz="2000" baseline="-25000" dirty="0"/>
              <a:t>1</a:t>
            </a:r>
            <a:r>
              <a:rPr lang="en-US" dirty="0"/>
              <a:t> and A</a:t>
            </a:r>
            <a:r>
              <a:rPr lang="en-US" sz="2000" baseline="-25000" dirty="0"/>
              <a:t>2</a:t>
            </a:r>
            <a:r>
              <a:rPr lang="en-US" dirty="0"/>
              <a:t> if they are compatible,</a:t>
            </a:r>
          </a:p>
          <a:p>
            <a:r>
              <a:rPr lang="en-US" dirty="0"/>
              <a:t>i.e., the number of columns of A = the number of rows of B.</a:t>
            </a:r>
          </a:p>
          <a:p>
            <a:endParaRPr lang="en-US" dirty="0"/>
          </a:p>
          <a:p>
            <a:r>
              <a:rPr lang="en-US" dirty="0"/>
              <a:t>Matrix multiplication is associative -  (A</a:t>
            </a:r>
            <a:r>
              <a:rPr lang="en-US" sz="2000" baseline="-25000" dirty="0"/>
              <a:t>1</a:t>
            </a:r>
            <a:r>
              <a:rPr lang="en-US" dirty="0"/>
              <a:t>*A</a:t>
            </a:r>
            <a:r>
              <a:rPr lang="en-US" sz="2000" baseline="-25000" dirty="0"/>
              <a:t>2</a:t>
            </a:r>
            <a:r>
              <a:rPr lang="en-US" dirty="0"/>
              <a:t>)*A</a:t>
            </a:r>
            <a:r>
              <a:rPr lang="en-US" sz="2000" baseline="-25000" dirty="0"/>
              <a:t>3</a:t>
            </a:r>
            <a:r>
              <a:rPr lang="en-US" dirty="0"/>
              <a:t> = A</a:t>
            </a:r>
            <a:r>
              <a:rPr lang="en-US" sz="2000" baseline="-25000" dirty="0"/>
              <a:t>1</a:t>
            </a:r>
            <a:r>
              <a:rPr lang="en-US" dirty="0"/>
              <a:t>*(A</a:t>
            </a:r>
            <a:r>
              <a:rPr lang="en-US" sz="2000" baseline="-25000" dirty="0"/>
              <a:t>2</a:t>
            </a:r>
            <a:r>
              <a:rPr lang="en-US" dirty="0"/>
              <a:t>*A</a:t>
            </a:r>
            <a:r>
              <a:rPr lang="en-US" sz="2000" baseline="-25000" dirty="0"/>
              <a:t>3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253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39903" y="3572911"/>
            <a:ext cx="1016834" cy="2085787"/>
            <a:chOff x="4539903" y="3572911"/>
            <a:chExt cx="1016834" cy="2085787"/>
          </a:xfrm>
        </p:grpSpPr>
        <p:sp>
          <p:nvSpPr>
            <p:cNvPr id="5" name="Rectangle 4"/>
            <p:cNvSpPr/>
            <p:nvPr/>
          </p:nvSpPr>
          <p:spPr>
            <a:xfrm>
              <a:off x="4731752" y="5278586"/>
              <a:ext cx="824985" cy="3801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39903" y="3572911"/>
              <a:ext cx="721414" cy="3801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226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26" y="1376768"/>
            <a:ext cx="10515600" cy="5152510"/>
          </a:xfrm>
        </p:spPr>
        <p:txBody>
          <a:bodyPr>
            <a:normAutofit/>
          </a:bodyPr>
          <a:lstStyle/>
          <a:p>
            <a:r>
              <a:rPr lang="en-US" dirty="0"/>
              <a:t>Example: we need to find the product of &lt;A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&gt;</a:t>
            </a:r>
          </a:p>
          <a:p>
            <a:r>
              <a:rPr lang="en-US" dirty="0"/>
              <a:t>Assume A</a:t>
            </a:r>
            <a:r>
              <a:rPr lang="en-US" baseline="-25000" dirty="0"/>
              <a:t>1</a:t>
            </a:r>
            <a:r>
              <a:rPr lang="en-US" dirty="0"/>
              <a:t> is 10*100, A</a:t>
            </a:r>
            <a:r>
              <a:rPr lang="en-US" baseline="-25000" dirty="0"/>
              <a:t>2</a:t>
            </a:r>
            <a:r>
              <a:rPr lang="en-US" dirty="0"/>
              <a:t> is 100*5, and A</a:t>
            </a:r>
            <a:r>
              <a:rPr lang="en-US" baseline="-25000" dirty="0"/>
              <a:t>3</a:t>
            </a:r>
            <a:r>
              <a:rPr lang="en-US" dirty="0"/>
              <a:t> is 5*50</a:t>
            </a:r>
          </a:p>
          <a:p>
            <a:r>
              <a:rPr lang="en-US" dirty="0">
                <a:solidFill>
                  <a:srgbClr val="7030A0"/>
                </a:solidFill>
              </a:rPr>
              <a:t>If we multiply ((A</a:t>
            </a:r>
            <a:r>
              <a:rPr lang="en-US" baseline="-25000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A</a:t>
            </a:r>
            <a:r>
              <a:rPr lang="en-US" baseline="-25000" dirty="0">
                <a:solidFill>
                  <a:srgbClr val="7030A0"/>
                </a:solidFill>
              </a:rPr>
              <a:t>2</a:t>
            </a:r>
            <a:r>
              <a:rPr lang="en-US" dirty="0">
                <a:solidFill>
                  <a:srgbClr val="7030A0"/>
                </a:solidFill>
              </a:rPr>
              <a:t>)A</a:t>
            </a:r>
            <a:r>
              <a:rPr lang="en-US" baseline="-25000" dirty="0">
                <a:solidFill>
                  <a:srgbClr val="7030A0"/>
                </a:solidFill>
              </a:rPr>
              <a:t>3</a:t>
            </a:r>
            <a:r>
              <a:rPr lang="en-US" dirty="0">
                <a:solidFill>
                  <a:srgbClr val="7030A0"/>
                </a:solidFill>
              </a:rPr>
              <a:t>), then 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10*100*5 = 5000 multiplications for A</a:t>
            </a:r>
            <a:r>
              <a:rPr lang="en-US" sz="2800" baseline="-25000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*A</a:t>
            </a:r>
            <a:r>
              <a:rPr lang="en-US" sz="2800" baseline="-25000" dirty="0">
                <a:solidFill>
                  <a:srgbClr val="7030A0"/>
                </a:solidFill>
              </a:rPr>
              <a:t>2</a:t>
            </a:r>
            <a:r>
              <a:rPr lang="en-US" dirty="0">
                <a:solidFill>
                  <a:srgbClr val="7030A0"/>
                </a:solidFill>
              </a:rPr>
              <a:t> = A’ (A’ = 10*5 matrix)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10*5*50 = 2500 multiplications for  A’*A</a:t>
            </a:r>
            <a:r>
              <a:rPr lang="en-US" sz="2800" baseline="-25000" dirty="0">
                <a:solidFill>
                  <a:srgbClr val="7030A0"/>
                </a:solidFill>
              </a:rPr>
              <a:t>3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In total, 5000 + 2500 = 7500 multiplications</a:t>
            </a:r>
          </a:p>
          <a:p>
            <a:r>
              <a:rPr lang="en-US" dirty="0">
                <a:solidFill>
                  <a:srgbClr val="002060"/>
                </a:solidFill>
              </a:rPr>
              <a:t>If we multiply (A</a:t>
            </a:r>
            <a:r>
              <a:rPr lang="en-US" baseline="-25000" dirty="0">
                <a:solidFill>
                  <a:srgbClr val="002060"/>
                </a:solidFill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(A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baseline="-25000" dirty="0">
                <a:solidFill>
                  <a:srgbClr val="002060"/>
                </a:solidFill>
              </a:rPr>
              <a:t>3</a:t>
            </a:r>
            <a:r>
              <a:rPr lang="en-US" dirty="0">
                <a:solidFill>
                  <a:srgbClr val="002060"/>
                </a:solidFill>
              </a:rPr>
              <a:t>)), then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100*5*50 = 25000 multiplications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10*100*50 = 50000 multiplications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Total = 25000 + 50000 = 75000 multiplications</a:t>
            </a:r>
          </a:p>
          <a:p>
            <a:r>
              <a:rPr lang="en-US" dirty="0"/>
              <a:t>The first </a:t>
            </a:r>
            <a:r>
              <a:rPr lang="en-US" dirty="0" err="1"/>
              <a:t>parenthesization</a:t>
            </a:r>
            <a:r>
              <a:rPr lang="en-US" dirty="0"/>
              <a:t> is 10 times faster the second.</a:t>
            </a:r>
          </a:p>
        </p:txBody>
      </p:sp>
    </p:spTree>
    <p:extLst>
      <p:ext uri="{BB962C8B-B14F-4D97-AF65-F5344CB8AC3E}">
        <p14:creationId xmlns:p14="http://schemas.microsoft.com/office/powerpoint/2010/main" val="209943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51" y="1325563"/>
            <a:ext cx="1121193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 matrix-chain multiplication problem</a:t>
            </a:r>
            <a:r>
              <a:rPr lang="en-US" dirty="0">
                <a:solidFill>
                  <a:srgbClr val="00B050"/>
                </a:solidFill>
              </a:rPr>
              <a:t>: given a chain of &lt;A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, A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,…, A</a:t>
            </a:r>
            <a:r>
              <a:rPr lang="en-US" baseline="-25000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&gt; of </a:t>
            </a:r>
            <a:r>
              <a:rPr lang="en-US" i="1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 matrices, where for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 1,2, …, n, matrix A</a:t>
            </a:r>
            <a:r>
              <a:rPr lang="en-US" baseline="-25000" dirty="0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has dimension p</a:t>
            </a:r>
            <a:r>
              <a:rPr lang="en-US" baseline="-25000" dirty="0">
                <a:solidFill>
                  <a:srgbClr val="00B050"/>
                </a:solidFill>
              </a:rPr>
              <a:t>i-1</a:t>
            </a:r>
            <a:r>
              <a:rPr lang="en-US" dirty="0">
                <a:solidFill>
                  <a:srgbClr val="00B050"/>
                </a:solidFill>
              </a:rPr>
              <a:t>*p</a:t>
            </a:r>
            <a:r>
              <a:rPr lang="en-US" baseline="-25000" dirty="0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, fully parenthesize the product A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…A</a:t>
            </a:r>
            <a:r>
              <a:rPr lang="en-US" baseline="-25000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 in a way that minimizes the number of scalar multiplications.</a:t>
            </a:r>
          </a:p>
          <a:p>
            <a:endParaRPr lang="en-US" dirty="0"/>
          </a:p>
          <a:p>
            <a:r>
              <a:rPr lang="en-US" dirty="0"/>
              <a:t>&lt;A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,A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4</a:t>
            </a:r>
            <a:r>
              <a:rPr lang="en-US" dirty="0"/>
              <a:t>&gt; can be fully parenthesized in 5 distinct ways:</a:t>
            </a:r>
          </a:p>
          <a:p>
            <a:pPr marL="0" indent="0">
              <a:buNone/>
            </a:pPr>
            <a:endParaRPr lang="en-US" baseline="-25000" dirty="0"/>
          </a:p>
          <a:p>
            <a:pPr lvl="1"/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(A</a:t>
            </a:r>
            <a:r>
              <a:rPr lang="en-US" baseline="-25000" dirty="0"/>
              <a:t>2</a:t>
            </a:r>
            <a:r>
              <a:rPr lang="en-US" dirty="0"/>
              <a:t>(A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4</a:t>
            </a:r>
            <a:r>
              <a:rPr lang="en-US" dirty="0"/>
              <a:t>)))</a:t>
            </a:r>
            <a:endParaRPr lang="en-US" baseline="-25000" dirty="0"/>
          </a:p>
          <a:p>
            <a:pPr lvl="1"/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(A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)A</a:t>
            </a:r>
            <a:r>
              <a:rPr lang="en-US" baseline="-25000" dirty="0"/>
              <a:t>4</a:t>
            </a:r>
            <a:r>
              <a:rPr lang="en-US" dirty="0"/>
              <a:t>))</a:t>
            </a:r>
            <a:endParaRPr lang="en-US" baseline="-25000" dirty="0"/>
          </a:p>
          <a:p>
            <a:pPr lvl="1"/>
            <a:r>
              <a:rPr lang="en-US" dirty="0"/>
              <a:t>((A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)(A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4</a:t>
            </a:r>
            <a:r>
              <a:rPr lang="en-US" dirty="0"/>
              <a:t>))</a:t>
            </a:r>
            <a:endParaRPr lang="en-US" baseline="-25000" dirty="0"/>
          </a:p>
          <a:p>
            <a:pPr lvl="1"/>
            <a:r>
              <a:rPr lang="en-US" dirty="0"/>
              <a:t>((A</a:t>
            </a:r>
            <a:r>
              <a:rPr lang="en-US" baseline="-25000" dirty="0"/>
              <a:t>1</a:t>
            </a:r>
            <a:r>
              <a:rPr lang="en-US" dirty="0"/>
              <a:t>(A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))A</a:t>
            </a:r>
            <a:r>
              <a:rPr lang="en-US" baseline="-25000" dirty="0"/>
              <a:t>4</a:t>
            </a:r>
            <a:r>
              <a:rPr lang="en-US" dirty="0"/>
              <a:t>)</a:t>
            </a:r>
            <a:endParaRPr lang="en-US" baseline="-25000" dirty="0"/>
          </a:p>
          <a:p>
            <a:pPr lvl="1"/>
            <a:r>
              <a:rPr lang="en-US" dirty="0"/>
              <a:t>(((A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)A</a:t>
            </a:r>
            <a:r>
              <a:rPr lang="en-US" baseline="-25000" dirty="0"/>
              <a:t>3</a:t>
            </a:r>
            <a:r>
              <a:rPr lang="en-US" dirty="0"/>
              <a:t>)A</a:t>
            </a:r>
            <a:r>
              <a:rPr lang="en-US" baseline="-25000" dirty="0"/>
              <a:t>4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716" y="5782613"/>
            <a:ext cx="927119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What about for </a:t>
            </a:r>
            <a:r>
              <a:rPr lang="en-US" sz="2400" i="1" dirty="0"/>
              <a:t>n</a:t>
            </a:r>
            <a:r>
              <a:rPr lang="en-US" sz="2400" dirty="0"/>
              <a:t> matrices, how many distinct ways can we parenthesize </a:t>
            </a:r>
          </a:p>
          <a:p>
            <a:r>
              <a:rPr lang="en-US" sz="2400" dirty="0"/>
              <a:t>the product of </a:t>
            </a:r>
            <a:r>
              <a:rPr lang="en-US" sz="2400" i="1" dirty="0"/>
              <a:t>n</a:t>
            </a:r>
            <a:r>
              <a:rPr lang="en-US" sz="2400" dirty="0"/>
              <a:t> matrices?</a:t>
            </a:r>
          </a:p>
        </p:txBody>
      </p:sp>
    </p:spTree>
    <p:extLst>
      <p:ext uri="{BB962C8B-B14F-4D97-AF65-F5344CB8AC3E}">
        <p14:creationId xmlns:p14="http://schemas.microsoft.com/office/powerpoint/2010/main" val="17970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226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26" y="1325563"/>
            <a:ext cx="10515600" cy="4351338"/>
          </a:xfrm>
        </p:spPr>
        <p:txBody>
          <a:bodyPr/>
          <a:lstStyle/>
          <a:p>
            <a:r>
              <a:rPr lang="en-US" dirty="0"/>
              <a:t>P(n) – the number </a:t>
            </a:r>
            <a:r>
              <a:rPr lang="en-US" dirty="0" err="1"/>
              <a:t>parenthesization</a:t>
            </a:r>
            <a:r>
              <a:rPr lang="en-US" dirty="0"/>
              <a:t> of a sequence of n matrices.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48" y="1903054"/>
            <a:ext cx="5800860" cy="1651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3737" y="401820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P(n) = </a:t>
            </a:r>
            <a:r>
              <a:rPr lang="en-US" sz="2800" dirty="0">
                <a:latin typeface="Symbol" panose="05050102010706020507" pitchFamily="18" charset="2"/>
              </a:rPr>
              <a:t>W</a:t>
            </a:r>
            <a:r>
              <a:rPr lang="en-US" sz="2800" dirty="0"/>
              <a:t>(2</a:t>
            </a:r>
            <a:r>
              <a:rPr lang="en-US" sz="2800" baseline="30000" dirty="0"/>
              <a:t>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889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3" y="1245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96" y="1825625"/>
            <a:ext cx="9294623" cy="24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0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531"/>
            <a:ext cx="10515600" cy="484563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Step1: The structure of an optimal </a:t>
            </a:r>
            <a:r>
              <a:rPr lang="en-US" dirty="0" err="1">
                <a:solidFill>
                  <a:srgbClr val="00B050"/>
                </a:solidFill>
              </a:rPr>
              <a:t>parenthesization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A</a:t>
            </a:r>
            <a:r>
              <a:rPr lang="en-US" sz="2400" baseline="-25000" dirty="0" err="1"/>
              <a:t>i..j</a:t>
            </a:r>
            <a:r>
              <a:rPr lang="en-US" sz="2400" baseline="-25000" dirty="0"/>
              <a:t> </a:t>
            </a:r>
            <a:r>
              <a:rPr lang="en-US" dirty="0"/>
              <a:t>denote the product of A</a:t>
            </a:r>
            <a:r>
              <a:rPr lang="en-US" sz="2400" baseline="-25000" dirty="0"/>
              <a:t>i</a:t>
            </a:r>
            <a:r>
              <a:rPr lang="en-US" dirty="0"/>
              <a:t>A</a:t>
            </a:r>
            <a:r>
              <a:rPr lang="en-US" sz="2400" baseline="-25000" dirty="0"/>
              <a:t>i+1</a:t>
            </a:r>
            <a:r>
              <a:rPr lang="en-US" dirty="0"/>
              <a:t> … </a:t>
            </a:r>
            <a:r>
              <a:rPr lang="en-US" dirty="0" err="1"/>
              <a:t>A</a:t>
            </a:r>
            <a:r>
              <a:rPr lang="en-US" sz="2400" baseline="-25000" dirty="0" err="1"/>
              <a:t>j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&lt;= j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&lt; j, (A</a:t>
            </a:r>
            <a:r>
              <a:rPr lang="en-US" baseline="-25000" dirty="0"/>
              <a:t>i</a:t>
            </a:r>
            <a:r>
              <a:rPr lang="en-US" dirty="0"/>
              <a:t>..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)(A</a:t>
            </a:r>
            <a:r>
              <a:rPr lang="en-US" baseline="-25000" dirty="0"/>
              <a:t>k+1</a:t>
            </a:r>
            <a:r>
              <a:rPr lang="en-US" dirty="0"/>
              <a:t>..A</a:t>
            </a:r>
            <a:r>
              <a:rPr lang="en-US" baseline="-25000" dirty="0"/>
              <a:t>j</a:t>
            </a:r>
            <a:r>
              <a:rPr lang="en-US" dirty="0"/>
              <a:t>), for some k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&lt;= k &lt; j</a:t>
            </a:r>
          </a:p>
          <a:p>
            <a:pPr lvl="1"/>
            <a:endParaRPr lang="en-US" dirty="0"/>
          </a:p>
          <a:p>
            <a:r>
              <a:rPr lang="en-US" dirty="0"/>
              <a:t>Optimal substructure of this problem:</a:t>
            </a:r>
          </a:p>
          <a:p>
            <a:pPr lvl="1"/>
            <a:r>
              <a:rPr lang="en-US" dirty="0"/>
              <a:t>Suppose optimal </a:t>
            </a:r>
            <a:r>
              <a:rPr lang="en-US" dirty="0" err="1"/>
              <a:t>parenthesization</a:t>
            </a:r>
            <a:r>
              <a:rPr lang="en-US" dirty="0"/>
              <a:t> of A</a:t>
            </a:r>
            <a:r>
              <a:rPr lang="en-US" baseline="-25000" dirty="0"/>
              <a:t>i</a:t>
            </a:r>
            <a:r>
              <a:rPr lang="en-US" dirty="0"/>
              <a:t>..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splits into </a:t>
            </a:r>
            <a:r>
              <a:rPr lang="en-US" dirty="0" err="1"/>
              <a:t>A</a:t>
            </a:r>
            <a:r>
              <a:rPr lang="en-US" baseline="-25000" dirty="0" err="1"/>
              <a:t>i..k</a:t>
            </a:r>
            <a:r>
              <a:rPr lang="en-US" baseline="-25000" dirty="0"/>
              <a:t> </a:t>
            </a:r>
            <a:r>
              <a:rPr lang="en-US" dirty="0"/>
              <a:t>and A</a:t>
            </a:r>
            <a:r>
              <a:rPr lang="en-US" baseline="-25000" dirty="0"/>
              <a:t>k+1..j</a:t>
            </a:r>
          </a:p>
          <a:p>
            <a:pPr lvl="1"/>
            <a:r>
              <a:rPr lang="en-US" dirty="0"/>
              <a:t>Then </a:t>
            </a:r>
            <a:r>
              <a:rPr lang="en-US" dirty="0" err="1"/>
              <a:t>parenthesization</a:t>
            </a:r>
            <a:r>
              <a:rPr lang="en-US" dirty="0"/>
              <a:t> of </a:t>
            </a:r>
            <a:r>
              <a:rPr lang="en-US" dirty="0" err="1"/>
              <a:t>A</a:t>
            </a:r>
            <a:r>
              <a:rPr lang="en-US" baseline="-25000" dirty="0" err="1"/>
              <a:t>i..k</a:t>
            </a:r>
            <a:r>
              <a:rPr lang="en-US" dirty="0"/>
              <a:t> is also optimal</a:t>
            </a:r>
          </a:p>
          <a:p>
            <a:pPr lvl="1"/>
            <a:r>
              <a:rPr lang="en-US" dirty="0"/>
              <a:t>Similarly A</a:t>
            </a:r>
            <a:r>
              <a:rPr lang="en-US" baseline="-25000" dirty="0"/>
              <a:t>k+1</a:t>
            </a:r>
            <a:r>
              <a:rPr lang="en-US" dirty="0"/>
              <a:t>..j is also optimal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2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653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Step2: Recursive solution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Let m[</a:t>
            </a:r>
            <a:r>
              <a:rPr lang="en-US" dirty="0" err="1"/>
              <a:t>i,j</a:t>
            </a:r>
            <a:r>
              <a:rPr lang="en-US" dirty="0"/>
              <a:t>] be the minimum number of scalar multiplications needed to compute </a:t>
            </a:r>
            <a:r>
              <a:rPr lang="en-US" dirty="0" err="1"/>
              <a:t>A</a:t>
            </a:r>
            <a:r>
              <a:rPr lang="en-US" baseline="-25000" dirty="0" err="1"/>
              <a:t>i..j</a:t>
            </a:r>
            <a:r>
              <a:rPr lang="en-US" dirty="0"/>
              <a:t>. So, to compute to compute A</a:t>
            </a:r>
            <a:r>
              <a:rPr lang="en-US" baseline="-25000" dirty="0"/>
              <a:t>1..n</a:t>
            </a:r>
            <a:r>
              <a:rPr lang="en-US" dirty="0"/>
              <a:t> we need m[1,n] multiplications.</a:t>
            </a:r>
          </a:p>
          <a:p>
            <a:r>
              <a:rPr lang="en-US" dirty="0"/>
              <a:t>If A</a:t>
            </a:r>
            <a:r>
              <a:rPr lang="en-US" baseline="-25000" dirty="0"/>
              <a:t>i </a:t>
            </a:r>
            <a:r>
              <a:rPr lang="en-US" dirty="0"/>
              <a:t>is p</a:t>
            </a:r>
            <a:r>
              <a:rPr lang="en-US" baseline="-25000" dirty="0"/>
              <a:t>i-1</a:t>
            </a:r>
            <a:r>
              <a:rPr lang="en-US" dirty="0"/>
              <a:t>*p</a:t>
            </a:r>
            <a:r>
              <a:rPr lang="en-US" baseline="-25000" dirty="0"/>
              <a:t>i </a:t>
            </a:r>
            <a:r>
              <a:rPr lang="en-US" dirty="0"/>
              <a:t>matrix, then m[</a:t>
            </a:r>
            <a:r>
              <a:rPr lang="en-US" dirty="0" err="1"/>
              <a:t>i,j</a:t>
            </a:r>
            <a:r>
              <a:rPr lang="en-US" dirty="0"/>
              <a:t>] can be defined recursively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35" y="4326703"/>
            <a:ext cx="7889919" cy="1148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0172" y="5723548"/>
            <a:ext cx="9389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Additional memory s[</a:t>
            </a:r>
            <a:r>
              <a:rPr lang="en-US" sz="2800" dirty="0" err="1"/>
              <a:t>i,j</a:t>
            </a:r>
            <a:r>
              <a:rPr lang="en-US" sz="2800" dirty="0"/>
              <a:t>] can be used to help keep track of how </a:t>
            </a:r>
          </a:p>
          <a:p>
            <a:r>
              <a:rPr lang="en-US" sz="2800" dirty="0"/>
              <a:t>to construct an optimal solution. It will store the value of </a:t>
            </a:r>
            <a:r>
              <a:rPr lang="en-US" sz="2800" i="1" dirty="0"/>
              <a:t>k</a:t>
            </a:r>
            <a:r>
              <a:rPr lang="en-US" sz="2400" i="1" dirty="0"/>
              <a:t>.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2138"/>
            <a:ext cx="5402068" cy="2900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98" y="1325563"/>
            <a:ext cx="4888312" cy="1034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328" y="2816575"/>
            <a:ext cx="2276878" cy="948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230" y="3778173"/>
            <a:ext cx="2607972" cy="247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7230" y="2430889"/>
            <a:ext cx="1954222" cy="4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7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764</Words>
  <Application>Microsoft Office PowerPoint</Application>
  <PresentationFormat>Широкоэкранный</PresentationFormat>
  <Paragraphs>83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Office Theme</vt:lpstr>
      <vt:lpstr>Dynamic Programming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Sain</dc:creator>
  <cp:lastModifiedBy>Aidar Yessembayev</cp:lastModifiedBy>
  <cp:revision>236</cp:revision>
  <dcterms:created xsi:type="dcterms:W3CDTF">2018-09-09T06:11:58Z</dcterms:created>
  <dcterms:modified xsi:type="dcterms:W3CDTF">2018-09-18T12:54:22Z</dcterms:modified>
</cp:coreProperties>
</file>