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68" r:id="rId13"/>
    <p:sldId id="273" r:id="rId14"/>
    <p:sldId id="275" r:id="rId15"/>
    <p:sldId id="276" r:id="rId16"/>
    <p:sldId id="277" r:id="rId17"/>
    <p:sldId id="27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133-DB43-4B18-B936-4490C2AA618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CDED-C8CA-4893-90DF-FD5DCD34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133-DB43-4B18-B936-4490C2AA618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CDED-C8CA-4893-90DF-FD5DCD34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6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133-DB43-4B18-B936-4490C2AA618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CDED-C8CA-4893-90DF-FD5DCD34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2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133-DB43-4B18-B936-4490C2AA618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CDED-C8CA-4893-90DF-FD5DCD34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8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133-DB43-4B18-B936-4490C2AA618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CDED-C8CA-4893-90DF-FD5DCD34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9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133-DB43-4B18-B936-4490C2AA618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CDED-C8CA-4893-90DF-FD5DCD34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133-DB43-4B18-B936-4490C2AA618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CDED-C8CA-4893-90DF-FD5DCD34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133-DB43-4B18-B936-4490C2AA618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CDED-C8CA-4893-90DF-FD5DCD34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8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133-DB43-4B18-B936-4490C2AA618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CDED-C8CA-4893-90DF-FD5DCD34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1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133-DB43-4B18-B936-4490C2AA618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CDED-C8CA-4893-90DF-FD5DCD34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7133-DB43-4B18-B936-4490C2AA618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CDED-C8CA-4893-90DF-FD5DCD34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5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7133-DB43-4B18-B936-4490C2AA618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CDED-C8CA-4893-90DF-FD5DCD34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Medians and Order Statistics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Randomized select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831" y="1825625"/>
            <a:ext cx="5156887" cy="38749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T(n) = T(n/2) + 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(n)</a:t>
            </a:r>
          </a:p>
          <a:p>
            <a:r>
              <a:rPr lang="en-US" dirty="0"/>
              <a:t>a</a:t>
            </a:r>
            <a:r>
              <a:rPr lang="en-US" dirty="0" smtClean="0"/>
              <a:t>=1, b=2, f(n)=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(n)</a:t>
            </a:r>
          </a:p>
          <a:p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(n) ? </a:t>
            </a:r>
            <a:r>
              <a:rPr lang="en-US" dirty="0" err="1" smtClean="0"/>
              <a:t>n</a:t>
            </a:r>
            <a:r>
              <a:rPr lang="en-US" baseline="30000" dirty="0" err="1" smtClean="0"/>
              <a:t>lg</a:t>
            </a:r>
            <a:r>
              <a:rPr lang="en-US" sz="1800" baseline="30000" dirty="0" err="1" smtClean="0"/>
              <a:t>b</a:t>
            </a:r>
            <a:r>
              <a:rPr lang="en-US" baseline="30000" dirty="0" err="1" smtClean="0"/>
              <a:t>a</a:t>
            </a:r>
            <a:r>
              <a:rPr lang="en-US" baseline="30000" dirty="0" smtClean="0"/>
              <a:t> </a:t>
            </a:r>
            <a:r>
              <a:rPr lang="en-US" dirty="0" smtClean="0"/>
              <a:t>= n</a:t>
            </a:r>
            <a:r>
              <a:rPr lang="en-US" baseline="30000" dirty="0" smtClean="0"/>
              <a:t>lg</a:t>
            </a:r>
            <a:r>
              <a:rPr lang="en-US" sz="1800" baseline="30000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 = n</a:t>
            </a:r>
            <a:r>
              <a:rPr lang="en-US" baseline="30000" dirty="0" smtClean="0"/>
              <a:t>0</a:t>
            </a:r>
          </a:p>
          <a:p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(n</a:t>
            </a:r>
            <a:r>
              <a:rPr lang="en-US" dirty="0" smtClean="0"/>
              <a:t>) = </a:t>
            </a:r>
            <a:r>
              <a:rPr lang="en-US" dirty="0" smtClean="0">
                <a:latin typeface="Symbol" panose="05050102010706020507" pitchFamily="18" charset="2"/>
              </a:rPr>
              <a:t>W</a:t>
            </a:r>
            <a:r>
              <a:rPr lang="en-US" dirty="0" smtClean="0"/>
              <a:t>(n</a:t>
            </a:r>
            <a:r>
              <a:rPr lang="en-US" baseline="30000" dirty="0" smtClean="0"/>
              <a:t>0+e</a:t>
            </a:r>
            <a:r>
              <a:rPr lang="en-US" dirty="0" smtClean="0"/>
              <a:t>) =&gt; 3</a:t>
            </a:r>
            <a:r>
              <a:rPr lang="en-US" baseline="30000" dirty="0" smtClean="0"/>
              <a:t>rd</a:t>
            </a:r>
            <a:r>
              <a:rPr lang="en-US" dirty="0" smtClean="0"/>
              <a:t> case</a:t>
            </a:r>
          </a:p>
          <a:p>
            <a:r>
              <a:rPr lang="en-US" dirty="0" smtClean="0"/>
              <a:t>Check regularity condition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*f(n/b) &lt;= c*f(n)</a:t>
            </a:r>
          </a:p>
          <a:p>
            <a:pPr lvl="1"/>
            <a:r>
              <a:rPr lang="en-US" dirty="0" smtClean="0"/>
              <a:t>f(n/2) &lt;= </a:t>
            </a:r>
            <a:r>
              <a:rPr lang="en-US" dirty="0" err="1" smtClean="0"/>
              <a:t>cdn</a:t>
            </a:r>
            <a:endParaRPr lang="en-US" dirty="0" smtClean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n</a:t>
            </a:r>
            <a:r>
              <a:rPr lang="en-US" dirty="0" smtClean="0"/>
              <a:t>/2 &lt;= </a:t>
            </a:r>
            <a:r>
              <a:rPr lang="en-US" dirty="0" err="1" smtClean="0"/>
              <a:t>cdn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 1/2 &lt;= c  c=2/3 &lt; </a:t>
            </a:r>
            <a:r>
              <a:rPr lang="en-US" dirty="0" smtClean="0">
                <a:sym typeface="Wingdings" panose="05000000000000000000" pitchFamily="2" charset="2"/>
              </a:rPr>
              <a:t>1</a:t>
            </a: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sz="3300" dirty="0" smtClean="0">
                <a:sym typeface="Wingdings" panose="05000000000000000000" pitchFamily="2" charset="2"/>
              </a:rPr>
              <a:t>T(n) = </a:t>
            </a:r>
            <a:r>
              <a:rPr lang="en-US" sz="3300" dirty="0" smtClean="0">
                <a:latin typeface="Symbol" panose="05050102010706020507" pitchFamily="18" charset="2"/>
                <a:sym typeface="Wingdings" panose="05000000000000000000" pitchFamily="2" charset="2"/>
              </a:rPr>
              <a:t>Q</a:t>
            </a:r>
            <a:r>
              <a:rPr lang="en-US" sz="3300" dirty="0" smtClean="0">
                <a:sym typeface="Wingdings" panose="05000000000000000000" pitchFamily="2" charset="2"/>
              </a:rPr>
              <a:t>(f(n)) =</a:t>
            </a:r>
            <a:r>
              <a:rPr lang="en-US" sz="3300" baseline="30000" dirty="0" smtClean="0">
                <a:sym typeface="Wingdings" panose="05000000000000000000" pitchFamily="2" charset="2"/>
              </a:rPr>
              <a:t> </a:t>
            </a:r>
            <a:r>
              <a:rPr lang="en-US" sz="3300" dirty="0" smtClean="0">
                <a:latin typeface="Symbol" panose="05050102010706020507" pitchFamily="18" charset="2"/>
                <a:sym typeface="Wingdings" panose="05000000000000000000" pitchFamily="2" charset="2"/>
              </a:rPr>
              <a:t>Q</a:t>
            </a:r>
            <a:r>
              <a:rPr lang="en-US" sz="3300" dirty="0" smtClean="0">
                <a:sym typeface="Wingdings" panose="05000000000000000000" pitchFamily="2" charset="2"/>
              </a:rPr>
              <a:t>(n) </a:t>
            </a:r>
            <a:endParaRPr lang="en-US" sz="3300" baseline="30000" dirty="0" smtClean="0"/>
          </a:p>
          <a:p>
            <a:pPr marL="0" indent="0">
              <a:buNone/>
            </a:pPr>
            <a:r>
              <a:rPr lang="en-US" baseline="30000" dirty="0" smtClean="0"/>
              <a:t> </a:t>
            </a:r>
            <a:r>
              <a:rPr lang="en-US" dirty="0" smtClean="0"/>
              <a:t> </a:t>
            </a:r>
            <a:r>
              <a:rPr lang="en-US" baseline="30000" dirty="0" smtClean="0"/>
              <a:t>    </a:t>
            </a:r>
            <a:endParaRPr lang="en-US" baseline="30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2435"/>
            <a:ext cx="6110797" cy="31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4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Randomized select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831" y="1825625"/>
            <a:ext cx="5305169" cy="38749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T(n) = T(n-1) + 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(n) </a:t>
            </a:r>
          </a:p>
          <a:p>
            <a:r>
              <a:rPr lang="en-US" dirty="0" smtClean="0"/>
              <a:t>T(n) = </a:t>
            </a:r>
            <a:r>
              <a:rPr lang="en-US" dirty="0"/>
              <a:t>T(n-1) </a:t>
            </a:r>
            <a:r>
              <a:rPr lang="en-US" dirty="0" smtClean="0"/>
              <a:t>+ </a:t>
            </a:r>
            <a:r>
              <a:rPr lang="en-US" dirty="0" err="1" smtClean="0"/>
              <a:t>cn</a:t>
            </a:r>
            <a:endParaRPr lang="en-US" dirty="0" smtClean="0"/>
          </a:p>
          <a:p>
            <a:r>
              <a:rPr lang="en-US" dirty="0" smtClean="0"/>
              <a:t>T(n) = </a:t>
            </a:r>
            <a:r>
              <a:rPr lang="en-US" dirty="0" err="1" smtClean="0"/>
              <a:t>cn</a:t>
            </a:r>
            <a:r>
              <a:rPr lang="en-US" dirty="0" smtClean="0"/>
              <a:t> + c(n-1) + T(n-2)</a:t>
            </a:r>
          </a:p>
          <a:p>
            <a:r>
              <a:rPr lang="en-US" dirty="0" smtClean="0"/>
              <a:t>T(n) = </a:t>
            </a:r>
            <a:r>
              <a:rPr lang="en-US" dirty="0" err="1" smtClean="0"/>
              <a:t>cn</a:t>
            </a:r>
            <a:r>
              <a:rPr lang="en-US" dirty="0" smtClean="0"/>
              <a:t> + c(n-1) + c(n-2)…c2+c1</a:t>
            </a:r>
          </a:p>
          <a:p>
            <a:endParaRPr lang="en-US" dirty="0" smtClean="0"/>
          </a:p>
          <a:p>
            <a:r>
              <a:rPr lang="en-US" dirty="0" smtClean="0"/>
              <a:t>T(n) =c*                      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aseline="30000" dirty="0" smtClean="0"/>
              <a:t> </a:t>
            </a:r>
            <a:r>
              <a:rPr lang="en-US" dirty="0" smtClean="0"/>
              <a:t> </a:t>
            </a:r>
            <a:r>
              <a:rPr lang="en-US" baseline="30000" dirty="0" smtClean="0"/>
              <a:t>    </a:t>
            </a:r>
            <a:endParaRPr lang="en-US" baseline="30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2435"/>
            <a:ext cx="6110797" cy="3103897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147177"/>
              </p:ext>
            </p:extLst>
          </p:nvPr>
        </p:nvGraphicFramePr>
        <p:xfrm>
          <a:off x="8404912" y="3968149"/>
          <a:ext cx="1676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4" imgW="1676160" imgH="723600" progId="Equation.3">
                  <p:embed/>
                </p:oleObj>
              </mc:Choice>
              <mc:Fallback>
                <p:oleObj name="Equation" r:id="rId4" imgW="1676160" imgH="72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04912" y="3968149"/>
                        <a:ext cx="16764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81312" y="1754660"/>
            <a:ext cx="209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&lt;- worst </a:t>
            </a:r>
            <a:r>
              <a:rPr lang="en-US" sz="2800" dirty="0" smtClean="0"/>
              <a:t>case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380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Selection in worst-case linear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recursive calls to solve the selection problem.</a:t>
            </a:r>
          </a:p>
          <a:p>
            <a:endParaRPr lang="en-US" dirty="0" smtClean="0"/>
          </a:p>
          <a:p>
            <a:r>
              <a:rPr lang="en-US" dirty="0" smtClean="0"/>
              <a:t>Different from randomized selection is here the partitioning guarantees a good split.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8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Selection in worst-case linear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244234"/>
            <a:ext cx="7274148" cy="581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580" y="2042617"/>
            <a:ext cx="7471091" cy="777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976749"/>
            <a:ext cx="7321378" cy="792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580" y="3906520"/>
            <a:ext cx="7553036" cy="1064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702" y="5244389"/>
            <a:ext cx="7091275" cy="74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8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4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Selection in worst-case linear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638" y="1261261"/>
            <a:ext cx="8386377" cy="670287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3612292" y="2207740"/>
            <a:ext cx="3085070" cy="2610210"/>
            <a:chOff x="3612292" y="2207740"/>
            <a:chExt cx="3085070" cy="2610210"/>
          </a:xfrm>
        </p:grpSpPr>
        <p:sp>
          <p:nvSpPr>
            <p:cNvPr id="5" name="Oval 4"/>
            <p:cNvSpPr/>
            <p:nvPr/>
          </p:nvSpPr>
          <p:spPr>
            <a:xfrm>
              <a:off x="3612292" y="2207740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668384" y="4165398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668384" y="3663434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668384" y="3211667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612292" y="2709703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41490" y="2207740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41490" y="3211667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41490" y="2709703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341490" y="4165398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341490" y="3663434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799887" y="2207740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799887" y="2709703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799887" y="3211667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799887" y="3663434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799887" y="4165398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529085" y="4165398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529085" y="3663434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529085" y="3211667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529085" y="2709703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29085" y="2207740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5" idx="6"/>
              <a:endCxn id="10" idx="2"/>
            </p:cNvCxnSpPr>
            <p:nvPr/>
          </p:nvCxnSpPr>
          <p:spPr>
            <a:xfrm>
              <a:off x="3780569" y="2283035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509767" y="2308133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238965" y="2308133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968164" y="2308133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12" idx="2"/>
            </p:cNvCxnSpPr>
            <p:nvPr/>
          </p:nvCxnSpPr>
          <p:spPr>
            <a:xfrm>
              <a:off x="3780569" y="2784998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6"/>
              <a:endCxn id="18" idx="2"/>
            </p:cNvCxnSpPr>
            <p:nvPr/>
          </p:nvCxnSpPr>
          <p:spPr>
            <a:xfrm>
              <a:off x="4509767" y="2784998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6"/>
              <a:endCxn id="21" idx="2"/>
            </p:cNvCxnSpPr>
            <p:nvPr/>
          </p:nvCxnSpPr>
          <p:spPr>
            <a:xfrm>
              <a:off x="5238965" y="2784998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1" idx="6"/>
              <a:endCxn id="28" idx="2"/>
            </p:cNvCxnSpPr>
            <p:nvPr/>
          </p:nvCxnSpPr>
          <p:spPr>
            <a:xfrm>
              <a:off x="5968164" y="2784998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6"/>
              <a:endCxn id="11" idx="2"/>
            </p:cNvCxnSpPr>
            <p:nvPr/>
          </p:nvCxnSpPr>
          <p:spPr>
            <a:xfrm>
              <a:off x="3836661" y="3286961"/>
              <a:ext cx="504830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1" idx="6"/>
              <a:endCxn id="17" idx="2"/>
            </p:cNvCxnSpPr>
            <p:nvPr/>
          </p:nvCxnSpPr>
          <p:spPr>
            <a:xfrm>
              <a:off x="4509767" y="3286961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6"/>
              <a:endCxn id="22" idx="2"/>
            </p:cNvCxnSpPr>
            <p:nvPr/>
          </p:nvCxnSpPr>
          <p:spPr>
            <a:xfrm>
              <a:off x="5238965" y="3286961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2" idx="6"/>
              <a:endCxn id="27" idx="2"/>
            </p:cNvCxnSpPr>
            <p:nvPr/>
          </p:nvCxnSpPr>
          <p:spPr>
            <a:xfrm>
              <a:off x="5968164" y="3286961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6"/>
              <a:endCxn id="14" idx="2"/>
            </p:cNvCxnSpPr>
            <p:nvPr/>
          </p:nvCxnSpPr>
          <p:spPr>
            <a:xfrm>
              <a:off x="3836661" y="3738729"/>
              <a:ext cx="504830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4" idx="6"/>
              <a:endCxn id="16" idx="2"/>
            </p:cNvCxnSpPr>
            <p:nvPr/>
          </p:nvCxnSpPr>
          <p:spPr>
            <a:xfrm>
              <a:off x="4509767" y="3738729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6" idx="6"/>
              <a:endCxn id="23" idx="2"/>
            </p:cNvCxnSpPr>
            <p:nvPr/>
          </p:nvCxnSpPr>
          <p:spPr>
            <a:xfrm>
              <a:off x="5238965" y="3738729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3" idx="6"/>
              <a:endCxn id="26" idx="2"/>
            </p:cNvCxnSpPr>
            <p:nvPr/>
          </p:nvCxnSpPr>
          <p:spPr>
            <a:xfrm>
              <a:off x="5968164" y="3738729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6" idx="6"/>
              <a:endCxn id="13" idx="2"/>
            </p:cNvCxnSpPr>
            <p:nvPr/>
          </p:nvCxnSpPr>
          <p:spPr>
            <a:xfrm>
              <a:off x="3836661" y="4240692"/>
              <a:ext cx="504830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6"/>
              <a:endCxn id="15" idx="2"/>
            </p:cNvCxnSpPr>
            <p:nvPr/>
          </p:nvCxnSpPr>
          <p:spPr>
            <a:xfrm>
              <a:off x="4509767" y="4240692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24" idx="2"/>
            </p:cNvCxnSpPr>
            <p:nvPr/>
          </p:nvCxnSpPr>
          <p:spPr>
            <a:xfrm>
              <a:off x="5238965" y="4240692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4" idx="6"/>
              <a:endCxn id="25" idx="2"/>
            </p:cNvCxnSpPr>
            <p:nvPr/>
          </p:nvCxnSpPr>
          <p:spPr>
            <a:xfrm>
              <a:off x="5968164" y="4240692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6529085" y="4667361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397583" y="4667361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070689" y="2207740"/>
              <a:ext cx="168277" cy="2610210"/>
              <a:chOff x="5070689" y="2207740"/>
              <a:chExt cx="168277" cy="261021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070689" y="4165398"/>
                <a:ext cx="168277" cy="1505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070689" y="3663434"/>
                <a:ext cx="168277" cy="1505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070689" y="3211667"/>
                <a:ext cx="168277" cy="1505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070689" y="2709703"/>
                <a:ext cx="168277" cy="1505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70689" y="2207740"/>
                <a:ext cx="168277" cy="1505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070689" y="4667361"/>
                <a:ext cx="168277" cy="1505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5855979" y="4667361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1" idx="6"/>
              <a:endCxn id="52" idx="2"/>
            </p:cNvCxnSpPr>
            <p:nvPr/>
          </p:nvCxnSpPr>
          <p:spPr>
            <a:xfrm>
              <a:off x="4565859" y="4742655"/>
              <a:ext cx="504830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2" idx="6"/>
              <a:endCxn id="53" idx="2"/>
            </p:cNvCxnSpPr>
            <p:nvPr/>
          </p:nvCxnSpPr>
          <p:spPr>
            <a:xfrm>
              <a:off x="5238965" y="4742655"/>
              <a:ext cx="617014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6"/>
              <a:endCxn id="50" idx="2"/>
            </p:cNvCxnSpPr>
            <p:nvPr/>
          </p:nvCxnSpPr>
          <p:spPr>
            <a:xfrm>
              <a:off x="6024256" y="4742655"/>
              <a:ext cx="5048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070688" y="2208349"/>
            <a:ext cx="168277" cy="2610210"/>
            <a:chOff x="5070689" y="2207740"/>
            <a:chExt cx="168277" cy="2610210"/>
          </a:xfrm>
        </p:grpSpPr>
        <p:sp>
          <p:nvSpPr>
            <p:cNvPr id="60" name="Oval 59"/>
            <p:cNvSpPr/>
            <p:nvPr/>
          </p:nvSpPr>
          <p:spPr>
            <a:xfrm>
              <a:off x="5070689" y="4165398"/>
              <a:ext cx="168277" cy="150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070689" y="3663434"/>
              <a:ext cx="168277" cy="150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070689" y="3211667"/>
              <a:ext cx="168277" cy="150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5070689" y="2709703"/>
              <a:ext cx="168277" cy="150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070689" y="2207740"/>
              <a:ext cx="168277" cy="150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070689" y="4667361"/>
              <a:ext cx="168277" cy="1505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419" y="5318867"/>
            <a:ext cx="7471091" cy="77766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8974510" y="3039762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1,2</a:t>
            </a:r>
            <a:r>
              <a:rPr lang="en-US" sz="2800" dirty="0" smtClean="0"/>
              <a:t>(n) = O(n)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474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Selection in worst-case linear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60" y="1825625"/>
            <a:ext cx="8552902" cy="925501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4642025" y="3105670"/>
            <a:ext cx="3085070" cy="2610210"/>
            <a:chOff x="4642025" y="3105670"/>
            <a:chExt cx="3085070" cy="2610210"/>
          </a:xfrm>
        </p:grpSpPr>
        <p:sp>
          <p:nvSpPr>
            <p:cNvPr id="6" name="Oval 5"/>
            <p:cNvSpPr/>
            <p:nvPr/>
          </p:nvSpPr>
          <p:spPr>
            <a:xfrm>
              <a:off x="4642025" y="3105670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698117" y="5063328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698117" y="4561364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98117" y="4109597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642025" y="3607633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371223" y="3105670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71223" y="4109597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371223" y="3607633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71223" y="5063328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371223" y="4561364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29620" y="3105670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829620" y="3607633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829620" y="4109597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829620" y="4561364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829620" y="5063328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58818" y="5063328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558818" y="4561364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558818" y="4109597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558818" y="3607633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558818" y="3105670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6" idx="6"/>
              <a:endCxn id="11" idx="2"/>
            </p:cNvCxnSpPr>
            <p:nvPr/>
          </p:nvCxnSpPr>
          <p:spPr>
            <a:xfrm>
              <a:off x="4810302" y="3180965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539500" y="3206063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268698" y="3206063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997897" y="3206063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6"/>
              <a:endCxn id="13" idx="2"/>
            </p:cNvCxnSpPr>
            <p:nvPr/>
          </p:nvCxnSpPr>
          <p:spPr>
            <a:xfrm>
              <a:off x="4810302" y="3682928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6"/>
              <a:endCxn id="52" idx="2"/>
            </p:cNvCxnSpPr>
            <p:nvPr/>
          </p:nvCxnSpPr>
          <p:spPr>
            <a:xfrm>
              <a:off x="5539500" y="3682928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6"/>
              <a:endCxn id="17" idx="2"/>
            </p:cNvCxnSpPr>
            <p:nvPr/>
          </p:nvCxnSpPr>
          <p:spPr>
            <a:xfrm>
              <a:off x="6268698" y="3682928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7" idx="6"/>
              <a:endCxn id="24" idx="2"/>
            </p:cNvCxnSpPr>
            <p:nvPr/>
          </p:nvCxnSpPr>
          <p:spPr>
            <a:xfrm>
              <a:off x="6997897" y="3682928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12" idx="2"/>
            </p:cNvCxnSpPr>
            <p:nvPr/>
          </p:nvCxnSpPr>
          <p:spPr>
            <a:xfrm>
              <a:off x="4866394" y="4184891"/>
              <a:ext cx="504830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6"/>
              <a:endCxn id="51" idx="2"/>
            </p:cNvCxnSpPr>
            <p:nvPr/>
          </p:nvCxnSpPr>
          <p:spPr>
            <a:xfrm>
              <a:off x="5539500" y="4184891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1" idx="6"/>
              <a:endCxn id="18" idx="2"/>
            </p:cNvCxnSpPr>
            <p:nvPr/>
          </p:nvCxnSpPr>
          <p:spPr>
            <a:xfrm>
              <a:off x="6268698" y="4184891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8" idx="6"/>
              <a:endCxn id="23" idx="2"/>
            </p:cNvCxnSpPr>
            <p:nvPr/>
          </p:nvCxnSpPr>
          <p:spPr>
            <a:xfrm>
              <a:off x="6997897" y="4184891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6"/>
              <a:endCxn id="15" idx="2"/>
            </p:cNvCxnSpPr>
            <p:nvPr/>
          </p:nvCxnSpPr>
          <p:spPr>
            <a:xfrm>
              <a:off x="4866394" y="4636659"/>
              <a:ext cx="504830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6"/>
              <a:endCxn id="50" idx="2"/>
            </p:cNvCxnSpPr>
            <p:nvPr/>
          </p:nvCxnSpPr>
          <p:spPr>
            <a:xfrm>
              <a:off x="5539500" y="4636659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50" idx="6"/>
              <a:endCxn id="19" idx="2"/>
            </p:cNvCxnSpPr>
            <p:nvPr/>
          </p:nvCxnSpPr>
          <p:spPr>
            <a:xfrm>
              <a:off x="6268698" y="4636659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9" idx="6"/>
              <a:endCxn id="22" idx="2"/>
            </p:cNvCxnSpPr>
            <p:nvPr/>
          </p:nvCxnSpPr>
          <p:spPr>
            <a:xfrm>
              <a:off x="6997897" y="4636659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6"/>
              <a:endCxn id="14" idx="2"/>
            </p:cNvCxnSpPr>
            <p:nvPr/>
          </p:nvCxnSpPr>
          <p:spPr>
            <a:xfrm>
              <a:off x="4866394" y="5138622"/>
              <a:ext cx="504830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4" idx="6"/>
              <a:endCxn id="49" idx="2"/>
            </p:cNvCxnSpPr>
            <p:nvPr/>
          </p:nvCxnSpPr>
          <p:spPr>
            <a:xfrm>
              <a:off x="5539500" y="5138622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9" idx="6"/>
              <a:endCxn id="20" idx="2"/>
            </p:cNvCxnSpPr>
            <p:nvPr/>
          </p:nvCxnSpPr>
          <p:spPr>
            <a:xfrm>
              <a:off x="6268698" y="5138622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0" idx="6"/>
              <a:endCxn id="21" idx="2"/>
            </p:cNvCxnSpPr>
            <p:nvPr/>
          </p:nvCxnSpPr>
          <p:spPr>
            <a:xfrm>
              <a:off x="6997897" y="5138622"/>
              <a:ext cx="560922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7558818" y="5565291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427316" y="5565291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100422" y="3105670"/>
              <a:ext cx="168277" cy="2610210"/>
              <a:chOff x="5070689" y="2207740"/>
              <a:chExt cx="168277" cy="261021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5070689" y="4165398"/>
                <a:ext cx="168277" cy="1505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070689" y="3663434"/>
                <a:ext cx="168277" cy="1505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070689" y="3211667"/>
                <a:ext cx="168277" cy="1505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070689" y="2709703"/>
                <a:ext cx="168277" cy="1505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070689" y="2207740"/>
                <a:ext cx="168277" cy="1505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070689" y="4667361"/>
                <a:ext cx="168277" cy="15058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" name="Oval 54"/>
            <p:cNvSpPr/>
            <p:nvPr/>
          </p:nvSpPr>
          <p:spPr>
            <a:xfrm>
              <a:off x="6885712" y="5565291"/>
              <a:ext cx="168277" cy="15058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47" idx="6"/>
              <a:endCxn id="54" idx="2"/>
            </p:cNvCxnSpPr>
            <p:nvPr/>
          </p:nvCxnSpPr>
          <p:spPr>
            <a:xfrm>
              <a:off x="5595592" y="5640585"/>
              <a:ext cx="504830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4" idx="6"/>
              <a:endCxn id="55" idx="2"/>
            </p:cNvCxnSpPr>
            <p:nvPr/>
          </p:nvCxnSpPr>
          <p:spPr>
            <a:xfrm>
              <a:off x="6268698" y="5640585"/>
              <a:ext cx="617014" cy="10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6"/>
              <a:endCxn id="46" idx="2"/>
            </p:cNvCxnSpPr>
            <p:nvPr/>
          </p:nvCxnSpPr>
          <p:spPr>
            <a:xfrm>
              <a:off x="7053989" y="5640585"/>
              <a:ext cx="5048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6100421" y="3105670"/>
              <a:ext cx="168277" cy="2610210"/>
              <a:chOff x="5070689" y="2207740"/>
              <a:chExt cx="168277" cy="261021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070689" y="4165398"/>
                <a:ext cx="168277" cy="15058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070689" y="3663434"/>
                <a:ext cx="168277" cy="15058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070689" y="3211667"/>
                <a:ext cx="168277" cy="1505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070689" y="2709703"/>
                <a:ext cx="168277" cy="15058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070689" y="2207740"/>
                <a:ext cx="168277" cy="15058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070689" y="4667361"/>
                <a:ext cx="168277" cy="15058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6169509" y="3756321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graphicFrame>
        <p:nvGraphicFramePr>
          <p:cNvPr id="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005438"/>
              </p:ext>
            </p:extLst>
          </p:nvPr>
        </p:nvGraphicFramePr>
        <p:xfrm>
          <a:off x="9670826" y="4260186"/>
          <a:ext cx="1343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4" imgW="596900" imgH="228600" progId="Equation.3">
                  <p:embed/>
                </p:oleObj>
              </mc:Choice>
              <mc:Fallback>
                <p:oleObj name="Equation" r:id="rId4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0826" y="4260186"/>
                        <a:ext cx="13430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69"/>
          <p:cNvSpPr/>
          <p:nvPr/>
        </p:nvSpPr>
        <p:spPr>
          <a:xfrm>
            <a:off x="8566882" y="4230706"/>
            <a:ext cx="1231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</a:t>
            </a:r>
            <a:r>
              <a:rPr lang="en-US" sz="2800" baseline="-25000" dirty="0"/>
              <a:t>4</a:t>
            </a:r>
            <a:r>
              <a:rPr lang="en-US" sz="2800" dirty="0"/>
              <a:t>(n</a:t>
            </a:r>
            <a:r>
              <a:rPr lang="en-US" sz="2800" dirty="0" smtClean="0"/>
              <a:t>) =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06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Selection in worst-case linear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53036" cy="106499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372232" y="3577284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81832" y="3577284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91432" y="3577284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01032" y="3577284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34632" y="3577284"/>
            <a:ext cx="228600" cy="2286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48832" y="3577284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63032" y="3577284"/>
            <a:ext cx="228600" cy="2286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17326" y="3573164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955323" y="3585519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22275" y="3077222"/>
            <a:ext cx="340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x</a:t>
            </a:r>
            <a:endParaRPr lang="en-US" sz="2800" i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959440" y="4539448"/>
            <a:ext cx="5646010" cy="728662"/>
            <a:chOff x="2959440" y="4539448"/>
            <a:chExt cx="5646010" cy="728662"/>
          </a:xfrm>
        </p:grpSpPr>
        <p:sp>
          <p:nvSpPr>
            <p:cNvPr id="19" name="Oval 18"/>
            <p:cNvSpPr/>
            <p:nvPr/>
          </p:nvSpPr>
          <p:spPr>
            <a:xfrm>
              <a:off x="4376349" y="5031268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376850" y="5027148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595549" y="5031268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205149" y="5031268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994188" y="5039510"/>
              <a:ext cx="228600" cy="228600"/>
            </a:xfrm>
            <a:prstGeom prst="ellipse">
              <a:avLst/>
            </a:prstGeom>
            <a:solidFill>
              <a:srgbClr val="FF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652949" y="5031268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967149" y="5031268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721443" y="5027148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959440" y="5039503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81831" y="4539448"/>
              <a:ext cx="3401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/>
                <a:t>x</a:t>
              </a:r>
              <a:endParaRPr lang="en-US" sz="2800" i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80456" y="4315298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/>
              <a:t>4</a:t>
            </a:r>
            <a:r>
              <a:rPr lang="en-US" sz="2800" dirty="0" smtClean="0"/>
              <a:t>(n) = O(n)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146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Selection in worst-case linear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35" y="2970645"/>
            <a:ext cx="3505200" cy="2886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4642"/>
            <a:ext cx="7091275" cy="7457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99410" y="2753984"/>
            <a:ext cx="1479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(n) = ? 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127" y="4016606"/>
            <a:ext cx="1895475" cy="781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07211" y="3357419"/>
            <a:ext cx="5357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Number of elements </a:t>
            </a:r>
            <a:r>
              <a:rPr lang="en-US" sz="2800" dirty="0"/>
              <a:t>larger than </a:t>
            </a:r>
            <a:r>
              <a:rPr lang="en-US" sz="2800" dirty="0" smtClean="0"/>
              <a:t>x ?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087925" y="41190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602" y="4087007"/>
            <a:ext cx="1181100" cy="6572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218629" y="5036108"/>
            <a:ext cx="3108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(n) = T(7n/10 + 6)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886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755" y="-189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Selection in worst-case linear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713" y="1431035"/>
            <a:ext cx="5895975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13" y="3172392"/>
            <a:ext cx="4305300" cy="141922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577130" y="2457973"/>
            <a:ext cx="3640402" cy="369332"/>
            <a:chOff x="1577130" y="3212983"/>
            <a:chExt cx="3640402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577130" y="3212983"/>
              <a:ext cx="253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By substitution method: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2632" y="3231905"/>
              <a:ext cx="1104900" cy="32385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713" y="4737595"/>
            <a:ext cx="2400300" cy="704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311" y="4234361"/>
            <a:ext cx="3409950" cy="276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0013" y="4772990"/>
            <a:ext cx="6324600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5286" y="5218210"/>
            <a:ext cx="885825" cy="2762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984350" y="4372474"/>
            <a:ext cx="2466363" cy="85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49640" y="5882733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T(n) =  O(n)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Order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baseline="30000" dirty="0" err="1" smtClean="0">
                <a:solidFill>
                  <a:srgbClr val="00B050"/>
                </a:solidFill>
              </a:rPr>
              <a:t>th</a:t>
            </a:r>
            <a:r>
              <a:rPr lang="en-US" dirty="0" smtClean="0">
                <a:solidFill>
                  <a:srgbClr val="00B050"/>
                </a:solidFill>
              </a:rPr>
              <a:t> order statistic </a:t>
            </a:r>
            <a:r>
              <a:rPr lang="en-US" dirty="0" smtClean="0"/>
              <a:t>of a set of n elements = the </a:t>
            </a:r>
            <a:r>
              <a:rPr lang="en-US" i="1" dirty="0" err="1" smtClean="0"/>
              <a:t>i</a:t>
            </a:r>
            <a:r>
              <a:rPr lang="en-US" i="1" baseline="30000" dirty="0" err="1" smtClean="0"/>
              <a:t>th</a:t>
            </a:r>
            <a:r>
              <a:rPr lang="en-US" dirty="0" smtClean="0"/>
              <a:t> smallest element</a:t>
            </a:r>
          </a:p>
          <a:p>
            <a:endParaRPr lang="en-US" dirty="0" smtClean="0"/>
          </a:p>
          <a:p>
            <a:r>
              <a:rPr lang="en-US" dirty="0" smtClean="0"/>
              <a:t>Minimum = 1</a:t>
            </a:r>
            <a:r>
              <a:rPr lang="en-US" baseline="30000" dirty="0" smtClean="0"/>
              <a:t>st</a:t>
            </a:r>
            <a:r>
              <a:rPr lang="en-US" dirty="0" smtClean="0"/>
              <a:t> order statistic (</a:t>
            </a:r>
            <a:r>
              <a:rPr lang="en-US" dirty="0" err="1" smtClean="0"/>
              <a:t>i</a:t>
            </a:r>
            <a:r>
              <a:rPr lang="en-US" dirty="0" smtClean="0"/>
              <a:t> = 1)</a:t>
            </a:r>
          </a:p>
          <a:p>
            <a:endParaRPr lang="en-US" dirty="0" smtClean="0"/>
          </a:p>
          <a:p>
            <a:r>
              <a:rPr lang="en-US" dirty="0" smtClean="0"/>
              <a:t>Maximum = n</a:t>
            </a:r>
            <a:r>
              <a:rPr lang="en-US" baseline="30000" dirty="0" smtClean="0"/>
              <a:t>th</a:t>
            </a:r>
            <a:r>
              <a:rPr lang="en-US" dirty="0" smtClean="0"/>
              <a:t> order statistic (</a:t>
            </a:r>
            <a:r>
              <a:rPr lang="en-US" dirty="0" err="1" smtClean="0"/>
              <a:t>i</a:t>
            </a:r>
            <a:r>
              <a:rPr lang="en-US" dirty="0" smtClean="0"/>
              <a:t> = n) </a:t>
            </a:r>
          </a:p>
          <a:p>
            <a:endParaRPr lang="en-US" dirty="0" smtClean="0"/>
          </a:p>
          <a:p>
            <a:r>
              <a:rPr lang="en-US" dirty="0" smtClean="0"/>
              <a:t>Median = </a:t>
            </a:r>
            <a:r>
              <a:rPr lang="en-US" dirty="0" err="1"/>
              <a:t>i</a:t>
            </a:r>
            <a:r>
              <a:rPr lang="en-US" dirty="0" smtClean="0"/>
              <a:t> =             lower median or </a:t>
            </a:r>
            <a:r>
              <a:rPr lang="en-US" dirty="0" err="1" smtClean="0"/>
              <a:t>i</a:t>
            </a:r>
            <a:r>
              <a:rPr lang="en-US" dirty="0" smtClean="0"/>
              <a:t> =             upper median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012223"/>
              </p:ext>
            </p:extLst>
          </p:nvPr>
        </p:nvGraphicFramePr>
        <p:xfrm>
          <a:off x="3010930" y="4737894"/>
          <a:ext cx="850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3" imgW="850680" imgH="787320" progId="Equation.3">
                  <p:embed/>
                </p:oleObj>
              </mc:Choice>
              <mc:Fallback>
                <p:oleObj name="Equation" r:id="rId3" imgW="850680" imgH="787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0930" y="4737894"/>
                        <a:ext cx="850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549574"/>
              </p:ext>
            </p:extLst>
          </p:nvPr>
        </p:nvGraphicFramePr>
        <p:xfrm>
          <a:off x="6885460" y="4737894"/>
          <a:ext cx="850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5" imgW="850680" imgH="787320" progId="Equation.3">
                  <p:embed/>
                </p:oleObj>
              </mc:Choice>
              <mc:Fallback>
                <p:oleObj name="Equation" r:id="rId5" imgW="850680" imgH="787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5460" y="4737894"/>
                        <a:ext cx="850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5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6074" cy="4351338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Input</a:t>
            </a:r>
            <a:r>
              <a:rPr lang="en-US" b="1" dirty="0"/>
              <a:t>: </a:t>
            </a:r>
            <a:r>
              <a:rPr lang="en-US" dirty="0"/>
              <a:t>A set </a:t>
            </a:r>
            <a:r>
              <a:rPr lang="en-US" i="1" dirty="0"/>
              <a:t>A</a:t>
            </a:r>
            <a:r>
              <a:rPr lang="en-US" dirty="0"/>
              <a:t> of </a:t>
            </a:r>
            <a:r>
              <a:rPr lang="en-US" i="1" dirty="0"/>
              <a:t>n</a:t>
            </a:r>
            <a:r>
              <a:rPr lang="en-US" dirty="0"/>
              <a:t> (distinct) numbers and an integer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dirty="0"/>
              <a:t>with 1 </a:t>
            </a:r>
            <a:r>
              <a:rPr lang="en-US" dirty="0" smtClean="0"/>
              <a:t>&lt;= </a:t>
            </a:r>
            <a:r>
              <a:rPr lang="en-US" dirty="0" err="1" smtClean="0"/>
              <a:t>i</a:t>
            </a:r>
            <a:r>
              <a:rPr lang="en-US" dirty="0" smtClean="0"/>
              <a:t> &lt;= 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Output: </a:t>
            </a:r>
            <a:r>
              <a:rPr lang="en-US" dirty="0"/>
              <a:t>The element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that is larger than exactly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smtClean="0"/>
              <a:t>- </a:t>
            </a:r>
            <a:r>
              <a:rPr lang="en-US" i="1" dirty="0"/>
              <a:t>1 </a:t>
            </a:r>
            <a:r>
              <a:rPr lang="en-US" dirty="0"/>
              <a:t>other elements of </a:t>
            </a:r>
            <a:r>
              <a:rPr lang="en-US" i="1" dirty="0"/>
              <a:t>A</a:t>
            </a:r>
            <a:r>
              <a:rPr lang="en-US" dirty="0"/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660503"/>
              </p:ext>
            </p:extLst>
          </p:nvPr>
        </p:nvGraphicFramePr>
        <p:xfrm>
          <a:off x="4444666" y="351036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3" imgW="190440" imgH="190440" progId="Equation.3">
                  <p:embed/>
                </p:oleObj>
              </mc:Choice>
              <mc:Fallback>
                <p:oleObj name="Equation" r:id="rId3" imgW="1904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4666" y="3510360"/>
                        <a:ext cx="190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0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solve it in O(</a:t>
            </a:r>
            <a:r>
              <a:rPr lang="en-US" dirty="0" err="1" smtClean="0"/>
              <a:t>nlgn</a:t>
            </a:r>
            <a:r>
              <a:rPr lang="en-US" dirty="0" smtClean="0"/>
              <a:t>) time</a:t>
            </a:r>
          </a:p>
          <a:p>
            <a:pPr lvl="1"/>
            <a:r>
              <a:rPr lang="en-US" dirty="0" smtClean="0"/>
              <a:t>Sort the numbers using merge sort or </a:t>
            </a:r>
            <a:r>
              <a:rPr lang="en-US" dirty="0" err="1" smtClean="0"/>
              <a:t>heapsort</a:t>
            </a:r>
            <a:r>
              <a:rPr lang="en-US" dirty="0" smtClean="0"/>
              <a:t>, then take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7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Minimum and maximum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n-1 comparisons are necessary to find the minimum.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81" y="1825625"/>
            <a:ext cx="2887578" cy="198041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983581" y="4405791"/>
            <a:ext cx="2887578" cy="2266585"/>
            <a:chOff x="8983581" y="4285931"/>
            <a:chExt cx="2887578" cy="22665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3581" y="4547541"/>
              <a:ext cx="2887578" cy="198041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983581" y="4285931"/>
              <a:ext cx="208730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Maximum(A)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77814" y="4886095"/>
              <a:ext cx="6303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max</a:t>
              </a:r>
              <a:endParaRPr lang="en-US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071229" y="5501252"/>
              <a:ext cx="81624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dirty="0" smtClean="0"/>
                <a:t>ax &lt;</a:t>
              </a:r>
              <a:endParaRPr lang="en-US" sz="20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257177" y="5839108"/>
              <a:ext cx="6303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max</a:t>
              </a:r>
              <a:endParaRPr lang="en-US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91456" y="6152406"/>
              <a:ext cx="6303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max</a:t>
              </a:r>
              <a:endParaRPr lang="en-US" i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8200" y="4005156"/>
            <a:ext cx="82573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</a:t>
            </a:r>
            <a:r>
              <a:rPr lang="en-US" sz="2800" dirty="0" smtClean="0"/>
              <a:t>-1 comparisons </a:t>
            </a:r>
            <a:r>
              <a:rPr lang="en-US" sz="2800" dirty="0"/>
              <a:t>are necessary to find the </a:t>
            </a:r>
            <a:r>
              <a:rPr lang="en-US" sz="2800" dirty="0" smtClean="0"/>
              <a:t>maximum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9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Simultaneous minimum and maximum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7477"/>
          </a:xfrm>
        </p:spPr>
        <p:txBody>
          <a:bodyPr/>
          <a:lstStyle/>
          <a:p>
            <a:r>
              <a:rPr lang="en-US" dirty="0" smtClean="0"/>
              <a:t>How many comparisons are needed to find both minimum and maximum?</a:t>
            </a:r>
          </a:p>
          <a:p>
            <a:pPr lvl="1"/>
            <a:r>
              <a:rPr lang="en-US" dirty="0" smtClean="0"/>
              <a:t>n-1 + n-1 = 2n-2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we do it better?</a:t>
            </a:r>
          </a:p>
          <a:p>
            <a:r>
              <a:rPr lang="en-US" dirty="0" smtClean="0"/>
              <a:t>Yes</a:t>
            </a:r>
          </a:p>
          <a:p>
            <a:pPr lvl="1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010829" y="4404734"/>
            <a:ext cx="5281952" cy="595924"/>
            <a:chOff x="1672683" y="4739271"/>
            <a:chExt cx="5281952" cy="595924"/>
          </a:xfrm>
        </p:grpSpPr>
        <p:sp>
          <p:nvSpPr>
            <p:cNvPr id="6" name="TextBox 5"/>
            <p:cNvSpPr txBox="1"/>
            <p:nvPr/>
          </p:nvSpPr>
          <p:spPr>
            <a:xfrm>
              <a:off x="1672683" y="4750420"/>
              <a:ext cx="579863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3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71127" y="4746705"/>
              <a:ext cx="579863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50993" y="4746703"/>
              <a:ext cx="579863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49437" y="4742988"/>
              <a:ext cx="579863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3016" y="4746703"/>
              <a:ext cx="579863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1460" y="4742988"/>
              <a:ext cx="579863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326" y="4742986"/>
              <a:ext cx="579863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7</a:t>
              </a:r>
              <a:endParaRPr lang="en-US" sz="3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9770" y="4739271"/>
              <a:ext cx="579863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74772" y="4746703"/>
              <a:ext cx="579863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38200" y="5210889"/>
            <a:ext cx="1755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Min = A[1]</a:t>
            </a:r>
          </a:p>
          <a:p>
            <a:r>
              <a:rPr lang="en-US" sz="2800" dirty="0" smtClean="0"/>
              <a:t>Max = A[1]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873179" y="5095182"/>
            <a:ext cx="535573" cy="614183"/>
            <a:chOff x="3873179" y="5095182"/>
            <a:chExt cx="535573" cy="614183"/>
          </a:xfrm>
        </p:grpSpPr>
        <p:sp>
          <p:nvSpPr>
            <p:cNvPr id="28" name="Freeform 27"/>
            <p:cNvSpPr/>
            <p:nvPr/>
          </p:nvSpPr>
          <p:spPr>
            <a:xfrm>
              <a:off x="3873179" y="5095182"/>
              <a:ext cx="535573" cy="238843"/>
            </a:xfrm>
            <a:custGeom>
              <a:avLst/>
              <a:gdLst>
                <a:gd name="connsiteX0" fmla="*/ 4956 w 540214"/>
                <a:gd name="connsiteY0" fmla="*/ 0 h 228392"/>
                <a:gd name="connsiteX1" fmla="*/ 49560 w 540214"/>
                <a:gd name="connsiteY1" fmla="*/ 156117 h 228392"/>
                <a:gd name="connsiteX2" fmla="*/ 361795 w 540214"/>
                <a:gd name="connsiteY2" fmla="*/ 223024 h 228392"/>
                <a:gd name="connsiteX3" fmla="*/ 540214 w 540214"/>
                <a:gd name="connsiteY3" fmla="*/ 22302 h 228392"/>
                <a:gd name="connsiteX4" fmla="*/ 540214 w 540214"/>
                <a:gd name="connsiteY4" fmla="*/ 22302 h 228392"/>
                <a:gd name="connsiteX0" fmla="*/ 315 w 535573"/>
                <a:gd name="connsiteY0" fmla="*/ 0 h 238843"/>
                <a:gd name="connsiteX1" fmla="*/ 178734 w 535573"/>
                <a:gd name="connsiteY1" fmla="*/ 200722 h 238843"/>
                <a:gd name="connsiteX2" fmla="*/ 357154 w 535573"/>
                <a:gd name="connsiteY2" fmla="*/ 223024 h 238843"/>
                <a:gd name="connsiteX3" fmla="*/ 535573 w 535573"/>
                <a:gd name="connsiteY3" fmla="*/ 22302 h 238843"/>
                <a:gd name="connsiteX4" fmla="*/ 535573 w 535573"/>
                <a:gd name="connsiteY4" fmla="*/ 22302 h 238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73" h="238843">
                  <a:moveTo>
                    <a:pt x="315" y="0"/>
                  </a:moveTo>
                  <a:cubicBezTo>
                    <a:pt x="-7120" y="59473"/>
                    <a:pt x="119261" y="163551"/>
                    <a:pt x="178734" y="200722"/>
                  </a:cubicBezTo>
                  <a:cubicBezTo>
                    <a:pt x="238207" y="237893"/>
                    <a:pt x="297681" y="252761"/>
                    <a:pt x="357154" y="223024"/>
                  </a:cubicBezTo>
                  <a:cubicBezTo>
                    <a:pt x="416627" y="193287"/>
                    <a:pt x="535573" y="22302"/>
                    <a:pt x="535573" y="22302"/>
                  </a:cubicBezTo>
                  <a:lnTo>
                    <a:pt x="535573" y="22302"/>
                  </a:lnTo>
                </a:path>
              </a:pathLst>
            </a:custGeom>
            <a:noFill/>
            <a:ln w="44450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09918" y="518614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&lt;</a:t>
              </a:r>
              <a:endParaRPr lang="en-US" sz="28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85304" y="5091465"/>
            <a:ext cx="535573" cy="614183"/>
            <a:chOff x="3873179" y="5095182"/>
            <a:chExt cx="535573" cy="614183"/>
          </a:xfrm>
        </p:grpSpPr>
        <p:sp>
          <p:nvSpPr>
            <p:cNvPr id="41" name="Freeform 40"/>
            <p:cNvSpPr/>
            <p:nvPr/>
          </p:nvSpPr>
          <p:spPr>
            <a:xfrm>
              <a:off x="3873179" y="5095182"/>
              <a:ext cx="535573" cy="238843"/>
            </a:xfrm>
            <a:custGeom>
              <a:avLst/>
              <a:gdLst>
                <a:gd name="connsiteX0" fmla="*/ 4956 w 540214"/>
                <a:gd name="connsiteY0" fmla="*/ 0 h 228392"/>
                <a:gd name="connsiteX1" fmla="*/ 49560 w 540214"/>
                <a:gd name="connsiteY1" fmla="*/ 156117 h 228392"/>
                <a:gd name="connsiteX2" fmla="*/ 361795 w 540214"/>
                <a:gd name="connsiteY2" fmla="*/ 223024 h 228392"/>
                <a:gd name="connsiteX3" fmla="*/ 540214 w 540214"/>
                <a:gd name="connsiteY3" fmla="*/ 22302 h 228392"/>
                <a:gd name="connsiteX4" fmla="*/ 540214 w 540214"/>
                <a:gd name="connsiteY4" fmla="*/ 22302 h 228392"/>
                <a:gd name="connsiteX0" fmla="*/ 315 w 535573"/>
                <a:gd name="connsiteY0" fmla="*/ 0 h 238843"/>
                <a:gd name="connsiteX1" fmla="*/ 178734 w 535573"/>
                <a:gd name="connsiteY1" fmla="*/ 200722 h 238843"/>
                <a:gd name="connsiteX2" fmla="*/ 357154 w 535573"/>
                <a:gd name="connsiteY2" fmla="*/ 223024 h 238843"/>
                <a:gd name="connsiteX3" fmla="*/ 535573 w 535573"/>
                <a:gd name="connsiteY3" fmla="*/ 22302 h 238843"/>
                <a:gd name="connsiteX4" fmla="*/ 535573 w 535573"/>
                <a:gd name="connsiteY4" fmla="*/ 22302 h 238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73" h="238843">
                  <a:moveTo>
                    <a:pt x="315" y="0"/>
                  </a:moveTo>
                  <a:cubicBezTo>
                    <a:pt x="-7120" y="59473"/>
                    <a:pt x="119261" y="163551"/>
                    <a:pt x="178734" y="200722"/>
                  </a:cubicBezTo>
                  <a:cubicBezTo>
                    <a:pt x="238207" y="237893"/>
                    <a:pt x="297681" y="252761"/>
                    <a:pt x="357154" y="223024"/>
                  </a:cubicBezTo>
                  <a:cubicBezTo>
                    <a:pt x="416627" y="193287"/>
                    <a:pt x="535573" y="22302"/>
                    <a:pt x="535573" y="22302"/>
                  </a:cubicBezTo>
                  <a:lnTo>
                    <a:pt x="535573" y="22302"/>
                  </a:lnTo>
                </a:path>
              </a:pathLst>
            </a:custGeom>
            <a:noFill/>
            <a:ln w="44450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09918" y="518614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&lt;</a:t>
              </a:r>
              <a:endParaRPr lang="en-US" sz="28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63617" y="5110050"/>
            <a:ext cx="535573" cy="614183"/>
            <a:chOff x="3873179" y="5095182"/>
            <a:chExt cx="535573" cy="614183"/>
          </a:xfrm>
        </p:grpSpPr>
        <p:sp>
          <p:nvSpPr>
            <p:cNvPr id="44" name="Freeform 43"/>
            <p:cNvSpPr/>
            <p:nvPr/>
          </p:nvSpPr>
          <p:spPr>
            <a:xfrm>
              <a:off x="3873179" y="5095182"/>
              <a:ext cx="535573" cy="238843"/>
            </a:xfrm>
            <a:custGeom>
              <a:avLst/>
              <a:gdLst>
                <a:gd name="connsiteX0" fmla="*/ 4956 w 540214"/>
                <a:gd name="connsiteY0" fmla="*/ 0 h 228392"/>
                <a:gd name="connsiteX1" fmla="*/ 49560 w 540214"/>
                <a:gd name="connsiteY1" fmla="*/ 156117 h 228392"/>
                <a:gd name="connsiteX2" fmla="*/ 361795 w 540214"/>
                <a:gd name="connsiteY2" fmla="*/ 223024 h 228392"/>
                <a:gd name="connsiteX3" fmla="*/ 540214 w 540214"/>
                <a:gd name="connsiteY3" fmla="*/ 22302 h 228392"/>
                <a:gd name="connsiteX4" fmla="*/ 540214 w 540214"/>
                <a:gd name="connsiteY4" fmla="*/ 22302 h 228392"/>
                <a:gd name="connsiteX0" fmla="*/ 315 w 535573"/>
                <a:gd name="connsiteY0" fmla="*/ 0 h 238843"/>
                <a:gd name="connsiteX1" fmla="*/ 178734 w 535573"/>
                <a:gd name="connsiteY1" fmla="*/ 200722 h 238843"/>
                <a:gd name="connsiteX2" fmla="*/ 357154 w 535573"/>
                <a:gd name="connsiteY2" fmla="*/ 223024 h 238843"/>
                <a:gd name="connsiteX3" fmla="*/ 535573 w 535573"/>
                <a:gd name="connsiteY3" fmla="*/ 22302 h 238843"/>
                <a:gd name="connsiteX4" fmla="*/ 535573 w 535573"/>
                <a:gd name="connsiteY4" fmla="*/ 22302 h 238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73" h="238843">
                  <a:moveTo>
                    <a:pt x="315" y="0"/>
                  </a:moveTo>
                  <a:cubicBezTo>
                    <a:pt x="-7120" y="59473"/>
                    <a:pt x="119261" y="163551"/>
                    <a:pt x="178734" y="200722"/>
                  </a:cubicBezTo>
                  <a:cubicBezTo>
                    <a:pt x="238207" y="237893"/>
                    <a:pt x="297681" y="252761"/>
                    <a:pt x="357154" y="223024"/>
                  </a:cubicBezTo>
                  <a:cubicBezTo>
                    <a:pt x="416627" y="193287"/>
                    <a:pt x="535573" y="22302"/>
                    <a:pt x="535573" y="22302"/>
                  </a:cubicBezTo>
                  <a:lnTo>
                    <a:pt x="535573" y="22302"/>
                  </a:lnTo>
                </a:path>
              </a:pathLst>
            </a:custGeom>
            <a:noFill/>
            <a:ln w="44450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09918" y="518614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&lt;</a:t>
              </a:r>
              <a:endParaRPr lang="en-US" sz="28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448508" y="5127094"/>
            <a:ext cx="535573" cy="614183"/>
            <a:chOff x="3873179" y="5095182"/>
            <a:chExt cx="535573" cy="614183"/>
          </a:xfrm>
        </p:grpSpPr>
        <p:sp>
          <p:nvSpPr>
            <p:cNvPr id="47" name="Freeform 46"/>
            <p:cNvSpPr/>
            <p:nvPr/>
          </p:nvSpPr>
          <p:spPr>
            <a:xfrm>
              <a:off x="3873179" y="5095182"/>
              <a:ext cx="535573" cy="238843"/>
            </a:xfrm>
            <a:custGeom>
              <a:avLst/>
              <a:gdLst>
                <a:gd name="connsiteX0" fmla="*/ 4956 w 540214"/>
                <a:gd name="connsiteY0" fmla="*/ 0 h 228392"/>
                <a:gd name="connsiteX1" fmla="*/ 49560 w 540214"/>
                <a:gd name="connsiteY1" fmla="*/ 156117 h 228392"/>
                <a:gd name="connsiteX2" fmla="*/ 361795 w 540214"/>
                <a:gd name="connsiteY2" fmla="*/ 223024 h 228392"/>
                <a:gd name="connsiteX3" fmla="*/ 540214 w 540214"/>
                <a:gd name="connsiteY3" fmla="*/ 22302 h 228392"/>
                <a:gd name="connsiteX4" fmla="*/ 540214 w 540214"/>
                <a:gd name="connsiteY4" fmla="*/ 22302 h 228392"/>
                <a:gd name="connsiteX0" fmla="*/ 315 w 535573"/>
                <a:gd name="connsiteY0" fmla="*/ 0 h 238843"/>
                <a:gd name="connsiteX1" fmla="*/ 178734 w 535573"/>
                <a:gd name="connsiteY1" fmla="*/ 200722 h 238843"/>
                <a:gd name="connsiteX2" fmla="*/ 357154 w 535573"/>
                <a:gd name="connsiteY2" fmla="*/ 223024 h 238843"/>
                <a:gd name="connsiteX3" fmla="*/ 535573 w 535573"/>
                <a:gd name="connsiteY3" fmla="*/ 22302 h 238843"/>
                <a:gd name="connsiteX4" fmla="*/ 535573 w 535573"/>
                <a:gd name="connsiteY4" fmla="*/ 22302 h 238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573" h="238843">
                  <a:moveTo>
                    <a:pt x="315" y="0"/>
                  </a:moveTo>
                  <a:cubicBezTo>
                    <a:pt x="-7120" y="59473"/>
                    <a:pt x="119261" y="163551"/>
                    <a:pt x="178734" y="200722"/>
                  </a:cubicBezTo>
                  <a:cubicBezTo>
                    <a:pt x="238207" y="237893"/>
                    <a:pt x="297681" y="252761"/>
                    <a:pt x="357154" y="223024"/>
                  </a:cubicBezTo>
                  <a:cubicBezTo>
                    <a:pt x="416627" y="193287"/>
                    <a:pt x="535573" y="22302"/>
                    <a:pt x="535573" y="22302"/>
                  </a:cubicBezTo>
                  <a:lnTo>
                    <a:pt x="535573" y="22302"/>
                  </a:lnTo>
                </a:path>
              </a:pathLst>
            </a:custGeom>
            <a:noFill/>
            <a:ln w="44450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09918" y="518614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&lt;</a:t>
              </a:r>
              <a:endParaRPr lang="en-US" sz="28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1246" y="4700836"/>
            <a:ext cx="1472275" cy="1732465"/>
            <a:chOff x="2481246" y="4700836"/>
            <a:chExt cx="1472275" cy="1732465"/>
          </a:xfrm>
        </p:grpSpPr>
        <p:grpSp>
          <p:nvGrpSpPr>
            <p:cNvPr id="37" name="Group 36"/>
            <p:cNvGrpSpPr/>
            <p:nvPr/>
          </p:nvGrpSpPr>
          <p:grpSpPr>
            <a:xfrm>
              <a:off x="2546089" y="4983772"/>
              <a:ext cx="1407432" cy="1098400"/>
              <a:chOff x="2546089" y="4983772"/>
              <a:chExt cx="1407432" cy="109840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H="1">
                <a:off x="2546089" y="5151495"/>
                <a:ext cx="1279498" cy="357631"/>
              </a:xfrm>
              <a:prstGeom prst="straightConnector1">
                <a:avLst/>
              </a:prstGeom>
              <a:ln w="349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647998" y="5537739"/>
                <a:ext cx="1305523" cy="463487"/>
              </a:xfrm>
              <a:prstGeom prst="straightConnector1">
                <a:avLst/>
              </a:prstGeom>
              <a:ln w="349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159813" y="5712840"/>
                <a:ext cx="576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max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557736" y="498377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min</a:t>
                </a:r>
                <a:endParaRPr lang="en-US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266156" y="591008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&lt;</a:t>
              </a:r>
              <a:endParaRPr lang="en-US" sz="2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81246" y="470083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&lt;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10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Simultaneous minimum and maximum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comparisons are required?</a:t>
            </a:r>
          </a:p>
          <a:p>
            <a:pPr lvl="1"/>
            <a:r>
              <a:rPr lang="en-US" dirty="0" smtClean="0"/>
              <a:t>3*(n-1)/2 if n is odd</a:t>
            </a:r>
          </a:p>
          <a:p>
            <a:pPr lvl="1"/>
            <a:r>
              <a:rPr lang="en-US" dirty="0" smtClean="0"/>
              <a:t>3*(n-2)/2 +1 if n is even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274322" y="3332448"/>
            <a:ext cx="2992166" cy="774028"/>
            <a:chOff x="1254867" y="4538678"/>
            <a:chExt cx="2992166" cy="77402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7667729"/>
                </p:ext>
              </p:extLst>
            </p:nvPr>
          </p:nvGraphicFramePr>
          <p:xfrm>
            <a:off x="2022000" y="4538678"/>
            <a:ext cx="371003" cy="605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Equation" r:id="rId3" imgW="482400" imgH="787320" progId="Equation.3">
                    <p:embed/>
                  </p:oleObj>
                </mc:Choice>
                <mc:Fallback>
                  <p:oleObj name="Equation" r:id="rId3" imgW="482400" imgH="7873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22000" y="4538678"/>
                          <a:ext cx="371003" cy="6053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254867" y="4574042"/>
              <a:ext cx="29921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3*       in either case</a:t>
              </a:r>
            </a:p>
            <a:p>
              <a:endParaRPr 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102" y="4741669"/>
            <a:ext cx="9338821" cy="7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Randomized select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971" y="2741195"/>
            <a:ext cx="3196829" cy="2312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2435"/>
            <a:ext cx="6110797" cy="31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Randomized select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15" y="1825625"/>
            <a:ext cx="3990474" cy="202690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5875611" y="4001294"/>
            <a:ext cx="5281952" cy="1026047"/>
            <a:chOff x="5866323" y="3239416"/>
            <a:chExt cx="5281952" cy="1026047"/>
          </a:xfrm>
        </p:grpSpPr>
        <p:grpSp>
          <p:nvGrpSpPr>
            <p:cNvPr id="16" name="Group 15"/>
            <p:cNvGrpSpPr/>
            <p:nvPr/>
          </p:nvGrpSpPr>
          <p:grpSpPr>
            <a:xfrm>
              <a:off x="5866323" y="3239416"/>
              <a:ext cx="5281952" cy="595924"/>
              <a:chOff x="1672683" y="4739271"/>
              <a:chExt cx="5281952" cy="59592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672683" y="4750420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71127" y="4746705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850993" y="4746703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4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49437" y="4742988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033016" y="4746703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631460" y="4742988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9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11326" y="4742986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9770" y="4739271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8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74772" y="4746703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sp>
          <p:nvSpPr>
            <p:cNvPr id="27" name="Left Brace 26"/>
            <p:cNvSpPr/>
            <p:nvPr/>
          </p:nvSpPr>
          <p:spPr>
            <a:xfrm rot="16200000">
              <a:off x="6903916" y="2995104"/>
              <a:ext cx="247135" cy="219004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e 27"/>
            <p:cNvSpPr/>
            <p:nvPr/>
          </p:nvSpPr>
          <p:spPr>
            <a:xfrm rot="16200000">
              <a:off x="9861262" y="2992812"/>
              <a:ext cx="247135" cy="219004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72156" y="389613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66323" y="1542533"/>
            <a:ext cx="5361153" cy="1518902"/>
            <a:chOff x="5866323" y="1542533"/>
            <a:chExt cx="5361153" cy="1518902"/>
          </a:xfrm>
        </p:grpSpPr>
        <p:grpSp>
          <p:nvGrpSpPr>
            <p:cNvPr id="6" name="Group 5"/>
            <p:cNvGrpSpPr/>
            <p:nvPr/>
          </p:nvGrpSpPr>
          <p:grpSpPr>
            <a:xfrm>
              <a:off x="5866323" y="2094671"/>
              <a:ext cx="5281952" cy="595924"/>
              <a:chOff x="1672683" y="4739271"/>
              <a:chExt cx="5281952" cy="59592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672683" y="4750420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71127" y="4746705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8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850993" y="4746703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4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49437" y="4742988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33016" y="4746703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6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31460" y="4742988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9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11326" y="4742986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93728" y="4739271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74772" y="4746703"/>
                <a:ext cx="579863" cy="5847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0567231" y="2692103"/>
              <a:ext cx="66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pivot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66323" y="1754659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=1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567231" y="17448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p=9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875" y="1542533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B050"/>
                  </a:solidFill>
                </a:rPr>
                <a:t>i</a:t>
              </a:r>
              <a:r>
                <a:rPr lang="en-US" dirty="0" smtClean="0">
                  <a:solidFill>
                    <a:srgbClr val="00B050"/>
                  </a:solidFill>
                </a:rPr>
                <a:t>=3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3496697" y="3852534"/>
            <a:ext cx="1017638" cy="15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4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486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Wingdings</vt:lpstr>
      <vt:lpstr>Office Theme</vt:lpstr>
      <vt:lpstr>Equation</vt:lpstr>
      <vt:lpstr>Microsoft Equation 3.0</vt:lpstr>
      <vt:lpstr>Medians and Order Statistics </vt:lpstr>
      <vt:lpstr>Order statistics</vt:lpstr>
      <vt:lpstr>Selection problem</vt:lpstr>
      <vt:lpstr>Selection problem</vt:lpstr>
      <vt:lpstr>Minimum and maximum</vt:lpstr>
      <vt:lpstr>Simultaneous minimum and maximum</vt:lpstr>
      <vt:lpstr>Simultaneous minimum and maximum</vt:lpstr>
      <vt:lpstr>Randomized select algorithm</vt:lpstr>
      <vt:lpstr>Randomized select algorithm</vt:lpstr>
      <vt:lpstr>Randomized select algorithm</vt:lpstr>
      <vt:lpstr>Randomized select algorithm</vt:lpstr>
      <vt:lpstr>Selection in worst-case linear time</vt:lpstr>
      <vt:lpstr>Selection in worst-case linear time</vt:lpstr>
      <vt:lpstr>Selection in worst-case linear time</vt:lpstr>
      <vt:lpstr>Selection in worst-case linear time</vt:lpstr>
      <vt:lpstr>Selection in worst-case linear time</vt:lpstr>
      <vt:lpstr>Selection in worst-case linear time</vt:lpstr>
      <vt:lpstr>Selection in worst-case linear time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Medians and Order Statistics </dc:title>
  <dc:creator>Sain Saginbekov</dc:creator>
  <cp:lastModifiedBy>Sain Saginbekov</cp:lastModifiedBy>
  <cp:revision>53</cp:revision>
  <dcterms:created xsi:type="dcterms:W3CDTF">2018-09-05T04:52:22Z</dcterms:created>
  <dcterms:modified xsi:type="dcterms:W3CDTF">2018-09-07T05:18:09Z</dcterms:modified>
</cp:coreProperties>
</file>