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8" r:id="rId9"/>
    <p:sldId id="299" r:id="rId10"/>
    <p:sldId id="300" r:id="rId11"/>
    <p:sldId id="302" r:id="rId12"/>
    <p:sldId id="303" r:id="rId13"/>
    <p:sldId id="263" r:id="rId14"/>
    <p:sldId id="264" r:id="rId15"/>
    <p:sldId id="265" r:id="rId16"/>
    <p:sldId id="266" r:id="rId17"/>
    <p:sldId id="267" r:id="rId18"/>
    <p:sldId id="269" r:id="rId19"/>
    <p:sldId id="279" r:id="rId20"/>
    <p:sldId id="305" r:id="rId21"/>
    <p:sldId id="304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4.xml"/><Relationship Id="rId6" Type="http://schemas.openxmlformats.org/officeDocument/2006/relationships/slide" Target="slides/slide21.xml"/><Relationship Id="rId5" Type="http://schemas.openxmlformats.org/officeDocument/2006/relationships/slide" Target="slides/slide20.xml"/><Relationship Id="rId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B905-AC15-4DF3-81C3-C7081F24F28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F47B-CBCC-4401-9033-9B4ADB18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83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71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68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97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9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78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F47B-CBCC-4401-9033-9B4ADB1874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256547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256547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863" tIns="45126" rIns="91863" bIns="45126" anchor="b"/>
          <a:lstStyle/>
          <a:p>
            <a:pPr algn="r"/>
            <a:r>
              <a:rPr lang="en-US" sz="1200" dirty="0">
                <a:latin typeface="Times New Roman" charset="0"/>
              </a:rPr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" y="8774271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" y="0"/>
            <a:ext cx="3255292" cy="461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30" tIns="46415" rIns="92830" bIns="46415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698500"/>
            <a:ext cx="6134100" cy="3451225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EBFC-6F05-4463-BF50-F408D19BB322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49B6-9018-4439-BA42-7B112669866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1AD0-261F-43C5-938F-ECB51E71B889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CA00-4BB5-459F-8A44-8684385ADA59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7664-3FDC-4054-9796-A4EADBBE2327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1A64-74C4-43D2-865D-FC42C1B35512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E45A-3327-4735-907D-51AA8DE6CC3B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B307-1460-43EE-A25E-AE753DB549C0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04E5-3B90-4C8D-B4A7-85B599E346C3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0013-76F5-4CC2-A316-BCF23F46903B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15C-69E8-4858-B8A9-C2B705FD3ACD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A602-26FF-4AC3-8112-F118A9BFEBEF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304C-149E-4936-94FB-3F03D0854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746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Recursive 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746" y="1351758"/>
            <a:ext cx="10481481" cy="327660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ij</a:t>
            </a:r>
            <a:r>
              <a:rPr lang="en-US" altLang="en-US" dirty="0"/>
              <a:t> = subset of activities in </a:t>
            </a:r>
            <a:r>
              <a:rPr lang="en-US" altLang="en-US" i="1" dirty="0"/>
              <a:t>S</a:t>
            </a:r>
            <a:r>
              <a:rPr lang="en-US" altLang="en-US" dirty="0"/>
              <a:t> that start after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finishes and finish before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starts.</a:t>
            </a:r>
          </a:p>
          <a:p>
            <a:r>
              <a:rPr lang="en-US" altLang="en-US" dirty="0" err="1"/>
              <a:t>Subproblems</a:t>
            </a:r>
            <a:r>
              <a:rPr lang="en-US" altLang="en-US" dirty="0"/>
              <a:t>: Selecting maximum number of mutually compatible activities from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c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] = size of maximum-size subset of mutually compatible activities in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ij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77751"/>
              </p:ext>
            </p:extLst>
          </p:nvPr>
        </p:nvGraphicFramePr>
        <p:xfrm>
          <a:off x="2758189" y="4344648"/>
          <a:ext cx="5783705" cy="115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5333760" imgH="1066680" progId="Equation.3">
                  <p:embed/>
                </p:oleObj>
              </mc:Choice>
              <mc:Fallback>
                <p:oleObj name="Equation" r:id="rId3" imgW="53337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189" y="4344648"/>
                        <a:ext cx="5783705" cy="1156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803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Recursive Algorithm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97541" y="5068563"/>
            <a:ext cx="744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Initial Call: Recursive-Activity-Selector (s, f, 0, n+1)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97541" y="5591783"/>
            <a:ext cx="2665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Complexity: </a:t>
            </a:r>
            <a:r>
              <a:rPr lang="en-US" altLang="en-US" sz="2800" dirty="0">
                <a:sym typeface="Symbol" panose="05050102010706020507" pitchFamily="18" charset="2"/>
              </a:rPr>
              <a:t></a:t>
            </a:r>
            <a:r>
              <a:rPr lang="en-US" altLang="en-US" sz="2800" dirty="0"/>
              <a:t>(n)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87" y="1825625"/>
            <a:ext cx="9767473" cy="27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50" y="2085772"/>
            <a:ext cx="4757535" cy="33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9915099" cy="6019800"/>
          </a:xfrm>
        </p:spPr>
        <p:txBody>
          <a:bodyPr/>
          <a:lstStyle/>
          <a:p>
            <a:r>
              <a:rPr lang="en-US" altLang="en-US" dirty="0"/>
              <a:t>Suppose we have 1000000000 </a:t>
            </a:r>
            <a:r>
              <a:rPr lang="en-US" altLang="en-US" dirty="0" smtClean="0"/>
              <a:t>character </a:t>
            </a:r>
            <a:r>
              <a:rPr lang="en-US" altLang="en-US" dirty="0"/>
              <a:t>data file that we wish to include in an email.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Suppose </a:t>
            </a:r>
            <a:r>
              <a:rPr lang="en-US" altLang="en-US" dirty="0"/>
              <a:t>file only contains 26 letters {a,…,z</a:t>
            </a:r>
            <a:r>
              <a:rPr lang="en-US" altLang="en-US" dirty="0" smtClean="0"/>
              <a:t>}.</a:t>
            </a:r>
          </a:p>
          <a:p>
            <a:r>
              <a:rPr lang="en-US" altLang="en-US" dirty="0" smtClean="0"/>
              <a:t>Suppose </a:t>
            </a:r>
            <a:r>
              <a:rPr lang="en-US" altLang="en-US" dirty="0"/>
              <a:t>each letter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in {a,…,z} occurs with frequency </a:t>
            </a:r>
            <a:r>
              <a:rPr lang="en-US" altLang="en-US" i="1" dirty="0" err="1"/>
              <a:t>f</a:t>
            </a:r>
            <a:r>
              <a:rPr lang="en-US" altLang="en-US" i="1" baseline="-25000" dirty="0" err="1">
                <a:latin typeface="Symbol" panose="05050102010706020507" pitchFamily="18" charset="2"/>
              </a:rPr>
              <a:t>a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Suppose </a:t>
            </a:r>
            <a:r>
              <a:rPr lang="en-US" altLang="en-US" dirty="0"/>
              <a:t>we encode each letter by a binary </a:t>
            </a:r>
            <a:r>
              <a:rPr lang="en-US" altLang="en-US" dirty="0" smtClean="0"/>
              <a:t>code.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we use a fixed length code, we need 5 bits for each character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resulting message length is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 smtClean="0"/>
              <a:t>Data compression</a:t>
            </a:r>
            <a:endParaRPr lang="en-US" altLang="en-US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77715"/>
              </p:ext>
            </p:extLst>
          </p:nvPr>
        </p:nvGraphicFramePr>
        <p:xfrm>
          <a:off x="5795749" y="6296025"/>
          <a:ext cx="2871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749" y="6296025"/>
                        <a:ext cx="28717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4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8839200" cy="838200"/>
          </a:xfrm>
        </p:spPr>
        <p:txBody>
          <a:bodyPr/>
          <a:lstStyle/>
          <a:p>
            <a:pPr algn="ctr"/>
            <a:r>
              <a:rPr lang="en-US" altLang="en-US" dirty="0"/>
              <a:t>Huffman Codes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340" y="1601338"/>
            <a:ext cx="9635319" cy="47994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Developed by David A. Huffman, published in 1952.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Most </a:t>
            </a:r>
            <a:r>
              <a:rPr lang="en-US" altLang="en-US" dirty="0"/>
              <a:t>character code systems (ASCII, </a:t>
            </a:r>
            <a:r>
              <a:rPr lang="en-US" altLang="en-US" dirty="0" err="1"/>
              <a:t>unicode</a:t>
            </a:r>
            <a:r>
              <a:rPr lang="en-US" altLang="en-US" dirty="0"/>
              <a:t>) use fixed length </a:t>
            </a:r>
            <a:r>
              <a:rPr lang="en-US" altLang="en-US" dirty="0" smtClean="0"/>
              <a:t>encoding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frequency data is available and there is a wide variety of frequencies, </a:t>
            </a:r>
            <a:r>
              <a:rPr lang="en-US" altLang="en-US" i="1" dirty="0"/>
              <a:t>variable length encoding </a:t>
            </a:r>
            <a:r>
              <a:rPr lang="en-US" altLang="en-US" dirty="0"/>
              <a:t>can save 20% to 90% space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Which </a:t>
            </a:r>
            <a:r>
              <a:rPr lang="en-US" altLang="en-US" dirty="0"/>
              <a:t>characters should we assign shorter codes; which characters will have longer codes?</a:t>
            </a:r>
          </a:p>
        </p:txBody>
      </p:sp>
    </p:spTree>
    <p:extLst>
      <p:ext uri="{BB962C8B-B14F-4D97-AF65-F5344CB8AC3E}">
        <p14:creationId xmlns:p14="http://schemas.microsoft.com/office/powerpoint/2010/main" val="30663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Data </a:t>
            </a:r>
            <a:r>
              <a:rPr lang="en-US" altLang="en-US" sz="4000" dirty="0" smtClean="0"/>
              <a:t>Compression - example</a:t>
            </a:r>
            <a:endParaRPr lang="en-US" altLang="en-US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39273"/>
            <a:ext cx="10515600" cy="400196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Suppose the file only has 6 letters {</a:t>
            </a:r>
            <a:r>
              <a:rPr lang="en-US" altLang="en-US" dirty="0" err="1"/>
              <a:t>a,b,c,d,e,f</a:t>
            </a:r>
            <a:r>
              <a:rPr lang="en-US" altLang="en-US" dirty="0"/>
              <a:t>} with frequencies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Fixed length 3G=3000000000 bits</a:t>
            </a:r>
          </a:p>
          <a:p>
            <a:r>
              <a:rPr lang="en-US" altLang="en-US" dirty="0"/>
              <a:t>Variable length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67654"/>
              </p:ext>
            </p:extLst>
          </p:nvPr>
        </p:nvGraphicFramePr>
        <p:xfrm>
          <a:off x="2286000" y="2309990"/>
          <a:ext cx="5220269" cy="220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3" imgW="2209680" imgH="888840" progId="Equation.3">
                  <p:embed/>
                </p:oleObj>
              </mc:Choice>
              <mc:Fallback>
                <p:oleObj name="Equation" r:id="rId3" imgW="2209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09990"/>
                        <a:ext cx="5220269" cy="2200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093171" y="3458131"/>
            <a:ext cx="137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Fixed length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093171" y="3962400"/>
            <a:ext cx="1595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Variable length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1443"/>
              </p:ext>
            </p:extLst>
          </p:nvPr>
        </p:nvGraphicFramePr>
        <p:xfrm>
          <a:off x="374650" y="5854700"/>
          <a:ext cx="9042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5" imgW="3543120" imgH="215640" progId="Equation.3">
                  <p:embed/>
                </p:oleObj>
              </mc:Choice>
              <mc:Fallback>
                <p:oleObj name="Equation" r:id="rId5" imgW="3543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854700"/>
                        <a:ext cx="9042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95309" y="5854461"/>
            <a:ext cx="2198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~25% savings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8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88392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Data Compression - example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61" y="1443251"/>
            <a:ext cx="10508776" cy="3810000"/>
          </a:xfrm>
          <a:noFill/>
          <a:ln/>
        </p:spPr>
        <p:txBody>
          <a:bodyPr/>
          <a:lstStyle/>
          <a:p>
            <a:endParaRPr lang="en-US" altLang="en-US" dirty="0"/>
          </a:p>
          <a:p>
            <a:r>
              <a:rPr lang="en-US" altLang="en-US" dirty="0" smtClean="0"/>
              <a:t>How to decode?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At </a:t>
            </a:r>
            <a:r>
              <a:rPr lang="en-US" altLang="en-US" dirty="0"/>
              <a:t>first it is not obvious how decoding will happen, but this is possible if we use prefix codes</a:t>
            </a:r>
          </a:p>
        </p:txBody>
      </p:sp>
    </p:spTree>
    <p:extLst>
      <p:ext uri="{BB962C8B-B14F-4D97-AF65-F5344CB8AC3E}">
        <p14:creationId xmlns:p14="http://schemas.microsoft.com/office/powerpoint/2010/main" val="14080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Prefix Codes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39" y="1452349"/>
            <a:ext cx="10194877" cy="3352800"/>
          </a:xfrm>
        </p:spPr>
        <p:txBody>
          <a:bodyPr/>
          <a:lstStyle/>
          <a:p>
            <a:r>
              <a:rPr lang="en-US" altLang="en-US" dirty="0"/>
              <a:t>No encoding of a character can be </a:t>
            </a:r>
            <a:r>
              <a:rPr lang="en-US" altLang="en-US" dirty="0" smtClean="0"/>
              <a:t>a </a:t>
            </a:r>
            <a:r>
              <a:rPr lang="en-US" altLang="en-US" dirty="0"/>
              <a:t>prefix of the longer encoding of another </a:t>
            </a:r>
            <a:r>
              <a:rPr lang="en-US" altLang="en-US" dirty="0" smtClean="0"/>
              <a:t>character.</a:t>
            </a:r>
          </a:p>
          <a:p>
            <a:r>
              <a:rPr lang="en-US" altLang="en-US" dirty="0" smtClean="0"/>
              <a:t>For </a:t>
            </a:r>
            <a:r>
              <a:rPr lang="en-US" altLang="en-US" dirty="0"/>
              <a:t>example, we could not encode </a:t>
            </a:r>
            <a:r>
              <a:rPr lang="en-US" altLang="en-US" i="1" dirty="0"/>
              <a:t>t</a:t>
            </a:r>
            <a:r>
              <a:rPr lang="en-US" altLang="en-US" dirty="0"/>
              <a:t> as 01 and </a:t>
            </a:r>
            <a:r>
              <a:rPr lang="en-US" altLang="en-US" i="1" dirty="0"/>
              <a:t>x</a:t>
            </a:r>
            <a:r>
              <a:rPr lang="en-US" altLang="en-US" dirty="0"/>
              <a:t> as 01101 since 01 is a prefix of 01101</a:t>
            </a:r>
          </a:p>
          <a:p>
            <a:r>
              <a:rPr lang="en-US" altLang="en-US" dirty="0"/>
              <a:t>By using a binary tree representation we will generate prefix codes provided all letters are leaves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36" y="4069449"/>
            <a:ext cx="6554124" cy="27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cs5110\ch16\pg386a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78" y="4839269"/>
            <a:ext cx="2743200" cy="8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"/>
            <a:ext cx="8839200" cy="6699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Some Properties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3970" y="975045"/>
            <a:ext cx="10304060" cy="6400800"/>
          </a:xfrm>
        </p:spPr>
        <p:txBody>
          <a:bodyPr/>
          <a:lstStyle/>
          <a:p>
            <a:r>
              <a:rPr lang="en-US" altLang="en-US" dirty="0"/>
              <a:t>Prefix codes allow easy decoding</a:t>
            </a:r>
          </a:p>
          <a:p>
            <a:pPr lvl="1"/>
            <a:r>
              <a:rPr lang="en-US" altLang="en-US" dirty="0"/>
              <a:t>Given a: 0, b: 101, c: 100, d: 111, e: 1101, f: 1100</a:t>
            </a:r>
          </a:p>
          <a:p>
            <a:pPr lvl="1"/>
            <a:r>
              <a:rPr lang="en-US" altLang="en-US" dirty="0"/>
              <a:t>Decode 001011101 going left to right, 0|01011101, a|0|1011101, a|a|101|1101, a|a|b|1101, </a:t>
            </a:r>
            <a:r>
              <a:rPr lang="en-US" altLang="en-US" dirty="0" err="1"/>
              <a:t>a|a|b|e</a:t>
            </a:r>
            <a:endParaRPr lang="en-US" altLang="en-US" dirty="0"/>
          </a:p>
          <a:p>
            <a:r>
              <a:rPr lang="en-US" altLang="en-US" dirty="0"/>
              <a:t>An optimal code must be a full binary tree (a tree where every internal node has two children)</a:t>
            </a:r>
          </a:p>
          <a:p>
            <a:r>
              <a:rPr lang="en-US" altLang="en-US" dirty="0"/>
              <a:t>For </a:t>
            </a:r>
            <a:r>
              <a:rPr lang="en-US" altLang="en-US" i="1" dirty="0"/>
              <a:t>C</a:t>
            </a:r>
            <a:r>
              <a:rPr lang="en-US" altLang="en-US" dirty="0"/>
              <a:t> </a:t>
            </a:r>
            <a:r>
              <a:rPr lang="en-US" altLang="en-US" dirty="0" smtClean="0"/>
              <a:t>characters –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leaves and there </a:t>
            </a:r>
            <a:r>
              <a:rPr lang="en-US" altLang="en-US" dirty="0"/>
              <a:t>are </a:t>
            </a:r>
            <a:r>
              <a:rPr lang="en-US" altLang="en-US" i="1" dirty="0"/>
              <a:t>C-1</a:t>
            </a:r>
            <a:r>
              <a:rPr lang="en-US" altLang="en-US" dirty="0"/>
              <a:t> internal nodes</a:t>
            </a:r>
          </a:p>
          <a:p>
            <a:r>
              <a:rPr lang="en-US" altLang="en-US" dirty="0" smtClean="0"/>
              <a:t>Given a tree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corresponding to a prefix tree, the </a:t>
            </a:r>
            <a:r>
              <a:rPr lang="en-US" altLang="en-US" dirty="0"/>
              <a:t>number of bits to encode a file is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where </a:t>
            </a:r>
            <a:r>
              <a:rPr lang="en-US" altLang="en-US" sz="2400" i="1" dirty="0"/>
              <a:t>f(c)</a:t>
            </a:r>
            <a:r>
              <a:rPr lang="en-US" altLang="en-US" sz="2400" dirty="0"/>
              <a:t> is the </a:t>
            </a:r>
            <a:r>
              <a:rPr lang="en-US" altLang="en-US" sz="2400" dirty="0" smtClean="0"/>
              <a:t>frequency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c, </a:t>
            </a:r>
            <a:r>
              <a:rPr lang="en-US" altLang="en-US" sz="2400" i="1" dirty="0" err="1"/>
              <a:t>d</a:t>
            </a:r>
            <a:r>
              <a:rPr lang="en-US" altLang="en-US" sz="2400" i="1" baseline="-25000" dirty="0" err="1"/>
              <a:t>T</a:t>
            </a:r>
            <a:r>
              <a:rPr lang="en-US" altLang="en-US" sz="2400" i="1" dirty="0"/>
              <a:t>(c)</a:t>
            </a:r>
            <a:r>
              <a:rPr lang="en-US" altLang="en-US" sz="2400" dirty="0"/>
              <a:t> is the tree depth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which corresponds </a:t>
            </a:r>
            <a:r>
              <a:rPr lang="en-US" altLang="en-US" sz="2400" dirty="0" smtClean="0"/>
              <a:t>to the </a:t>
            </a:r>
            <a:r>
              <a:rPr lang="en-US" altLang="en-US" sz="2400" dirty="0"/>
              <a:t>code length of </a:t>
            </a:r>
            <a:r>
              <a:rPr lang="en-US" altLang="en-US" sz="24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83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14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         </a:t>
            </a:r>
            <a:r>
              <a:rPr lang="en-US" altLang="en-US" dirty="0" smtClean="0"/>
              <a:t>Huffman’s Algorithm</a:t>
            </a:r>
            <a:endParaRPr lang="en-US" alt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67996" y="4421306"/>
            <a:ext cx="10844284" cy="3009900"/>
          </a:xfrm>
        </p:spPr>
        <p:txBody>
          <a:bodyPr/>
          <a:lstStyle/>
          <a:p>
            <a:r>
              <a:rPr lang="en-US" altLang="en-US" dirty="0"/>
              <a:t>An appropriate data structure is a binary min-heap</a:t>
            </a:r>
          </a:p>
          <a:p>
            <a:r>
              <a:rPr lang="en-US" altLang="en-US" dirty="0"/>
              <a:t>Rebuilding the heap is </a:t>
            </a:r>
            <a:r>
              <a:rPr lang="en-US" altLang="en-US" i="1" dirty="0" err="1"/>
              <a:t>lg</a:t>
            </a:r>
            <a:r>
              <a:rPr lang="en-US" altLang="en-US" i="1" dirty="0"/>
              <a:t> n</a:t>
            </a:r>
            <a:r>
              <a:rPr lang="en-US" altLang="en-US" dirty="0"/>
              <a:t> and </a:t>
            </a:r>
            <a:r>
              <a:rPr lang="en-US" altLang="en-US" i="1" dirty="0"/>
              <a:t>n-1</a:t>
            </a:r>
            <a:r>
              <a:rPr lang="en-US" altLang="en-US" dirty="0"/>
              <a:t> extractions are made, so the complexity is O( </a:t>
            </a:r>
            <a:r>
              <a:rPr lang="en-US" altLang="en-US" i="1" dirty="0"/>
              <a:t>n </a:t>
            </a:r>
            <a:r>
              <a:rPr lang="en-US" altLang="en-US" i="1" dirty="0" err="1"/>
              <a:t>lg</a:t>
            </a:r>
            <a:r>
              <a:rPr lang="en-US" altLang="en-US" i="1" dirty="0"/>
              <a:t> n</a:t>
            </a:r>
            <a:r>
              <a:rPr lang="en-US" altLang="en-US" dirty="0"/>
              <a:t> )</a:t>
            </a:r>
          </a:p>
          <a:p>
            <a:r>
              <a:rPr lang="en-US" altLang="en-US" dirty="0"/>
              <a:t>The encoding is NOT unique, other encoding may work just as well, but none will work better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96" y="1181350"/>
            <a:ext cx="6169783" cy="30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1695" y="1524000"/>
            <a:ext cx="9962865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optimization problem</a:t>
            </a:r>
            <a:r>
              <a:rPr lang="en-US" altLang="en-US" dirty="0"/>
              <a:t> is one in which you want to find, not just </a:t>
            </a:r>
            <a:r>
              <a:rPr lang="en-US" altLang="en-US" i="1" dirty="0"/>
              <a:t>a</a:t>
            </a:r>
            <a:r>
              <a:rPr lang="en-US" altLang="en-US" dirty="0"/>
              <a:t> solution, but the </a:t>
            </a:r>
            <a:r>
              <a:rPr lang="en-US" altLang="en-US" i="1" dirty="0"/>
              <a:t>best</a:t>
            </a:r>
            <a:r>
              <a:rPr lang="en-US" altLang="en-US" dirty="0"/>
              <a:t> solution</a:t>
            </a:r>
          </a:p>
          <a:p>
            <a:r>
              <a:rPr lang="en-US" altLang="en-US" dirty="0"/>
              <a:t>A “greedy algorithm” sometimes works well for optimization problems</a:t>
            </a:r>
          </a:p>
          <a:p>
            <a:r>
              <a:rPr lang="en-US" altLang="en-US" dirty="0" smtClean="0"/>
              <a:t>Problems exhibit optimal substructure (like Dynamic programming).</a:t>
            </a:r>
          </a:p>
          <a:p>
            <a:r>
              <a:rPr lang="en-US" altLang="en-US" dirty="0" smtClean="0"/>
              <a:t>Problems also exhibit the </a:t>
            </a:r>
            <a:r>
              <a:rPr lang="en-US" altLang="en-US" i="1" dirty="0" smtClean="0"/>
              <a:t>greedy-choice</a:t>
            </a:r>
            <a:r>
              <a:rPr lang="en-US" altLang="en-US" dirty="0" smtClean="0"/>
              <a:t> property:</a:t>
            </a:r>
          </a:p>
          <a:p>
            <a:pPr lvl="1"/>
            <a:r>
              <a:rPr lang="en-US" altLang="en-US" dirty="0" smtClean="0"/>
              <a:t>You </a:t>
            </a:r>
            <a:r>
              <a:rPr lang="en-US" altLang="en-US" dirty="0"/>
              <a:t>take the best you can get right now, without regard for future consequences</a:t>
            </a:r>
          </a:p>
          <a:p>
            <a:pPr lvl="1"/>
            <a:r>
              <a:rPr lang="en-US" altLang="en-US" dirty="0"/>
              <a:t>You hope that by choosing a </a:t>
            </a:r>
            <a:r>
              <a:rPr lang="en-US" altLang="en-US" i="1" dirty="0"/>
              <a:t>local</a:t>
            </a:r>
            <a:r>
              <a:rPr lang="en-US" altLang="en-US" dirty="0"/>
              <a:t> optimum at each step, you will end up at a </a:t>
            </a:r>
            <a:r>
              <a:rPr lang="en-US" altLang="en-US" i="1" dirty="0"/>
              <a:t>global</a:t>
            </a:r>
            <a:r>
              <a:rPr lang="en-US" altLang="en-US" dirty="0"/>
              <a:t> </a:t>
            </a:r>
            <a:r>
              <a:rPr lang="en-US" altLang="en-US" dirty="0" smtClean="0"/>
              <a:t>optimum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35975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Building the Encoding Tree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0" y="2209800"/>
            <a:ext cx="9144000" cy="464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4707438" cy="611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39" y="1325563"/>
            <a:ext cx="4150128" cy="108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3814"/>
            <a:ext cx="4707438" cy="144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39" y="2970109"/>
            <a:ext cx="4600931" cy="20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Building the Encoding Tree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00418" y="1486203"/>
            <a:ext cx="9144000" cy="464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6540"/>
            <a:ext cx="3447197" cy="447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292" y="1200783"/>
            <a:ext cx="2498749" cy="653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866" y="1070111"/>
            <a:ext cx="2914934" cy="89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90759"/>
            <a:ext cx="2594283" cy="114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527" y="3472190"/>
            <a:ext cx="4435912" cy="2822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348" y="3472189"/>
            <a:ext cx="3576382" cy="32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25563"/>
            <a:ext cx="10953466" cy="5239010"/>
          </a:xfrm>
          <a:noFill/>
          <a:ln/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greedy algorithm typically makes (approximately) </a:t>
            </a:r>
            <a:r>
              <a:rPr lang="en-US" dirty="0">
                <a:latin typeface="Trebuchet MS" pitchFamily="34" charset="0"/>
              </a:rPr>
              <a:t>n</a:t>
            </a:r>
            <a:r>
              <a:rPr lang="en-US" dirty="0"/>
              <a:t> choices for a problem of size </a:t>
            </a:r>
            <a:r>
              <a:rPr lang="en-US" dirty="0">
                <a:latin typeface="Trebuchet MS" pitchFamily="34" charset="0"/>
              </a:rPr>
              <a:t>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(The first or last choice may be forced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Hence the expected running time is:</a:t>
            </a:r>
            <a:br>
              <a:rPr lang="en-US" dirty="0"/>
            </a:br>
            <a:r>
              <a:rPr lang="en-US" dirty="0"/>
              <a:t>O(n * O(choice(n))), where choice(n) is making a choice among n objects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Counting</a:t>
            </a:r>
            <a:r>
              <a:rPr lang="en-US" dirty="0"/>
              <a:t>: Must find largest useable coin from among </a:t>
            </a:r>
            <a:r>
              <a:rPr lang="en-US" dirty="0">
                <a:latin typeface="Trebuchet MS" pitchFamily="34" charset="0"/>
              </a:rPr>
              <a:t>k </a:t>
            </a:r>
            <a:r>
              <a:rPr lang="en-US" dirty="0"/>
              <a:t>sizes of coin (</a:t>
            </a:r>
            <a:r>
              <a:rPr lang="en-US" dirty="0">
                <a:latin typeface="Trebuchet MS" pitchFamily="34" charset="0"/>
              </a:rPr>
              <a:t>k</a:t>
            </a:r>
            <a:r>
              <a:rPr lang="en-US" dirty="0"/>
              <a:t> is a constant), an </a:t>
            </a:r>
            <a:r>
              <a:rPr lang="en-US" dirty="0">
                <a:latin typeface="Trebuchet MS" pitchFamily="34" charset="0"/>
              </a:rPr>
              <a:t>O(k)=O(1)</a:t>
            </a:r>
            <a:r>
              <a:rPr lang="en-US" dirty="0"/>
              <a:t> operation;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Therefore, coin counting is (n)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Huffman: Must sort </a:t>
            </a:r>
            <a:r>
              <a:rPr lang="en-US" dirty="0">
                <a:latin typeface="Trebuchet MS" pitchFamily="34" charset="0"/>
              </a:rPr>
              <a:t>n</a:t>
            </a:r>
            <a:r>
              <a:rPr lang="en-US" dirty="0"/>
              <a:t> values before making </a:t>
            </a:r>
            <a:r>
              <a:rPr lang="en-US" dirty="0">
                <a:latin typeface="Trebuchet MS" pitchFamily="34" charset="0"/>
              </a:rPr>
              <a:t>n</a:t>
            </a:r>
            <a:r>
              <a:rPr lang="en-US" dirty="0"/>
              <a:t> choices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Therefore, Huffman is </a:t>
            </a:r>
            <a:r>
              <a:rPr lang="en-US" sz="2400" dirty="0">
                <a:latin typeface="Trebuchet MS" pitchFamily="34" charset="0"/>
              </a:rPr>
              <a:t>O(n log n) + O(n) = O(n log n</a:t>
            </a:r>
            <a:r>
              <a:rPr lang="en-US" sz="2400" dirty="0" smtClean="0">
                <a:latin typeface="Trebuchet MS" pitchFamily="34" charset="0"/>
              </a:rPr>
              <a:t>)</a:t>
            </a:r>
            <a:endParaRPr lang="en-US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91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Other </a:t>
            </a:r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Dijkstra’s</a:t>
            </a:r>
            <a:r>
              <a:rPr lang="en-US" dirty="0"/>
              <a:t> algorithm for finding the shortest path in a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takes the </a:t>
            </a:r>
            <a:r>
              <a:rPr lang="en-US" i="1" dirty="0"/>
              <a:t>shortest</a:t>
            </a:r>
            <a:r>
              <a:rPr lang="en-US" dirty="0"/>
              <a:t> edge connecting a known node to an unknown </a:t>
            </a:r>
            <a:r>
              <a:rPr lang="en-US" dirty="0" smtClean="0"/>
              <a:t>node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Kruskal’s</a:t>
            </a:r>
            <a:r>
              <a:rPr lang="en-US" dirty="0"/>
              <a:t>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tries the </a:t>
            </a:r>
            <a:r>
              <a:rPr lang="en-US" i="1" dirty="0"/>
              <a:t>lowest-cost</a:t>
            </a:r>
            <a:r>
              <a:rPr lang="en-US" dirty="0"/>
              <a:t> remaining edge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Prim’s </a:t>
            </a:r>
            <a:r>
              <a:rPr lang="en-US" dirty="0"/>
              <a:t>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Always takes the </a:t>
            </a:r>
            <a:r>
              <a:rPr lang="en-US" i="1" dirty="0"/>
              <a:t>lowest-cost</a:t>
            </a:r>
            <a:r>
              <a:rPr lang="en-US" dirty="0"/>
              <a:t> edge between nodes in the spanning tree and nodes not yet in the spanning tree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41945" y="1524000"/>
            <a:ext cx="9990161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greedy algorithm would do this would be:</a:t>
            </a:r>
            <a:br>
              <a:rPr lang="en-US" altLang="en-US" dirty="0"/>
            </a:br>
            <a:r>
              <a:rPr lang="en-US" altLang="en-US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To make </a:t>
            </a:r>
            <a:r>
              <a:rPr lang="en-US" altLang="en-US" dirty="0" smtClean="0"/>
              <a:t>6723 </a:t>
            </a:r>
            <a:r>
              <a:rPr lang="en-US" altLang="en-US" dirty="0" err="1" smtClean="0"/>
              <a:t>tenge</a:t>
            </a:r>
            <a:r>
              <a:rPr lang="en-US" altLang="en-US" dirty="0" smtClean="0"/>
              <a:t>, </a:t>
            </a:r>
            <a:r>
              <a:rPr lang="en-US" altLang="en-US" dirty="0"/>
              <a:t>you can choose: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 smtClean="0"/>
              <a:t>5000 </a:t>
            </a:r>
            <a:r>
              <a:rPr lang="en-US" altLang="en-US" dirty="0"/>
              <a:t>bill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 smtClean="0"/>
              <a:t>1000 bill</a:t>
            </a:r>
            <a:r>
              <a:rPr lang="en-US" altLang="en-US" dirty="0"/>
              <a:t>, to make </a:t>
            </a:r>
            <a:r>
              <a:rPr lang="en-US" altLang="en-US" dirty="0" smtClean="0"/>
              <a:t>6000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 smtClean="0"/>
              <a:t>500 bill, </a:t>
            </a:r>
            <a:r>
              <a:rPr lang="en-US" altLang="en-US" dirty="0"/>
              <a:t>to make </a:t>
            </a:r>
            <a:r>
              <a:rPr lang="en-US" altLang="en-US" dirty="0" smtClean="0"/>
              <a:t>6500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200 bill, </a:t>
            </a:r>
            <a:r>
              <a:rPr lang="en-US" altLang="en-US" dirty="0"/>
              <a:t>to make </a:t>
            </a:r>
            <a:r>
              <a:rPr lang="en-US" altLang="en-US" dirty="0" smtClean="0"/>
              <a:t>6700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and 20 coin, 2 coin, 1 coin to </a:t>
            </a:r>
            <a:r>
              <a:rPr lang="en-US" altLang="en-US" dirty="0"/>
              <a:t>make </a:t>
            </a:r>
            <a:r>
              <a:rPr lang="en-US" altLang="en-US" dirty="0" smtClean="0"/>
              <a:t>6723 </a:t>
            </a:r>
            <a:r>
              <a:rPr lang="en-US" altLang="en-US" dirty="0" err="1" smtClean="0"/>
              <a:t>tenge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</a:t>
            </a:r>
            <a:r>
              <a:rPr lang="en-US" altLang="en-US" dirty="0" smtClean="0"/>
              <a:t>KZ </a:t>
            </a:r>
            <a:r>
              <a:rPr lang="en-US" altLang="en-US" dirty="0"/>
              <a:t>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21998618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6287" y="1524000"/>
            <a:ext cx="9908274" cy="5105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some (fictional) monetary system, “</a:t>
            </a:r>
            <a:r>
              <a:rPr lang="en-US" altLang="en-US" dirty="0" err="1"/>
              <a:t>krons</a:t>
            </a:r>
            <a:r>
              <a:rPr lang="en-US" altLang="en-US" dirty="0"/>
              <a:t>” come in </a:t>
            </a:r>
            <a:r>
              <a:rPr lang="en-US" altLang="en-US" dirty="0">
                <a:latin typeface="Trebuchet MS" panose="020B0603020202020204" pitchFamily="34" charset="0"/>
              </a:rPr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kron</a:t>
            </a:r>
            <a:r>
              <a:rPr lang="en-US" altLang="en-US" dirty="0"/>
              <a:t>, </a:t>
            </a:r>
            <a:r>
              <a:rPr lang="en-US" altLang="en-US" dirty="0">
                <a:latin typeface="Trebuchet MS" panose="020B0603020202020204" pitchFamily="34" charset="0"/>
              </a:rPr>
              <a:t>7</a:t>
            </a:r>
            <a:r>
              <a:rPr lang="en-US" altLang="en-US" dirty="0"/>
              <a:t> </a:t>
            </a:r>
            <a:r>
              <a:rPr lang="en-US" altLang="en-US" dirty="0" err="1"/>
              <a:t>kron</a:t>
            </a:r>
            <a:r>
              <a:rPr lang="en-US" altLang="en-US" dirty="0"/>
              <a:t>, and </a:t>
            </a:r>
            <a:r>
              <a:rPr lang="en-US" altLang="en-US" dirty="0">
                <a:latin typeface="Trebuchet MS" panose="020B0603020202020204" pitchFamily="34" charset="0"/>
              </a:rPr>
              <a:t>10</a:t>
            </a:r>
            <a:r>
              <a:rPr lang="en-US" altLang="en-US" dirty="0"/>
              <a:t> </a:t>
            </a:r>
            <a:r>
              <a:rPr lang="en-US" altLang="en-US" dirty="0" err="1"/>
              <a:t>kron</a:t>
            </a:r>
            <a:r>
              <a:rPr lang="en-US" altLang="en-US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Using a greedy algorithm to count out 15 </a:t>
            </a:r>
            <a:r>
              <a:rPr lang="en-US" altLang="en-US" dirty="0" err="1"/>
              <a:t>krons</a:t>
            </a:r>
            <a:r>
              <a:rPr lang="en-US" altLang="en-US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10 </a:t>
            </a:r>
            <a:r>
              <a:rPr lang="en-US" altLang="en-US" dirty="0" err="1"/>
              <a:t>kron</a:t>
            </a:r>
            <a:r>
              <a:rPr lang="en-US" alt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Five 1 </a:t>
            </a:r>
            <a:r>
              <a:rPr lang="en-US" altLang="en-US" dirty="0" err="1"/>
              <a:t>kron</a:t>
            </a:r>
            <a:r>
              <a:rPr lang="en-US" altLang="en-US" dirty="0"/>
              <a:t> pieces, for a total of 15 </a:t>
            </a:r>
            <a:r>
              <a:rPr lang="en-US" altLang="en-US" dirty="0" err="1"/>
              <a:t>krons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better solution would be to use two 7 </a:t>
            </a:r>
            <a:r>
              <a:rPr lang="en-US" altLang="en-US" dirty="0" err="1"/>
              <a:t>kron</a:t>
            </a:r>
            <a:r>
              <a:rPr lang="en-US" altLang="en-US" dirty="0"/>
              <a:t> pieces and one 1 </a:t>
            </a:r>
            <a:r>
              <a:rPr lang="en-US" altLang="en-US" dirty="0" err="1"/>
              <a:t>kron</a:t>
            </a:r>
            <a:r>
              <a:rPr lang="en-US" altLang="en-US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2742004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46663" y="1370012"/>
            <a:ext cx="9362364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You have to run nine jobs, with running times of </a:t>
            </a:r>
            <a:r>
              <a:rPr lang="en-US" altLang="en-US" sz="2400" dirty="0">
                <a:latin typeface="Trebuchet MS" panose="020B0603020202020204" pitchFamily="34" charset="0"/>
              </a:rPr>
              <a:t>3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5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6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10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14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15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18</a:t>
            </a:r>
            <a:r>
              <a:rPr lang="en-US" altLang="en-US" sz="2400" dirty="0"/>
              <a:t>, and </a:t>
            </a:r>
            <a:r>
              <a:rPr lang="en-US" altLang="en-US" sz="2400" dirty="0">
                <a:latin typeface="Trebuchet MS" panose="020B0603020202020204" pitchFamily="34" charset="0"/>
              </a:rPr>
              <a:t>20</a:t>
            </a:r>
            <a:r>
              <a:rPr lang="en-US" altLang="en-US" sz="2400" dirty="0"/>
              <a:t> minutes</a:t>
            </a:r>
          </a:p>
          <a:p>
            <a:r>
              <a:rPr lang="en-US" altLang="en-US" sz="2400" dirty="0"/>
              <a:t>You have three processors on which you can run these jobs</a:t>
            </a:r>
          </a:p>
          <a:p>
            <a:r>
              <a:rPr lang="en-US" altLang="en-US" sz="2400" dirty="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2743201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2743200" y="4266406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2743201" y="4953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5607051" y="4953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6203950" y="4267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6553201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8281194" y="4266406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8348664" y="4953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8477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233613" y="3626256"/>
            <a:ext cx="606425" cy="3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P1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1555845" y="5638800"/>
            <a:ext cx="8426355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Time to completion: </a:t>
            </a:r>
            <a:r>
              <a:rPr lang="en-US" altLang="en-US" sz="1800" dirty="0">
                <a:latin typeface="Trebuchet MS" panose="020B0603020202020204" pitchFamily="34" charset="0"/>
              </a:rPr>
              <a:t>18 + 11 + 6 = 35 </a:t>
            </a:r>
            <a:r>
              <a:rPr lang="en-US" altLang="en-US" sz="2400" dirty="0"/>
              <a:t>minutes</a:t>
            </a:r>
          </a:p>
          <a:p>
            <a:r>
              <a:rPr lang="en-US" altLang="en-US" sz="2400" dirty="0"/>
              <a:t>This solution isn’t bad, but we might be able to do better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209800" y="4271588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P2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209799" y="4963396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P3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32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  <p:bldP spid="36" grpId="0" autoUpdateAnimBg="0"/>
      <p:bldP spid="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What would be the result if you ran the </a:t>
            </a:r>
            <a:r>
              <a:rPr lang="en-US" altLang="en-US" sz="2400" i="1" dirty="0"/>
              <a:t>shortest</a:t>
            </a:r>
            <a:r>
              <a:rPr lang="en-US" altLang="en-US" sz="2400" dirty="0"/>
              <a:t> job first?</a:t>
            </a:r>
          </a:p>
          <a:p>
            <a:r>
              <a:rPr lang="en-US" altLang="en-US" sz="2400" dirty="0"/>
              <a:t>Again, the running times are </a:t>
            </a:r>
            <a:r>
              <a:rPr lang="en-US" altLang="en-US" sz="2400" dirty="0">
                <a:latin typeface="Trebuchet MS" panose="020B0603020202020204" pitchFamily="34" charset="0"/>
              </a:rPr>
              <a:t>3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5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6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10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11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14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15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rebuchet MS" panose="020B0603020202020204" pitchFamily="34" charset="0"/>
              </a:rPr>
              <a:t>18</a:t>
            </a:r>
            <a:r>
              <a:rPr lang="en-US" altLang="en-US" sz="2400" dirty="0"/>
              <a:t>, and </a:t>
            </a:r>
            <a:r>
              <a:rPr lang="en-US" altLang="en-US" sz="2400" dirty="0">
                <a:latin typeface="Trebuchet MS" panose="020B0603020202020204" pitchFamily="34" charset="0"/>
              </a:rPr>
              <a:t>20</a:t>
            </a:r>
            <a:r>
              <a:rPr lang="en-US" altLang="en-US" sz="2400" dirty="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 dirty="0"/>
              <a:t>That wasn’t such a good idea; time to completion is now</a:t>
            </a:r>
            <a:br>
              <a:rPr lang="en-US" altLang="en-US" sz="2400" dirty="0"/>
            </a:br>
            <a:r>
              <a:rPr lang="en-US" altLang="en-US" sz="1800" dirty="0">
                <a:latin typeface="Trebuchet MS" panose="020B0603020202020204" pitchFamily="34" charset="0"/>
              </a:rPr>
              <a:t>6 + 14 + 20 = 40 </a:t>
            </a:r>
            <a:r>
              <a:rPr lang="en-US" altLang="en-US" sz="2400" dirty="0"/>
              <a:t>minutes</a:t>
            </a:r>
          </a:p>
          <a:p>
            <a:r>
              <a:rPr lang="en-US" altLang="en-US" sz="2400" dirty="0"/>
              <a:t>Note, however, that the greedy algorithm itself is fast</a:t>
            </a:r>
          </a:p>
          <a:p>
            <a:pPr lvl="1"/>
            <a:r>
              <a:rPr lang="en-US" altLang="en-US" sz="2000" dirty="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6759576" y="434340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6019800" y="373380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5410201" y="312420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4014788" y="434340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3886200" y="373380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3482976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2819400" y="434340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2819400" y="373380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2819400" y="312420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dirty="0"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233613" y="3053046"/>
            <a:ext cx="606425" cy="3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P1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209800" y="3698378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P2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217738" y="4312135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P3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385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34" grpId="0" autoUpdateAnimBg="0"/>
      <p:bldP spid="35" grpId="0" autoUpdateAnimBg="0"/>
      <p:bldP spid="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/>
            <a:r>
              <a:rPr lang="en-US" altLang="en-US" dirty="0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/>
              <a:t>This solution is clearly optimal (why?)</a:t>
            </a:r>
          </a:p>
          <a:p>
            <a:r>
              <a:rPr lang="en-US" altLang="en-US" sz="2400"/>
              <a:t>Clearly, there are other optimal solutions (why?)</a:t>
            </a:r>
          </a:p>
          <a:p>
            <a:r>
              <a:rPr lang="en-US" altLang="en-US" sz="2400"/>
              <a:t>How do we find such a solution?</a:t>
            </a:r>
          </a:p>
          <a:p>
            <a:pPr lvl="1"/>
            <a:r>
              <a:rPr lang="en-US" altLang="en-US" sz="2000"/>
              <a:t>One way: Try all possible assignments of jobs to processors</a:t>
            </a:r>
          </a:p>
          <a:p>
            <a:pPr lvl="1"/>
            <a:r>
              <a:rPr lang="en-US" alt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2743202" y="2209801"/>
            <a:ext cx="6662738" cy="1677988"/>
            <a:chOff x="768" y="1392"/>
            <a:chExt cx="4197" cy="1057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44" y="2208"/>
              <a:ext cx="421" cy="241"/>
              <a:chOff x="4544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44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 dirty="0"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124431" y="2152296"/>
            <a:ext cx="606425" cy="3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P1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100618" y="2797628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P2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100617" y="3489436"/>
            <a:ext cx="60642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 smtClean="0">
                <a:latin typeface="Trebuchet MS" panose="020B0603020202020204" pitchFamily="34" charset="0"/>
              </a:rPr>
              <a:t>P3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36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  <p:bldP spid="35" grpId="0" autoUpdateAnimBg="0"/>
      <p:bldP spid="36" grpId="0" autoUpdateAnimBg="0"/>
      <p:bldP spid="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957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Activity-selection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16480"/>
            <a:ext cx="9984475" cy="3048000"/>
          </a:xfrm>
        </p:spPr>
        <p:txBody>
          <a:bodyPr/>
          <a:lstStyle/>
          <a:p>
            <a:r>
              <a:rPr lang="en-US" altLang="en-US" dirty="0"/>
              <a:t>Input: Set </a:t>
            </a:r>
            <a:r>
              <a:rPr lang="en-US" altLang="en-US" i="1" dirty="0"/>
              <a:t>S</a:t>
            </a:r>
            <a:r>
              <a:rPr lang="en-US" altLang="en-US" dirty="0"/>
              <a:t> of </a:t>
            </a:r>
            <a:r>
              <a:rPr lang="en-US" altLang="en-US" i="1" dirty="0"/>
              <a:t>n </a:t>
            </a:r>
            <a:r>
              <a:rPr lang="en-US" altLang="en-US" dirty="0"/>
              <a:t>activities,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baseline="-25000" dirty="0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start time of activity </a:t>
            </a:r>
            <a:r>
              <a:rPr lang="en-US" altLang="en-US" i="1" dirty="0" err="1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i="1" dirty="0"/>
              <a:t>f</a:t>
            </a:r>
            <a:r>
              <a:rPr lang="en-US" altLang="en-US" baseline="-25000" dirty="0"/>
              <a:t>i</a:t>
            </a:r>
            <a:r>
              <a:rPr lang="en-US" altLang="en-US" dirty="0"/>
              <a:t> = finish time of activity </a:t>
            </a:r>
            <a:r>
              <a:rPr lang="en-US" altLang="en-US" i="1" dirty="0" err="1"/>
              <a:t>i</a:t>
            </a:r>
            <a:r>
              <a:rPr lang="en-US" altLang="en-US" dirty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Output</a:t>
            </a:r>
            <a:r>
              <a:rPr lang="en-US" altLang="en-US" dirty="0"/>
              <a:t>: Subset A</a:t>
            </a:r>
            <a:r>
              <a:rPr lang="en-US" altLang="en-US" i="1" dirty="0"/>
              <a:t> </a:t>
            </a:r>
            <a:r>
              <a:rPr lang="en-US" altLang="en-US" dirty="0"/>
              <a:t>of maximum number of </a:t>
            </a:r>
            <a:r>
              <a:rPr lang="en-US" altLang="en-US" i="1" dirty="0"/>
              <a:t>compatible</a:t>
            </a:r>
            <a:r>
              <a:rPr lang="en-US" altLang="en-US" dirty="0"/>
              <a:t> activities.</a:t>
            </a:r>
          </a:p>
          <a:p>
            <a:pPr lvl="1"/>
            <a:r>
              <a:rPr lang="en-US" altLang="en-US" dirty="0"/>
              <a:t>Two activities are compatible, if their intervals don’t overlap.</a:t>
            </a:r>
          </a:p>
          <a:p>
            <a:endParaRPr lang="en-US" altLang="en-US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438400" y="6077808"/>
            <a:ext cx="1066800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200400" y="5620608"/>
            <a:ext cx="18288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667000" y="5163408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886200" y="6077808"/>
            <a:ext cx="1524000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495800" y="5163408"/>
            <a:ext cx="2362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477000" y="5620608"/>
            <a:ext cx="16002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019800" y="6077808"/>
            <a:ext cx="2971800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905000" y="4401408"/>
            <a:ext cx="1135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Example: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678050" y="4734463"/>
            <a:ext cx="4513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Activities in each </a:t>
            </a:r>
            <a:r>
              <a:rPr lang="en-US" altLang="en-US" sz="2000" dirty="0" smtClean="0"/>
              <a:t>line are </a:t>
            </a:r>
            <a:r>
              <a:rPr lang="en-US" altLang="en-US" sz="2000" dirty="0"/>
              <a:t>compatible.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13558"/>
            <a:ext cx="5012732" cy="9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Optimal Substructure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739" y="1618397"/>
            <a:ext cx="10822675" cy="5410200"/>
          </a:xfrm>
        </p:spPr>
        <p:txBody>
          <a:bodyPr/>
          <a:lstStyle/>
          <a:p>
            <a:r>
              <a:rPr lang="en-US" altLang="en-US" dirty="0"/>
              <a:t>Assume activities are sorted by finishing times.</a:t>
            </a:r>
          </a:p>
          <a:p>
            <a:pPr lvl="1"/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…  </a:t>
            </a:r>
            <a:r>
              <a:rPr lang="en-US" altLang="en-US" i="1" dirty="0"/>
              <a:t>f</a:t>
            </a:r>
            <a:r>
              <a:rPr lang="en-US" altLang="en-US" baseline="-25000" dirty="0"/>
              <a:t>n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i="1" dirty="0"/>
          </a:p>
          <a:p>
            <a:r>
              <a:rPr lang="en-US" altLang="en-US" dirty="0"/>
              <a:t>Suppose an optimal solution includes activity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generates two </a:t>
            </a:r>
            <a:r>
              <a:rPr lang="en-US" altLang="en-US" dirty="0" err="1"/>
              <a:t>subproblems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Selecting from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baseline="-25000" dirty="0"/>
              <a:t>k-1</a:t>
            </a:r>
            <a:r>
              <a:rPr lang="en-US" altLang="en-US" dirty="0"/>
              <a:t>, activities compatible with one another, and that finish before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starts (compatible with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Selecting from </a:t>
            </a:r>
            <a:r>
              <a:rPr lang="en-US" altLang="en-US" i="1" dirty="0"/>
              <a:t>a</a:t>
            </a:r>
            <a:r>
              <a:rPr lang="en-US" altLang="en-US" baseline="-25000" dirty="0"/>
              <a:t>k+1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baseline="-25000" dirty="0"/>
              <a:t>n</a:t>
            </a:r>
            <a:r>
              <a:rPr lang="en-US" altLang="en-US" dirty="0"/>
              <a:t>, activities compatible with one another, and that start after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finishes.</a:t>
            </a:r>
          </a:p>
          <a:p>
            <a:pPr lvl="1"/>
            <a:r>
              <a:rPr lang="en-US" altLang="en-US" dirty="0"/>
              <a:t>The solutions to the two </a:t>
            </a:r>
            <a:r>
              <a:rPr lang="en-US" altLang="en-US" dirty="0" err="1"/>
              <a:t>subproblems</a:t>
            </a:r>
            <a:r>
              <a:rPr lang="en-US" altLang="en-US" dirty="0"/>
              <a:t> must be optimal.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69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1209</Words>
  <Application>Microsoft Office PowerPoint</Application>
  <PresentationFormat>Widescreen</PresentationFormat>
  <Paragraphs>191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Trebuchet MS</vt:lpstr>
      <vt:lpstr>Office Theme</vt:lpstr>
      <vt:lpstr>Equation</vt:lpstr>
      <vt:lpstr>Greedy Algorithms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Activity-selection Problem</vt:lpstr>
      <vt:lpstr>Optimal Substructure</vt:lpstr>
      <vt:lpstr>Recursive Solution</vt:lpstr>
      <vt:lpstr>Recursive Algorithm</vt:lpstr>
      <vt:lpstr>Iterative algorithm</vt:lpstr>
      <vt:lpstr>Data compression</vt:lpstr>
      <vt:lpstr>Huffman Codes</vt:lpstr>
      <vt:lpstr>Data Compression - example</vt:lpstr>
      <vt:lpstr>Data Compression - example</vt:lpstr>
      <vt:lpstr>Prefix Codes</vt:lpstr>
      <vt:lpstr>Some Properties</vt:lpstr>
      <vt:lpstr>         Huffman’s Algorithm</vt:lpstr>
      <vt:lpstr>Building the Encoding Tree</vt:lpstr>
      <vt:lpstr>Building the Encoding Tree</vt:lpstr>
      <vt:lpstr>Analysis</vt:lpstr>
      <vt:lpstr>Other Greedy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Sain</dc:creator>
  <cp:lastModifiedBy>Sain</cp:lastModifiedBy>
  <cp:revision>73</cp:revision>
  <dcterms:created xsi:type="dcterms:W3CDTF">2018-09-16T10:07:49Z</dcterms:created>
  <dcterms:modified xsi:type="dcterms:W3CDTF">2018-09-17T09:41:02Z</dcterms:modified>
</cp:coreProperties>
</file>