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0" r:id="rId4"/>
    <p:sldId id="275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3" r:id="rId15"/>
    <p:sldId id="271" r:id="rId16"/>
    <p:sldId id="272" r:id="rId17"/>
    <p:sldId id="270" r:id="rId18"/>
    <p:sldId id="274" r:id="rId19"/>
    <p:sldId id="276" r:id="rId20"/>
    <p:sldId id="279" r:id="rId21"/>
    <p:sldId id="278" r:id="rId22"/>
    <p:sldId id="288" r:id="rId23"/>
    <p:sldId id="289" r:id="rId24"/>
    <p:sldId id="285" r:id="rId25"/>
    <p:sldId id="286" r:id="rId26"/>
    <p:sldId id="2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52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FB905-AC15-4DF3-81C3-C7081F24F28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3F47B-CBCC-4401-9033-9B4ADB18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0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3F47B-CBCC-4401-9033-9B4ADB1874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9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3F47B-CBCC-4401-9033-9B4ADB1874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7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EBFC-6F05-4463-BF50-F408D19BB322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304C-149E-4936-94FB-3F03D0854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2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49B6-9018-4439-BA42-7B1126698664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304C-149E-4936-94FB-3F03D0854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9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1AD0-261F-43C5-938F-ECB51E71B889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304C-149E-4936-94FB-3F03D0854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9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CA00-4BB5-459F-8A44-8684385ADA59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304C-149E-4936-94FB-3F03D0854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6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7664-3FDC-4054-9796-A4EADBBE2327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304C-149E-4936-94FB-3F03D0854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6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1A64-74C4-43D2-865D-FC42C1B35512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304C-149E-4936-94FB-3F03D0854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1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E45A-3327-4735-907D-51AA8DE6CC3B}" type="datetime1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304C-149E-4936-94FB-3F03D0854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B307-1460-43EE-A25E-AE753DB549C0}" type="datetime1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304C-149E-4936-94FB-3F03D0854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04E5-3B90-4C8D-B4A7-85B599E346C3}" type="datetime1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304C-149E-4936-94FB-3F03D0854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3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0013-76F5-4CC2-A316-BCF23F46903B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304C-149E-4936-94FB-3F03D0854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5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715C-69E8-4858-B8A9-C2B705FD3ACD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304C-149E-4936-94FB-3F03D0854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8A602-26FF-4AC3-8112-F118A9BFEBEF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D304C-149E-4936-94FB-3F03D0854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0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Depth-first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3447197" cy="26708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651" y="1825624"/>
            <a:ext cx="6676728" cy="28242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079" y="4842491"/>
            <a:ext cx="8131547" cy="133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2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Depth-first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456" y="1825625"/>
            <a:ext cx="7810215" cy="13999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689" y="3482181"/>
            <a:ext cx="7681982" cy="1324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689" y="5063692"/>
            <a:ext cx="7681982" cy="134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Running time of 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70" y="1825624"/>
            <a:ext cx="3447197" cy="26708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550" y="1825624"/>
            <a:ext cx="6676728" cy="282429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28" y="2057445"/>
            <a:ext cx="1187227" cy="2050531"/>
            <a:chOff x="128" y="2057445"/>
            <a:chExt cx="1058289" cy="2438980"/>
          </a:xfrm>
        </p:grpSpPr>
        <p:sp>
          <p:nvSpPr>
            <p:cNvPr id="7" name="Left Brace 6"/>
            <p:cNvSpPr/>
            <p:nvPr/>
          </p:nvSpPr>
          <p:spPr>
            <a:xfrm>
              <a:off x="793423" y="2057445"/>
              <a:ext cx="264994" cy="243898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8" y="3015325"/>
              <a:ext cx="751893" cy="622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O(V)</a:t>
              </a:r>
              <a:endParaRPr lang="en-US" sz="28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905767" y="1152485"/>
            <a:ext cx="4356903" cy="673138"/>
            <a:chOff x="6905767" y="1152485"/>
            <a:chExt cx="4356903" cy="673138"/>
          </a:xfrm>
        </p:grpSpPr>
        <p:sp>
          <p:nvSpPr>
            <p:cNvPr id="10" name="TextBox 9"/>
            <p:cNvSpPr txBox="1"/>
            <p:nvPr/>
          </p:nvSpPr>
          <p:spPr>
            <a:xfrm>
              <a:off x="8063909" y="1152485"/>
              <a:ext cx="31987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Once for each vertex</a:t>
              </a:r>
              <a:endParaRPr lang="en-US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6905767" y="1383317"/>
              <a:ext cx="1158143" cy="442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753135" y="3082710"/>
            <a:ext cx="2962671" cy="2343013"/>
            <a:chOff x="3753135" y="3082710"/>
            <a:chExt cx="2962671" cy="2343013"/>
          </a:xfrm>
        </p:grpSpPr>
        <p:sp>
          <p:nvSpPr>
            <p:cNvPr id="16" name="TextBox 15"/>
            <p:cNvSpPr txBox="1"/>
            <p:nvPr/>
          </p:nvSpPr>
          <p:spPr>
            <a:xfrm>
              <a:off x="3753135" y="4902503"/>
              <a:ext cx="2962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Sum (</a:t>
              </a:r>
              <a:r>
                <a:rPr lang="en-US" sz="2800" dirty="0" err="1" smtClean="0">
                  <a:solidFill>
                    <a:srgbClr val="00B050"/>
                  </a:solidFill>
                </a:rPr>
                <a:t>Adj</a:t>
              </a:r>
              <a:r>
                <a:rPr lang="en-US" sz="2800" dirty="0" smtClean="0">
                  <a:solidFill>
                    <a:srgbClr val="00B050"/>
                  </a:solidFill>
                </a:rPr>
                <a:t>(v)) = </a:t>
              </a:r>
              <a:r>
                <a:rPr lang="en-US" sz="2800" dirty="0" smtClean="0">
                  <a:solidFill>
                    <a:srgbClr val="00B050"/>
                  </a:solidFill>
                </a:rPr>
                <a:t>O(E)</a:t>
              </a:r>
              <a:endParaRPr lang="en-US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767137" y="3082710"/>
              <a:ext cx="684425" cy="1783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074930" y="5861240"/>
            <a:ext cx="3409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Running time =O(V+E)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34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Topological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sorting technique over Directed Acyclic Graphs (DAG).</a:t>
            </a:r>
          </a:p>
          <a:p>
            <a:endParaRPr lang="en-US" dirty="0" smtClean="0"/>
          </a:p>
          <a:p>
            <a:r>
              <a:rPr lang="en-US" dirty="0" smtClean="0"/>
              <a:t>It is a linear ordering of all vertices such that if </a:t>
            </a:r>
            <a:r>
              <a:rPr lang="en-US" i="1" dirty="0" smtClean="0"/>
              <a:t>(</a:t>
            </a:r>
            <a:r>
              <a:rPr lang="en-US" i="1" dirty="0" err="1" smtClean="0"/>
              <a:t>u,v</a:t>
            </a:r>
            <a:r>
              <a:rPr lang="en-US" i="1" dirty="0" smtClean="0"/>
              <a:t>) </a:t>
            </a:r>
            <a:r>
              <a:rPr lang="en-US" dirty="0" smtClean="0"/>
              <a:t>is an edge of G, then </a:t>
            </a:r>
            <a:r>
              <a:rPr lang="en-US" i="1" dirty="0" smtClean="0"/>
              <a:t>u</a:t>
            </a:r>
            <a:r>
              <a:rPr lang="en-US" dirty="0" smtClean="0"/>
              <a:t> appears before </a:t>
            </a:r>
            <a:r>
              <a:rPr lang="en-US" i="1" dirty="0" smtClean="0"/>
              <a:t>v</a:t>
            </a:r>
            <a:r>
              <a:rPr lang="en-US" dirty="0" smtClean="0"/>
              <a:t> in the ordering.</a:t>
            </a:r>
          </a:p>
          <a:p>
            <a:endParaRPr lang="en-US" dirty="0" smtClean="0"/>
          </a:p>
          <a:p>
            <a:r>
              <a:rPr lang="en-US" dirty="0" smtClean="0"/>
              <a:t>Common in ordering jobs or tasks.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755" y="4333117"/>
            <a:ext cx="8334413" cy="1374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687" y="1962773"/>
            <a:ext cx="4471805" cy="232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0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57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Topological sort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1272" y="1767259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A job consists of 10 tasks with the following precedence rules: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Must start with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2, 4, or 7.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Tasks </a:t>
            </a:r>
            <a:r>
              <a:rPr lang="en-US" dirty="0">
                <a:latin typeface="Times New Roman" charset="0"/>
                <a:ea typeface="ＭＳ Ｐゴシック" charset="0"/>
              </a:rPr>
              <a:t>1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and 3 must </a:t>
            </a:r>
            <a:r>
              <a:rPr lang="en-US" dirty="0">
                <a:latin typeface="Times New Roman" charset="0"/>
                <a:ea typeface="ＭＳ Ｐゴシック" charset="0"/>
              </a:rPr>
              <a:t>follow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4.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Tasks 3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and </a:t>
            </a:r>
            <a:r>
              <a:rPr lang="en-US" dirty="0">
                <a:latin typeface="Times New Roman" charset="0"/>
                <a:ea typeface="ＭＳ Ｐゴシック" charset="0"/>
              </a:rPr>
              <a:t>6 must follow both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2 and 7.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8 must follow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6.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9 </a:t>
            </a:r>
            <a:r>
              <a:rPr lang="en-US" dirty="0">
                <a:latin typeface="Times New Roman" charset="0"/>
                <a:ea typeface="ＭＳ Ｐゴシック" charset="0"/>
              </a:rPr>
              <a:t>must follow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3 and 4.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10 must follow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8.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</a:rPr>
              <a:t>5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dirty="0">
                <a:latin typeface="Times New Roman" charset="0"/>
                <a:ea typeface="ＭＳ Ｐゴシック" charset="0"/>
              </a:rPr>
              <a:t>must follow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9.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075357" y="3942928"/>
            <a:ext cx="4037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Make a DAG, then run DFS</a:t>
            </a:r>
            <a:endParaRPr lang="en-US" sz="28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383" y="4886793"/>
            <a:ext cx="6911347" cy="146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8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57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Topological sort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1272" y="1767259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A job consists of 10 tasks with the following precedence rules: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Must start with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2, 4, or 7.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Tasks </a:t>
            </a:r>
            <a:r>
              <a:rPr lang="en-US" dirty="0">
                <a:latin typeface="Times New Roman" charset="0"/>
                <a:ea typeface="ＭＳ Ｐゴシック" charset="0"/>
              </a:rPr>
              <a:t>1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and 3 must </a:t>
            </a:r>
            <a:r>
              <a:rPr lang="en-US" dirty="0">
                <a:latin typeface="Times New Roman" charset="0"/>
                <a:ea typeface="ＭＳ Ｐゴシック" charset="0"/>
              </a:rPr>
              <a:t>follow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4.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Tasks 3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and </a:t>
            </a:r>
            <a:r>
              <a:rPr lang="en-US" dirty="0">
                <a:latin typeface="Times New Roman" charset="0"/>
                <a:ea typeface="ＭＳ Ｐゴシック" charset="0"/>
              </a:rPr>
              <a:t>6 must follow both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2 and 7.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8 must follow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6.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9 </a:t>
            </a:r>
            <a:r>
              <a:rPr lang="en-US" dirty="0">
                <a:latin typeface="Times New Roman" charset="0"/>
                <a:ea typeface="ＭＳ Ｐゴシック" charset="0"/>
              </a:rPr>
              <a:t>must follow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3 and 4.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10 must follow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8.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</a:rPr>
              <a:t>5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dirty="0">
                <a:latin typeface="Times New Roman" charset="0"/>
                <a:ea typeface="ＭＳ Ｐゴシック" charset="0"/>
              </a:rPr>
              <a:t>must follow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9.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7632263" y="3061142"/>
            <a:ext cx="3265584" cy="2698686"/>
            <a:chOff x="7227531" y="3285992"/>
            <a:chExt cx="3265584" cy="2698686"/>
          </a:xfrm>
        </p:grpSpPr>
        <p:sp>
          <p:nvSpPr>
            <p:cNvPr id="7" name="TextBox 6"/>
            <p:cNvSpPr txBox="1"/>
            <p:nvPr/>
          </p:nvSpPr>
          <p:spPr>
            <a:xfrm>
              <a:off x="7227531" y="3758262"/>
              <a:ext cx="27295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48097" y="4602085"/>
              <a:ext cx="27295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48097" y="5615346"/>
              <a:ext cx="27295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20723" y="3391742"/>
              <a:ext cx="27295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74127" y="3285992"/>
              <a:ext cx="27295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082642" y="4872003"/>
              <a:ext cx="27295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74127" y="4218487"/>
              <a:ext cx="27295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07055" y="5246014"/>
              <a:ext cx="27295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endCxn id="11" idx="1"/>
            </p:cNvCxnSpPr>
            <p:nvPr/>
          </p:nvCxnSpPr>
          <p:spPr>
            <a:xfrm flipV="1">
              <a:off x="7500487" y="3470658"/>
              <a:ext cx="573640" cy="472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13" idx="1"/>
            </p:cNvCxnSpPr>
            <p:nvPr/>
          </p:nvCxnSpPr>
          <p:spPr>
            <a:xfrm>
              <a:off x="7500487" y="3942928"/>
              <a:ext cx="573640" cy="460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3"/>
              <a:endCxn id="13" idx="1"/>
            </p:cNvCxnSpPr>
            <p:nvPr/>
          </p:nvCxnSpPr>
          <p:spPr>
            <a:xfrm flipV="1">
              <a:off x="7521053" y="4403153"/>
              <a:ext cx="553074" cy="38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4" idx="1"/>
            </p:cNvCxnSpPr>
            <p:nvPr/>
          </p:nvCxnSpPr>
          <p:spPr>
            <a:xfrm>
              <a:off x="7521053" y="4780255"/>
              <a:ext cx="586002" cy="650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3"/>
              <a:endCxn id="14" idx="1"/>
            </p:cNvCxnSpPr>
            <p:nvPr/>
          </p:nvCxnSpPr>
          <p:spPr>
            <a:xfrm flipV="1">
              <a:off x="7521053" y="5430680"/>
              <a:ext cx="586002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3"/>
            </p:cNvCxnSpPr>
            <p:nvPr/>
          </p:nvCxnSpPr>
          <p:spPr>
            <a:xfrm flipV="1">
              <a:off x="7521053" y="4417419"/>
              <a:ext cx="553074" cy="1382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2" idx="1"/>
            </p:cNvCxnSpPr>
            <p:nvPr/>
          </p:nvCxnSpPr>
          <p:spPr>
            <a:xfrm flipV="1">
              <a:off x="8380011" y="5056669"/>
              <a:ext cx="702631" cy="3740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3" idx="3"/>
            </p:cNvCxnSpPr>
            <p:nvPr/>
          </p:nvCxnSpPr>
          <p:spPr>
            <a:xfrm flipV="1">
              <a:off x="8347083" y="3470658"/>
              <a:ext cx="573640" cy="932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7500487" y="3576408"/>
              <a:ext cx="1420236" cy="360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927075" y="4872003"/>
              <a:ext cx="56604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816316" y="3510120"/>
              <a:ext cx="27295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38" name="Straight Arrow Connector 37"/>
            <p:cNvCxnSpPr>
              <a:stCxn id="12" idx="3"/>
              <a:endCxn id="35" idx="1"/>
            </p:cNvCxnSpPr>
            <p:nvPr/>
          </p:nvCxnSpPr>
          <p:spPr>
            <a:xfrm>
              <a:off x="9355598" y="5056669"/>
              <a:ext cx="5714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0" idx="3"/>
              <a:endCxn id="36" idx="1"/>
            </p:cNvCxnSpPr>
            <p:nvPr/>
          </p:nvCxnSpPr>
          <p:spPr>
            <a:xfrm>
              <a:off x="9193679" y="3576408"/>
              <a:ext cx="622637" cy="118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0268263" y="623590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953155" y="62281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9576182" y="62284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89898" y="62281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03614" y="62281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91257" y="62281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99494" y="623891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313210" y="624317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91093" y="624317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17923" y="624317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29" grpId="0"/>
      <p:bldP spid="37" grpId="0"/>
      <p:bldP spid="39" grpId="0"/>
      <p:bldP spid="40" grpId="0"/>
      <p:bldP spid="41" grpId="0"/>
      <p:bldP spid="42" grpId="0"/>
      <p:bldP spid="45" grpId="0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20" y="1825625"/>
            <a:ext cx="9999933" cy="1835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198" y="3796557"/>
            <a:ext cx="4312394" cy="257256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5831174" y="2533338"/>
            <a:ext cx="5096656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201704" y="2833141"/>
            <a:ext cx="1091791" cy="25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3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22" y="2159363"/>
            <a:ext cx="9758785" cy="107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Minimum Spanning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Laying water pipeline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3066508" y="2780275"/>
            <a:ext cx="389744" cy="7195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8653699" y="3875637"/>
            <a:ext cx="389744" cy="7195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949379" y="3156109"/>
            <a:ext cx="389744" cy="7195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5684559" y="2717753"/>
            <a:ext cx="389744" cy="7195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2209415" y="4705832"/>
            <a:ext cx="389744" cy="7195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4016119" y="5785124"/>
            <a:ext cx="389744" cy="7195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7815516" y="2900171"/>
            <a:ext cx="389744" cy="7195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7139068" y="5065596"/>
            <a:ext cx="389744" cy="7195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4749862" y="3764970"/>
            <a:ext cx="932987" cy="11899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339123" y="3259935"/>
            <a:ext cx="7314576" cy="2661180"/>
            <a:chOff x="1339123" y="3259935"/>
            <a:chExt cx="7314576" cy="2661180"/>
          </a:xfrm>
        </p:grpSpPr>
        <p:cxnSp>
          <p:nvCxnSpPr>
            <p:cNvPr id="15" name="Straight Connector 14"/>
            <p:cNvCxnSpPr>
              <a:endCxn id="13" idx="2"/>
            </p:cNvCxnSpPr>
            <p:nvPr/>
          </p:nvCxnSpPr>
          <p:spPr>
            <a:xfrm>
              <a:off x="3456252" y="3499803"/>
              <a:ext cx="1293610" cy="860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3" idx="4"/>
              <a:endCxn id="11" idx="2"/>
            </p:cNvCxnSpPr>
            <p:nvPr/>
          </p:nvCxnSpPr>
          <p:spPr>
            <a:xfrm flipV="1">
              <a:off x="5682849" y="3259935"/>
              <a:ext cx="2132667" cy="1100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405863" y="4954929"/>
              <a:ext cx="777774" cy="966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682849" y="4705832"/>
              <a:ext cx="1456219" cy="719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2"/>
              <a:endCxn id="9" idx="4"/>
            </p:cNvCxnSpPr>
            <p:nvPr/>
          </p:nvCxnSpPr>
          <p:spPr>
            <a:xfrm flipH="1">
              <a:off x="2599159" y="4359950"/>
              <a:ext cx="2150703" cy="705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1339123" y="3619699"/>
              <a:ext cx="3410739" cy="740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3" idx="1"/>
            </p:cNvCxnSpPr>
            <p:nvPr/>
          </p:nvCxnSpPr>
          <p:spPr>
            <a:xfrm flipV="1">
              <a:off x="5216356" y="3259935"/>
              <a:ext cx="466493" cy="505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3" idx="4"/>
            </p:cNvCxnSpPr>
            <p:nvPr/>
          </p:nvCxnSpPr>
          <p:spPr>
            <a:xfrm flipV="1">
              <a:off x="5682849" y="4227226"/>
              <a:ext cx="2970850" cy="132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8205260" y="6056026"/>
            <a:ext cx="1630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Expensive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96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g</a:t>
            </a:r>
            <a:r>
              <a:rPr lang="en-US" dirty="0" smtClean="0"/>
              <a:t>raph </a:t>
            </a:r>
            <a:r>
              <a:rPr lang="en-US" i="1" dirty="0" smtClean="0"/>
              <a:t>G = (V,E)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dirty="0" smtClean="0"/>
              <a:t> – set of vertices, </a:t>
            </a:r>
            <a:r>
              <a:rPr lang="en-US" i="1" dirty="0" smtClean="0"/>
              <a:t>E</a:t>
            </a:r>
            <a:r>
              <a:rPr lang="en-US" dirty="0" smtClean="0"/>
              <a:t> – set of edges (pairs of vertices).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218" y="2558327"/>
            <a:ext cx="3294584" cy="2447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4316" y="5140669"/>
            <a:ext cx="60147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V={1,2,3,4,5}</a:t>
            </a:r>
          </a:p>
          <a:p>
            <a:endParaRPr lang="en-US" sz="2800" dirty="0" smtClean="0"/>
          </a:p>
          <a:p>
            <a:r>
              <a:rPr lang="en-US" sz="2800" dirty="0" smtClean="0"/>
              <a:t>E={(1,2),(1,5),(2,5),(2,4),(2,3),(4,3),(4,5)}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840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Minimum Spanning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Laying water pipeline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3066508" y="2780275"/>
            <a:ext cx="389744" cy="7195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8653699" y="3875637"/>
            <a:ext cx="389744" cy="7195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949379" y="3156109"/>
            <a:ext cx="389744" cy="7195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5684559" y="2717753"/>
            <a:ext cx="389744" cy="7195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2209415" y="4705832"/>
            <a:ext cx="389744" cy="7195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4016119" y="5785124"/>
            <a:ext cx="389744" cy="7195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7815516" y="2900171"/>
            <a:ext cx="389744" cy="7195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7139068" y="5065596"/>
            <a:ext cx="389744" cy="7195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4749862" y="3764970"/>
            <a:ext cx="932987" cy="11899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endCxn id="13" idx="2"/>
          </p:cNvCxnSpPr>
          <p:nvPr/>
        </p:nvCxnSpPr>
        <p:spPr>
          <a:xfrm>
            <a:off x="3456252" y="3499803"/>
            <a:ext cx="1293610" cy="86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0"/>
            <a:endCxn id="11" idx="2"/>
          </p:cNvCxnSpPr>
          <p:nvPr/>
        </p:nvCxnSpPr>
        <p:spPr>
          <a:xfrm flipH="1" flipV="1">
            <a:off x="7815516" y="3259935"/>
            <a:ext cx="1033055" cy="71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405863" y="4954929"/>
            <a:ext cx="777774" cy="96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82849" y="4705832"/>
            <a:ext cx="1456219" cy="719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" idx="4"/>
          </p:cNvCxnSpPr>
          <p:nvPr/>
        </p:nvCxnSpPr>
        <p:spPr>
          <a:xfrm flipH="1" flipV="1">
            <a:off x="2599159" y="5065596"/>
            <a:ext cx="1416960" cy="111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2"/>
          </p:cNvCxnSpPr>
          <p:nvPr/>
        </p:nvCxnSpPr>
        <p:spPr>
          <a:xfrm flipH="1">
            <a:off x="1339124" y="3140039"/>
            <a:ext cx="1727384" cy="479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1"/>
          </p:cNvCxnSpPr>
          <p:nvPr/>
        </p:nvCxnSpPr>
        <p:spPr>
          <a:xfrm flipV="1">
            <a:off x="5216356" y="3259935"/>
            <a:ext cx="466493" cy="50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4"/>
          </p:cNvCxnSpPr>
          <p:nvPr/>
        </p:nvCxnSpPr>
        <p:spPr>
          <a:xfrm flipV="1">
            <a:off x="7528812" y="4227226"/>
            <a:ext cx="1124887" cy="119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16355" y="5764938"/>
            <a:ext cx="63575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total length of pipes can be minimized</a:t>
            </a:r>
          </a:p>
          <a:p>
            <a:r>
              <a:rPr lang="en-US" sz="2800" dirty="0" smtClean="0"/>
              <a:t>=&gt; cheaper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158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Minimum Spanning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i="1" dirty="0"/>
              <a:t>minimum spanning tree </a:t>
            </a:r>
            <a:r>
              <a:rPr lang="en-US" altLang="en-US" dirty="0"/>
              <a:t>is a </a:t>
            </a:r>
            <a:r>
              <a:rPr lang="en-US" altLang="en-US" dirty="0" err="1"/>
              <a:t>subgraph</a:t>
            </a:r>
            <a:r>
              <a:rPr lang="en-US" altLang="en-US" dirty="0"/>
              <a:t> of an undirected weighted graph G, such that</a:t>
            </a:r>
          </a:p>
          <a:p>
            <a:pPr lvl="1"/>
            <a:r>
              <a:rPr lang="en-US" altLang="en-US" sz="2600" dirty="0" smtClean="0"/>
              <a:t>it </a:t>
            </a:r>
            <a:r>
              <a:rPr lang="en-US" altLang="en-US" sz="2600" dirty="0"/>
              <a:t>is a </a:t>
            </a:r>
            <a:r>
              <a:rPr lang="en-US" altLang="en-US" sz="2600" dirty="0" smtClean="0"/>
              <a:t>tree</a:t>
            </a:r>
          </a:p>
          <a:p>
            <a:pPr lvl="1"/>
            <a:r>
              <a:rPr lang="en-US" altLang="en-US" sz="2600" dirty="0" smtClean="0"/>
              <a:t>It </a:t>
            </a:r>
            <a:r>
              <a:rPr lang="en-US" altLang="en-US" sz="2600" dirty="0"/>
              <a:t>covers all the vertices </a:t>
            </a:r>
            <a:r>
              <a:rPr lang="en-US" altLang="en-US" sz="2600" dirty="0" smtClean="0"/>
              <a:t>V, contains |V| - 1 edges</a:t>
            </a:r>
          </a:p>
          <a:p>
            <a:pPr lvl="1"/>
            <a:r>
              <a:rPr lang="en-US" altLang="en-US" sz="2600" dirty="0" smtClean="0"/>
              <a:t>the </a:t>
            </a:r>
            <a:r>
              <a:rPr lang="en-US" altLang="en-US" sz="2600" dirty="0"/>
              <a:t>total cost associated with tree edges is the minimum among all possible spanning </a:t>
            </a:r>
            <a:r>
              <a:rPr lang="en-US" altLang="en-US" sz="2600" dirty="0" smtClean="0"/>
              <a:t>trees (not </a:t>
            </a:r>
            <a:r>
              <a:rPr lang="en-US" altLang="en-US" sz="2600" dirty="0"/>
              <a:t>necessarily </a:t>
            </a:r>
            <a:r>
              <a:rPr lang="en-US" altLang="en-US" sz="2600" dirty="0" smtClean="0"/>
              <a:t>unique)</a:t>
            </a:r>
            <a:endParaRPr lang="en-US" altLang="en-US" sz="26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224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Prim’s MST Algorithm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483" y="1928398"/>
            <a:ext cx="1905000" cy="196215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03" y="1690688"/>
            <a:ext cx="4961744" cy="4077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799" y="5236419"/>
            <a:ext cx="4126175" cy="4056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9224" y="6469039"/>
            <a:ext cx="2209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 taken from </a:t>
            </a:r>
            <a:r>
              <a:rPr lang="en-US" sz="1400" dirty="0" err="1" smtClean="0"/>
              <a:t>wikipedia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2669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564" y="365124"/>
            <a:ext cx="6111928" cy="635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MST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97" y="3323768"/>
            <a:ext cx="3106572" cy="31912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45" y="1690688"/>
            <a:ext cx="7468321" cy="3228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785" y="5325043"/>
            <a:ext cx="1365985" cy="3902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15451" y="6515065"/>
            <a:ext cx="2209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 taken from </a:t>
            </a:r>
            <a:r>
              <a:rPr lang="en-US" sz="1400" dirty="0" err="1" smtClean="0"/>
              <a:t>wikipedia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374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425" y="365125"/>
            <a:ext cx="7152182" cy="61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2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25" y="1256363"/>
            <a:ext cx="8312125" cy="537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685800"/>
            <a:ext cx="7772400" cy="381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cs typeface="Times New Roman" panose="02020603050405020304" pitchFamily="18" charset="0"/>
              </a:rPr>
              <a:t>Graph terminology</a:t>
            </a:r>
            <a:endParaRPr lang="en-US" altLang="en-US" dirty="0">
              <a:cs typeface="Courier New" panose="02070309020205020404" pitchFamily="49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991" y="1524000"/>
            <a:ext cx="9089409" cy="4999630"/>
          </a:xfrm>
        </p:spPr>
        <p:txBody>
          <a:bodyPr>
            <a:normAutofit/>
          </a:bodyPr>
          <a:lstStyle/>
          <a:p>
            <a:r>
              <a:rPr lang="en-US" altLang="en-US" i="1" dirty="0">
                <a:cs typeface="Times New Roman" panose="02020603050405020304" pitchFamily="18" charset="0"/>
              </a:rPr>
              <a:t>Adjacent nodes</a:t>
            </a:r>
            <a:r>
              <a:rPr lang="en-US" altLang="en-US" dirty="0">
                <a:cs typeface="Times New Roman" panose="02020603050405020304" pitchFamily="18" charset="0"/>
              </a:rPr>
              <a:t>: two nodes are adjacent if they are connected by an </a:t>
            </a:r>
            <a:r>
              <a:rPr lang="en-US" altLang="en-US" dirty="0" smtClean="0">
                <a:cs typeface="Times New Roman" panose="02020603050405020304" pitchFamily="18" charset="0"/>
              </a:rPr>
              <a:t>edge.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1 and 2 are adjacent nodes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i="1" dirty="0" smtClean="0">
                <a:cs typeface="Times New Roman" panose="02020603050405020304" pitchFamily="18" charset="0"/>
              </a:rPr>
              <a:t>Path</a:t>
            </a:r>
            <a:r>
              <a:rPr lang="en-US" altLang="en-US" dirty="0">
                <a:cs typeface="Times New Roman" panose="02020603050405020304" pitchFamily="18" charset="0"/>
              </a:rPr>
              <a:t>: a sequence of vertices that connect two nodes in a </a:t>
            </a:r>
            <a:r>
              <a:rPr lang="en-US" altLang="en-US" dirty="0" smtClean="0">
                <a:cs typeface="Times New Roman" panose="02020603050405020304" pitchFamily="18" charset="0"/>
              </a:rPr>
              <a:t>graph.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1,2,3,4 is a path that connects 1 and 4.</a:t>
            </a:r>
          </a:p>
          <a:p>
            <a:r>
              <a:rPr lang="en-US" altLang="en-US" i="1" dirty="0" smtClean="0">
                <a:ea typeface="MS Mincho" charset="-128"/>
              </a:rPr>
              <a:t>Undirected graph</a:t>
            </a:r>
            <a:r>
              <a:rPr lang="en-US" altLang="en-US" dirty="0" smtClean="0">
                <a:ea typeface="MS Mincho" charset="-128"/>
              </a:rPr>
              <a:t>: a graph where the </a:t>
            </a:r>
            <a:r>
              <a:rPr lang="en-US" altLang="en-US" dirty="0">
                <a:ea typeface="MS Mincho" charset="-128"/>
              </a:rPr>
              <a:t>edges </a:t>
            </a:r>
            <a:r>
              <a:rPr lang="en-US" altLang="en-US" dirty="0" smtClean="0">
                <a:ea typeface="MS Mincho" charset="-128"/>
              </a:rPr>
              <a:t>have </a:t>
            </a:r>
            <a:r>
              <a:rPr lang="en-US" altLang="en-US" dirty="0">
                <a:ea typeface="MS Mincho" charset="-128"/>
              </a:rPr>
              <a:t>no </a:t>
            </a:r>
            <a:r>
              <a:rPr lang="en-US" altLang="en-US" dirty="0" smtClean="0">
                <a:ea typeface="MS Mincho" charset="-128"/>
              </a:rPr>
              <a:t>direction. </a:t>
            </a:r>
            <a:endParaRPr lang="en-US" altLang="en-US" i="1" dirty="0" smtClean="0">
              <a:cs typeface="Times New Roman" panose="02020603050405020304" pitchFamily="18" charset="0"/>
            </a:endParaRPr>
          </a:p>
          <a:p>
            <a:r>
              <a:rPr lang="en-US" altLang="en-US" i="1" dirty="0" smtClean="0">
                <a:cs typeface="Times New Roman" panose="02020603050405020304" pitchFamily="18" charset="0"/>
              </a:rPr>
              <a:t>Directed </a:t>
            </a:r>
            <a:r>
              <a:rPr lang="en-US" altLang="en-US" i="1" dirty="0">
                <a:cs typeface="Times New Roman" panose="02020603050405020304" pitchFamily="18" charset="0"/>
              </a:rPr>
              <a:t>graph</a:t>
            </a:r>
            <a:r>
              <a:rPr lang="en-US" altLang="en-US" dirty="0">
                <a:cs typeface="Times New Roman" panose="02020603050405020304" pitchFamily="18" charset="0"/>
              </a:rPr>
              <a:t>: a graph where</a:t>
            </a:r>
            <a:r>
              <a:rPr lang="en-US" altLang="en-US" dirty="0">
                <a:ea typeface="MS Mincho" charset="-128"/>
              </a:rPr>
              <a:t> the edges have a direction (or </a:t>
            </a:r>
            <a:r>
              <a:rPr lang="en-US" altLang="en-US" i="1" dirty="0">
                <a:ea typeface="MS Mincho" charset="-128"/>
              </a:rPr>
              <a:t>digraph</a:t>
            </a:r>
            <a:r>
              <a:rPr lang="en-US" altLang="en-US" dirty="0" smtClean="0">
                <a:ea typeface="MS Mincho" charset="-128"/>
              </a:rPr>
              <a:t>). </a:t>
            </a:r>
            <a:r>
              <a:rPr lang="en-US" altLang="en-US" dirty="0">
                <a:ea typeface="MS Mincho" charset="-128"/>
              </a:rPr>
              <a:t>The order of vertices in edge is important</a:t>
            </a:r>
            <a:r>
              <a:rPr lang="en-US" altLang="en-US" dirty="0" smtClean="0">
                <a:ea typeface="MS Mincho" charset="-128"/>
              </a:rPr>
              <a:t>.</a:t>
            </a:r>
          </a:p>
          <a:p>
            <a:r>
              <a:rPr lang="en-US" altLang="en-US" i="1" dirty="0" smtClean="0">
                <a:ea typeface="MS Mincho" charset="-128"/>
              </a:rPr>
              <a:t>Cycle</a:t>
            </a:r>
            <a:r>
              <a:rPr lang="en-US" altLang="en-US" dirty="0" smtClean="0">
                <a:ea typeface="MS Mincho" charset="-128"/>
              </a:rPr>
              <a:t>: A path where v</a:t>
            </a:r>
            <a:r>
              <a:rPr lang="en-US" altLang="en-US" baseline="-25000" dirty="0" smtClean="0">
                <a:ea typeface="MS Mincho" charset="-128"/>
              </a:rPr>
              <a:t>1</a:t>
            </a:r>
            <a:r>
              <a:rPr lang="en-US" altLang="en-US" dirty="0" smtClean="0">
                <a:ea typeface="MS Mincho" charset="-128"/>
              </a:rPr>
              <a:t> = </a:t>
            </a:r>
            <a:r>
              <a:rPr lang="en-US" altLang="en-US" dirty="0" err="1" smtClean="0">
                <a:ea typeface="MS Mincho" charset="-128"/>
              </a:rPr>
              <a:t>v</a:t>
            </a:r>
            <a:r>
              <a:rPr lang="en-US" altLang="en-US" baseline="-25000" dirty="0" err="1" smtClean="0">
                <a:ea typeface="MS Mincho" charset="-128"/>
              </a:rPr>
              <a:t>n</a:t>
            </a:r>
            <a:r>
              <a:rPr lang="en-US" altLang="en-US" dirty="0" smtClean="0">
                <a:ea typeface="MS Mincho" charset="-128"/>
              </a:rPr>
              <a:t>. </a:t>
            </a:r>
            <a:r>
              <a:rPr lang="en-US" altLang="en-US" sz="2400" dirty="0" smtClean="0">
                <a:ea typeface="MS Mincho" charset="-128"/>
              </a:rPr>
              <a:t>2,5,4,2 is a cycle.</a:t>
            </a:r>
            <a:endParaRPr lang="en-US" altLang="en-US" dirty="0">
              <a:ea typeface="MS Mincho" charset="-128"/>
            </a:endParaRPr>
          </a:p>
          <a:p>
            <a:endParaRPr lang="en-US" altLang="en-US" dirty="0">
              <a:ea typeface="MS Mincho" charset="-128"/>
            </a:endParaRPr>
          </a:p>
          <a:p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224" y="3217742"/>
            <a:ext cx="1666875" cy="1238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455992"/>
            <a:ext cx="2066925" cy="1200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2137" y="1566151"/>
            <a:ext cx="11525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6171" y="2404561"/>
            <a:ext cx="1313953" cy="92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1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cs typeface="Times New Roman" panose="02020603050405020304" pitchFamily="18" charset="0"/>
              </a:rPr>
              <a:t>Graph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i="1" dirty="0"/>
              <a:t>Acyclic graph</a:t>
            </a:r>
            <a:r>
              <a:rPr lang="en-US" dirty="0"/>
              <a:t>: graph containing no cycles of any length</a:t>
            </a:r>
            <a:r>
              <a:rPr lang="en-US" dirty="0" smtClean="0"/>
              <a:t>.</a:t>
            </a:r>
            <a:r>
              <a:rPr lang="en-US" altLang="en-US" i="1" dirty="0" smtClean="0"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100000"/>
              </a:spcBef>
            </a:pPr>
            <a:r>
              <a:rPr lang="en-US" altLang="en-US" i="1" dirty="0" smtClean="0">
                <a:cs typeface="Times New Roman" panose="02020603050405020304" pitchFamily="18" charset="0"/>
              </a:rPr>
              <a:t>DAG</a:t>
            </a:r>
            <a:r>
              <a:rPr lang="en-US" altLang="en-US" i="1" dirty="0" smtClean="0">
                <a:cs typeface="Times New Roman" panose="02020603050405020304" pitchFamily="18" charset="0"/>
              </a:rPr>
              <a:t>: </a:t>
            </a:r>
            <a:r>
              <a:rPr lang="en-US" altLang="en-US" dirty="0" smtClean="0"/>
              <a:t>a directed </a:t>
            </a:r>
            <a:r>
              <a:rPr lang="en-US" altLang="en-US" dirty="0"/>
              <a:t>acyclic graph.</a:t>
            </a:r>
          </a:p>
          <a:p>
            <a:pPr>
              <a:spcBef>
                <a:spcPct val="100000"/>
              </a:spcBef>
            </a:pPr>
            <a:r>
              <a:rPr lang="en-US" altLang="en-US" i="1" dirty="0" smtClean="0"/>
              <a:t>T</a:t>
            </a:r>
            <a:r>
              <a:rPr lang="en-US" altLang="en-US" i="1" dirty="0" smtClean="0">
                <a:cs typeface="Times New Roman" panose="02020603050405020304" pitchFamily="18" charset="0"/>
              </a:rPr>
              <a:t>ree</a:t>
            </a:r>
            <a:r>
              <a:rPr lang="en-US" altLang="en-US" dirty="0" smtClean="0"/>
              <a:t>: a </a:t>
            </a:r>
            <a:r>
              <a:rPr lang="en-US" altLang="en-US" dirty="0"/>
              <a:t>connected acyclic undirected graph.</a:t>
            </a:r>
          </a:p>
          <a:p>
            <a:pPr>
              <a:spcBef>
                <a:spcPct val="100000"/>
              </a:spcBef>
            </a:pPr>
            <a:r>
              <a:rPr lang="en-US" altLang="en-US" i="1" dirty="0" smtClean="0"/>
              <a:t>F</a:t>
            </a:r>
            <a:r>
              <a:rPr lang="en-US" altLang="en-US" i="1" dirty="0" smtClean="0">
                <a:cs typeface="Times New Roman" panose="02020603050405020304" pitchFamily="18" charset="0"/>
              </a:rPr>
              <a:t>orest</a:t>
            </a:r>
            <a:r>
              <a:rPr lang="en-US" altLang="en-US" dirty="0" smtClean="0"/>
              <a:t>: an </a:t>
            </a:r>
            <a:r>
              <a:rPr lang="en-US" altLang="en-US" dirty="0"/>
              <a:t>acyclic undirected graph (not necessarily connected), i.e., each connected component is a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949" y="6836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Graph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4770"/>
            <a:ext cx="10515600" cy="4351338"/>
          </a:xfrm>
        </p:spPr>
        <p:txBody>
          <a:bodyPr/>
          <a:lstStyle/>
          <a:p>
            <a:r>
              <a:rPr lang="en-US" dirty="0" smtClean="0"/>
              <a:t>Adjacency-list representation of G=(V,E)</a:t>
            </a:r>
          </a:p>
          <a:p>
            <a:pPr lvl="1"/>
            <a:r>
              <a:rPr lang="en-US" dirty="0" smtClean="0"/>
              <a:t>An array </a:t>
            </a:r>
            <a:r>
              <a:rPr lang="en-US" i="1" dirty="0" err="1" smtClean="0"/>
              <a:t>Adj</a:t>
            </a:r>
            <a:r>
              <a:rPr lang="en-US" dirty="0" smtClean="0"/>
              <a:t> of |V| lists, one list for each vertex.</a:t>
            </a:r>
          </a:p>
          <a:p>
            <a:pPr lvl="1"/>
            <a:r>
              <a:rPr lang="en-US" i="1" dirty="0" err="1" smtClean="0"/>
              <a:t>Adj</a:t>
            </a:r>
            <a:r>
              <a:rPr lang="en-US" dirty="0" smtClean="0"/>
              <a:t>[</a:t>
            </a:r>
            <a:r>
              <a:rPr lang="en-US" i="1" dirty="0" smtClean="0"/>
              <a:t>u</a:t>
            </a:r>
            <a:r>
              <a:rPr lang="en-US" dirty="0" smtClean="0"/>
              <a:t>] = all the vertices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en-US" dirty="0" err="1" smtClean="0"/>
              <a:t>s.t.</a:t>
            </a:r>
            <a:r>
              <a:rPr lang="en-US" dirty="0" smtClean="0"/>
              <a:t> (</a:t>
            </a:r>
            <a:r>
              <a:rPr lang="en-US" dirty="0" err="1" smtClean="0"/>
              <a:t>u,v</a:t>
            </a:r>
            <a:r>
              <a:rPr lang="en-US" dirty="0" smtClean="0"/>
              <a:t>) is in E. // vertices that are adjacent to </a:t>
            </a:r>
            <a:r>
              <a:rPr lang="en-US" i="1" dirty="0" smtClean="0"/>
              <a:t>u</a:t>
            </a:r>
          </a:p>
          <a:p>
            <a:endParaRPr lang="en-US" dirty="0"/>
          </a:p>
          <a:p>
            <a:r>
              <a:rPr lang="en-US" dirty="0" smtClean="0"/>
              <a:t>Adjacency-matrix representation of </a:t>
            </a:r>
            <a:r>
              <a:rPr lang="en-US" dirty="0"/>
              <a:t>G=(V,E)</a:t>
            </a:r>
          </a:p>
          <a:p>
            <a:pPr lvl="1"/>
            <a:r>
              <a:rPr lang="en-US" dirty="0" smtClean="0"/>
              <a:t>A matrix </a:t>
            </a:r>
            <a:r>
              <a:rPr lang="en-US" i="1" dirty="0" smtClean="0"/>
              <a:t>A</a:t>
            </a:r>
            <a:r>
              <a:rPr lang="en-US" dirty="0" smtClean="0"/>
              <a:t> = |V|*|V| s.t</a:t>
            </a:r>
          </a:p>
          <a:p>
            <a:pPr lvl="1"/>
            <a:r>
              <a:rPr lang="en-US" dirty="0" smtClean="0"/>
              <a:t>         1 if (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) is in E</a:t>
            </a:r>
          </a:p>
          <a:p>
            <a:pPr lvl="1"/>
            <a:r>
              <a:rPr lang="en-US" dirty="0" smtClean="0"/>
              <a:t>         0 </a:t>
            </a:r>
            <a:r>
              <a:rPr lang="en-US" dirty="0"/>
              <a:t> </a:t>
            </a:r>
            <a:r>
              <a:rPr lang="en-US" dirty="0" smtClean="0"/>
              <a:t>otherwise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70439"/>
            <a:ext cx="5569329" cy="1561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678" y="5144612"/>
            <a:ext cx="5664142" cy="16172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514600" y="3954700"/>
            <a:ext cx="614449" cy="709685"/>
            <a:chOff x="1514600" y="3954700"/>
            <a:chExt cx="614449" cy="709685"/>
          </a:xfrm>
        </p:grpSpPr>
        <p:sp>
          <p:nvSpPr>
            <p:cNvPr id="6" name="Left Brace 5"/>
            <p:cNvSpPr/>
            <p:nvPr/>
          </p:nvSpPr>
          <p:spPr>
            <a:xfrm>
              <a:off x="2019867" y="3995644"/>
              <a:ext cx="109182" cy="66874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14600" y="3954700"/>
              <a:ext cx="5052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A</a:t>
              </a:r>
              <a:r>
                <a:rPr lang="en-US" sz="2800" baseline="-25000" dirty="0" err="1" smtClean="0"/>
                <a:t>ij</a:t>
              </a:r>
              <a:endParaRPr lang="en-US" sz="28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535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6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Breadth-first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G=(V,E) and a distinguished source vertex </a:t>
            </a:r>
            <a:r>
              <a:rPr lang="en-US" i="1" dirty="0" smtClean="0"/>
              <a:t>s</a:t>
            </a:r>
            <a:r>
              <a:rPr lang="en-US" dirty="0" smtClean="0"/>
              <a:t>, breadth-first search algorithm explores the edges of G to discover all vertices reachable from </a:t>
            </a:r>
            <a:r>
              <a:rPr lang="en-US" i="1" dirty="0" smtClean="0"/>
              <a:t>s.</a:t>
            </a:r>
          </a:p>
          <a:p>
            <a:r>
              <a:rPr lang="en-US" dirty="0" smtClean="0"/>
              <a:t>It computes the distance (smallest number of edges) from </a:t>
            </a:r>
            <a:r>
              <a:rPr lang="en-US" i="1" dirty="0" smtClean="0"/>
              <a:t>s </a:t>
            </a:r>
            <a:r>
              <a:rPr lang="en-US" dirty="0" smtClean="0"/>
              <a:t>to each reachable vertex. Also produces ‘breadth-first tree’ with root </a:t>
            </a:r>
            <a:r>
              <a:rPr lang="en-US" i="1" dirty="0" smtClean="0"/>
              <a:t>s.</a:t>
            </a:r>
          </a:p>
          <a:p>
            <a:endParaRPr lang="en-US" i="1" dirty="0"/>
          </a:p>
          <a:p>
            <a:r>
              <a:rPr lang="en-US" dirty="0" smtClean="0"/>
              <a:t>First discovers all vertices at distance </a:t>
            </a:r>
            <a:r>
              <a:rPr lang="en-US" i="1" dirty="0" smtClean="0"/>
              <a:t>k </a:t>
            </a:r>
            <a:r>
              <a:rPr lang="en-US" dirty="0" smtClean="0"/>
              <a:t>before discovering vertices at distance </a:t>
            </a:r>
            <a:r>
              <a:rPr lang="en-US" i="1" dirty="0" smtClean="0"/>
              <a:t>k+1.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Breadth-first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44" y="1199521"/>
            <a:ext cx="3455726" cy="540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4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Breadth-first search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0075" y="3439317"/>
            <a:ext cx="3371850" cy="1104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2914650" cy="1209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284" y="1863723"/>
            <a:ext cx="3124200" cy="1133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250" y="1825624"/>
            <a:ext cx="3400425" cy="115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396455"/>
            <a:ext cx="3371850" cy="1190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4970" y="3396455"/>
            <a:ext cx="3371850" cy="1133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4986337"/>
            <a:ext cx="3171825" cy="1133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0075" y="4850073"/>
            <a:ext cx="2943225" cy="1143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4970" y="4883950"/>
            <a:ext cx="2781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5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Running time of 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44" y="1199521"/>
            <a:ext cx="3455726" cy="540511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749419" y="1555845"/>
            <a:ext cx="1864350" cy="4890897"/>
            <a:chOff x="4749419" y="1555845"/>
            <a:chExt cx="1864350" cy="4890897"/>
          </a:xfrm>
        </p:grpSpPr>
        <p:sp>
          <p:nvSpPr>
            <p:cNvPr id="5" name="Right Brace 4"/>
            <p:cNvSpPr/>
            <p:nvPr/>
          </p:nvSpPr>
          <p:spPr>
            <a:xfrm>
              <a:off x="4749420" y="1555845"/>
              <a:ext cx="272955" cy="11054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Brace 5"/>
            <p:cNvSpPr/>
            <p:nvPr/>
          </p:nvSpPr>
          <p:spPr>
            <a:xfrm>
              <a:off x="4749419" y="4001293"/>
              <a:ext cx="272956" cy="244544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17910" y="1825625"/>
              <a:ext cx="843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O(V)</a:t>
              </a:r>
              <a:endParaRPr 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52499" y="4962407"/>
              <a:ext cx="13612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O(V + E)</a:t>
              </a:r>
              <a:endParaRPr lang="en-US" sz="2800" dirty="0">
                <a:solidFill>
                  <a:srgbClr val="00B05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506268" y="3219389"/>
            <a:ext cx="3409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Running time =O(V+E)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3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694</Words>
  <Application>Microsoft Office PowerPoint</Application>
  <PresentationFormat>Widescreen</PresentationFormat>
  <Paragraphs>112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ＭＳ Ｐゴシック</vt:lpstr>
      <vt:lpstr>Arial</vt:lpstr>
      <vt:lpstr>Calibri</vt:lpstr>
      <vt:lpstr>Calibri Light</vt:lpstr>
      <vt:lpstr>Courier New</vt:lpstr>
      <vt:lpstr>MS Mincho</vt:lpstr>
      <vt:lpstr>Times New Roman</vt:lpstr>
      <vt:lpstr>Office Theme</vt:lpstr>
      <vt:lpstr>Graph Algorithms</vt:lpstr>
      <vt:lpstr>Graphs</vt:lpstr>
      <vt:lpstr>Graph terminology</vt:lpstr>
      <vt:lpstr>Graph terminology</vt:lpstr>
      <vt:lpstr>Graph representations</vt:lpstr>
      <vt:lpstr>Breadth-first search</vt:lpstr>
      <vt:lpstr>Breadth-first search</vt:lpstr>
      <vt:lpstr>Breadth-first search</vt:lpstr>
      <vt:lpstr>Running time of BFS</vt:lpstr>
      <vt:lpstr>Depth-first search </vt:lpstr>
      <vt:lpstr>Depth-first search </vt:lpstr>
      <vt:lpstr>Running time of DFS </vt:lpstr>
      <vt:lpstr>Topological sort</vt:lpstr>
      <vt:lpstr>Topological sort</vt:lpstr>
      <vt:lpstr>Topological sort</vt:lpstr>
      <vt:lpstr>Topological sort</vt:lpstr>
      <vt:lpstr>Exercise</vt:lpstr>
      <vt:lpstr>Exercise</vt:lpstr>
      <vt:lpstr>Minimum Spanning Trees</vt:lpstr>
      <vt:lpstr>Minimum Spanning Trees</vt:lpstr>
      <vt:lpstr>Minimum Spanning Trees</vt:lpstr>
      <vt:lpstr>Prim’s MST Algorithm</vt:lpstr>
      <vt:lpstr>PowerPoint Presentation</vt:lpstr>
      <vt:lpstr>Kruskal’s MST Algorithm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Algorithms</dc:title>
  <dc:creator>Sain</dc:creator>
  <cp:lastModifiedBy>Sain</cp:lastModifiedBy>
  <cp:revision>144</cp:revision>
  <dcterms:created xsi:type="dcterms:W3CDTF">2018-09-16T10:07:49Z</dcterms:created>
  <dcterms:modified xsi:type="dcterms:W3CDTF">2018-09-24T09:47:56Z</dcterms:modified>
</cp:coreProperties>
</file>