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3"/>
  </p:notesMasterIdLst>
  <p:sldIdLst>
    <p:sldId id="256" r:id="rId2"/>
    <p:sldId id="290" r:id="rId3"/>
    <p:sldId id="289" r:id="rId4"/>
    <p:sldId id="280" r:id="rId5"/>
    <p:sldId id="276" r:id="rId6"/>
    <p:sldId id="292" r:id="rId7"/>
    <p:sldId id="296" r:id="rId8"/>
    <p:sldId id="294" r:id="rId9"/>
    <p:sldId id="293" r:id="rId10"/>
    <p:sldId id="29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7364" autoAdjust="0"/>
  </p:normalViewPr>
  <p:slideViewPr>
    <p:cSldViewPr snapToGrid="0">
      <p:cViewPr varScale="1">
        <p:scale>
          <a:sx n="92" d="100"/>
          <a:sy n="92" d="100"/>
        </p:scale>
        <p:origin x="114" y="14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6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DBFC-4FFA-4173-9224-4568092973AD}"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1CBB-E3D4-4592-AC69-B56BD6AB10C3}" type="slidenum">
              <a:rPr lang="en-US" smtClean="0"/>
              <a:t>‹#›</a:t>
            </a:fld>
            <a:endParaRPr lang="en-US"/>
          </a:p>
        </p:txBody>
      </p:sp>
    </p:spTree>
    <p:extLst>
      <p:ext uri="{BB962C8B-B14F-4D97-AF65-F5344CB8AC3E}">
        <p14:creationId xmlns:p14="http://schemas.microsoft.com/office/powerpoint/2010/main" val="41433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2</a:t>
            </a:fld>
            <a:endParaRPr lang="en-US"/>
          </a:p>
        </p:txBody>
      </p:sp>
    </p:spTree>
    <p:extLst>
      <p:ext uri="{BB962C8B-B14F-4D97-AF65-F5344CB8AC3E}">
        <p14:creationId xmlns:p14="http://schemas.microsoft.com/office/powerpoint/2010/main" val="214165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3</a:t>
            </a:fld>
            <a:endParaRPr lang="en-US"/>
          </a:p>
        </p:txBody>
      </p:sp>
    </p:spTree>
    <p:extLst>
      <p:ext uri="{BB962C8B-B14F-4D97-AF65-F5344CB8AC3E}">
        <p14:creationId xmlns:p14="http://schemas.microsoft.com/office/powerpoint/2010/main" val="2993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4</a:t>
            </a:fld>
            <a:endParaRPr lang="en-US"/>
          </a:p>
        </p:txBody>
      </p:sp>
    </p:spTree>
    <p:extLst>
      <p:ext uri="{BB962C8B-B14F-4D97-AF65-F5344CB8AC3E}">
        <p14:creationId xmlns:p14="http://schemas.microsoft.com/office/powerpoint/2010/main" val="307245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5</a:t>
            </a:fld>
            <a:endParaRPr lang="en-US"/>
          </a:p>
        </p:txBody>
      </p:sp>
    </p:spTree>
    <p:extLst>
      <p:ext uri="{BB962C8B-B14F-4D97-AF65-F5344CB8AC3E}">
        <p14:creationId xmlns:p14="http://schemas.microsoft.com/office/powerpoint/2010/main" val="248465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6</a:t>
            </a:fld>
            <a:endParaRPr lang="en-US"/>
          </a:p>
        </p:txBody>
      </p:sp>
    </p:spTree>
    <p:extLst>
      <p:ext uri="{BB962C8B-B14F-4D97-AF65-F5344CB8AC3E}">
        <p14:creationId xmlns:p14="http://schemas.microsoft.com/office/powerpoint/2010/main" val="396171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7</a:t>
            </a:fld>
            <a:endParaRPr lang="en-US"/>
          </a:p>
        </p:txBody>
      </p:sp>
    </p:spTree>
    <p:extLst>
      <p:ext uri="{BB962C8B-B14F-4D97-AF65-F5344CB8AC3E}">
        <p14:creationId xmlns:p14="http://schemas.microsoft.com/office/powerpoint/2010/main" val="414298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8</a:t>
            </a:fld>
            <a:endParaRPr lang="en-US"/>
          </a:p>
        </p:txBody>
      </p:sp>
    </p:spTree>
    <p:extLst>
      <p:ext uri="{BB962C8B-B14F-4D97-AF65-F5344CB8AC3E}">
        <p14:creationId xmlns:p14="http://schemas.microsoft.com/office/powerpoint/2010/main" val="179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9</a:t>
            </a:fld>
            <a:endParaRPr lang="en-US"/>
          </a:p>
        </p:txBody>
      </p:sp>
    </p:spTree>
    <p:extLst>
      <p:ext uri="{BB962C8B-B14F-4D97-AF65-F5344CB8AC3E}">
        <p14:creationId xmlns:p14="http://schemas.microsoft.com/office/powerpoint/2010/main" val="50865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10</a:t>
            </a:fld>
            <a:endParaRPr lang="en-US"/>
          </a:p>
        </p:txBody>
      </p:sp>
    </p:spTree>
    <p:extLst>
      <p:ext uri="{BB962C8B-B14F-4D97-AF65-F5344CB8AC3E}">
        <p14:creationId xmlns:p14="http://schemas.microsoft.com/office/powerpoint/2010/main" val="27934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14081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9369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39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94076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33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399589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4031264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49321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77448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48603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069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CD695-C1F2-429E-849A-A5A372F349E1}"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54686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CD695-C1F2-429E-849A-A5A372F349E1}"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30423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CD695-C1F2-429E-849A-A5A372F349E1}"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4008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10773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98941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3CD695-C1F2-429E-849A-A5A372F349E1}" type="datetimeFigureOut">
              <a:rPr lang="en-US" smtClean="0"/>
              <a:t>7/17/2023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F041CD-4169-4ABF-8A8C-3645520244D8}" type="slidenum">
              <a:rPr lang="en-US" smtClean="0"/>
              <a:t>‹#›</a:t>
            </a:fld>
            <a:endParaRPr lang="en-US"/>
          </a:p>
        </p:txBody>
      </p:sp>
    </p:spTree>
    <p:extLst>
      <p:ext uri="{BB962C8B-B14F-4D97-AF65-F5344CB8AC3E}">
        <p14:creationId xmlns:p14="http://schemas.microsoft.com/office/powerpoint/2010/main" val="405628476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345A-17CE-FB86-4D62-25F7E4E40C8F}"/>
              </a:ext>
            </a:extLst>
          </p:cNvPr>
          <p:cNvSpPr>
            <a:spLocks noGrp="1"/>
          </p:cNvSpPr>
          <p:nvPr>
            <p:ph type="ctrTitle"/>
          </p:nvPr>
        </p:nvSpPr>
        <p:spPr>
          <a:xfrm>
            <a:off x="1507067" y="2883098"/>
            <a:ext cx="7766936" cy="1646302"/>
          </a:xfrm>
        </p:spPr>
        <p:txBody>
          <a:bodyPr/>
          <a:lstStyle/>
          <a:p>
            <a:pPr algn="ctr"/>
            <a:r>
              <a:rPr lang="en-US" sz="7200" b="1" dirty="0" err="1">
                <a:solidFill>
                  <a:srgbClr val="00B0F0"/>
                </a:solidFill>
              </a:rPr>
              <a:t>Olist</a:t>
            </a:r>
            <a:r>
              <a:rPr lang="en-US" sz="7200" b="1" dirty="0">
                <a:solidFill>
                  <a:srgbClr val="00B0F0"/>
                </a:solidFill>
              </a:rPr>
              <a:t> </a:t>
            </a:r>
            <a:br>
              <a:rPr lang="en-US" sz="7200" b="1" dirty="0">
                <a:solidFill>
                  <a:srgbClr val="00B0F0"/>
                </a:solidFill>
              </a:rPr>
            </a:br>
            <a:r>
              <a:rPr lang="lt-LT" sz="7200" b="1" dirty="0">
                <a:solidFill>
                  <a:srgbClr val="00B0F0"/>
                </a:solidFill>
              </a:rPr>
              <a:t>Analysis</a:t>
            </a:r>
            <a:endParaRPr lang="en-US" sz="7200" b="1" dirty="0">
              <a:solidFill>
                <a:srgbClr val="00B0F0"/>
              </a:solidFill>
            </a:endParaRPr>
          </a:p>
        </p:txBody>
      </p:sp>
      <p:sp>
        <p:nvSpPr>
          <p:cNvPr id="3" name="Subtitle 2">
            <a:extLst>
              <a:ext uri="{FF2B5EF4-FFF2-40B4-BE49-F238E27FC236}">
                <a16:creationId xmlns:a16="http://schemas.microsoft.com/office/drawing/2014/main" id="{D6D8756C-B5C3-373A-5776-6C1FA58C9075}"/>
              </a:ext>
            </a:extLst>
          </p:cNvPr>
          <p:cNvSpPr>
            <a:spLocks noGrp="1"/>
          </p:cNvSpPr>
          <p:nvPr>
            <p:ph type="subTitle" idx="1"/>
          </p:nvPr>
        </p:nvSpPr>
        <p:spPr>
          <a:xfrm>
            <a:off x="1507067" y="4623401"/>
            <a:ext cx="7766936" cy="1096899"/>
          </a:xfrm>
        </p:spPr>
        <p:txBody>
          <a:bodyPr>
            <a:normAutofit/>
          </a:bodyPr>
          <a:lstStyle/>
          <a:p>
            <a:r>
              <a:rPr lang="en-US" sz="2400" dirty="0"/>
              <a:t>Aidas </a:t>
            </a:r>
            <a:r>
              <a:rPr lang="en-US" sz="2400" dirty="0" err="1"/>
              <a:t>Rasimas</a:t>
            </a:r>
            <a:endParaRPr lang="en-US" sz="2400" dirty="0"/>
          </a:p>
        </p:txBody>
      </p:sp>
    </p:spTree>
    <p:extLst>
      <p:ext uri="{BB962C8B-B14F-4D97-AF65-F5344CB8AC3E}">
        <p14:creationId xmlns:p14="http://schemas.microsoft.com/office/powerpoint/2010/main" val="7003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77334" y="5572248"/>
            <a:ext cx="8596668" cy="1068225"/>
          </a:xfrm>
        </p:spPr>
        <p:txBody>
          <a:bodyPr/>
          <a:lstStyle/>
          <a:p>
            <a:r>
              <a:rPr lang="lt-LT" dirty="0"/>
              <a:t>Pareto principle works when it comes to revenue from sellers.</a:t>
            </a:r>
          </a:p>
          <a:p>
            <a:r>
              <a:rPr lang="lt-LT" dirty="0"/>
              <a:t>20% of sellers account for 82% of total revenue generated.</a:t>
            </a:r>
            <a:endParaRPr lang="en-US" dirty="0"/>
          </a:p>
        </p:txBody>
      </p:sp>
      <p:pic>
        <p:nvPicPr>
          <p:cNvPr id="3" name="Picture 2">
            <a:extLst>
              <a:ext uri="{FF2B5EF4-FFF2-40B4-BE49-F238E27FC236}">
                <a16:creationId xmlns:a16="http://schemas.microsoft.com/office/drawing/2014/main" id="{412F32D2-2B9A-7E67-E84C-BD14169C93F0}"/>
              </a:ext>
            </a:extLst>
          </p:cNvPr>
          <p:cNvPicPr>
            <a:picLocks noChangeAspect="1"/>
          </p:cNvPicPr>
          <p:nvPr/>
        </p:nvPicPr>
        <p:blipFill>
          <a:blip r:embed="rId3"/>
          <a:stretch>
            <a:fillRect/>
          </a:stretch>
        </p:blipFill>
        <p:spPr>
          <a:xfrm>
            <a:off x="1540452" y="1692645"/>
            <a:ext cx="7408534" cy="3776663"/>
          </a:xfrm>
          <a:prstGeom prst="rect">
            <a:avLst/>
          </a:prstGeom>
        </p:spPr>
      </p:pic>
      <p:sp>
        <p:nvSpPr>
          <p:cNvPr id="5" name="Arrow: Up 4">
            <a:extLst>
              <a:ext uri="{FF2B5EF4-FFF2-40B4-BE49-F238E27FC236}">
                <a16:creationId xmlns:a16="http://schemas.microsoft.com/office/drawing/2014/main" id="{5694DCB9-8273-408E-2BCD-15BD1E9BA893}"/>
              </a:ext>
            </a:extLst>
          </p:cNvPr>
          <p:cNvSpPr/>
          <p:nvPr/>
        </p:nvSpPr>
        <p:spPr>
          <a:xfrm rot="10800000">
            <a:off x="1758622" y="3270621"/>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35EE8477-0D98-41C2-E423-8942F2EDA1D3}"/>
              </a:ext>
            </a:extLst>
          </p:cNvPr>
          <p:cNvSpPr/>
          <p:nvPr/>
        </p:nvSpPr>
        <p:spPr>
          <a:xfrm rot="10800000">
            <a:off x="3664023" y="2223880"/>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18800F49-79CF-741C-419D-4953D56FDDCA}"/>
              </a:ext>
            </a:extLst>
          </p:cNvPr>
          <p:cNvSpPr/>
          <p:nvPr/>
        </p:nvSpPr>
        <p:spPr>
          <a:xfrm rot="10800000">
            <a:off x="5548107" y="1692645"/>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FA1E0B4A-FB30-0A2F-567E-DCACA317C498}"/>
              </a:ext>
            </a:extLst>
          </p:cNvPr>
          <p:cNvSpPr/>
          <p:nvPr/>
        </p:nvSpPr>
        <p:spPr>
          <a:xfrm rot="10800000">
            <a:off x="7449377" y="1098258"/>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39E3416-7FB3-CDB5-79BA-8C935092D71C}"/>
              </a:ext>
            </a:extLst>
          </p:cNvPr>
          <p:cNvSpPr txBox="1"/>
          <p:nvPr/>
        </p:nvSpPr>
        <p:spPr>
          <a:xfrm>
            <a:off x="1834822" y="2870511"/>
            <a:ext cx="1089123" cy="400110"/>
          </a:xfrm>
          <a:prstGeom prst="rect">
            <a:avLst/>
          </a:prstGeom>
          <a:noFill/>
        </p:spPr>
        <p:txBody>
          <a:bodyPr wrap="square" rtlCol="0">
            <a:spAutoFit/>
          </a:bodyPr>
          <a:lstStyle/>
          <a:p>
            <a:r>
              <a:rPr lang="en-US" sz="2000" b="1" dirty="0"/>
              <a:t>25.62%</a:t>
            </a:r>
          </a:p>
        </p:txBody>
      </p:sp>
      <p:sp>
        <p:nvSpPr>
          <p:cNvPr id="11" name="TextBox 10">
            <a:extLst>
              <a:ext uri="{FF2B5EF4-FFF2-40B4-BE49-F238E27FC236}">
                <a16:creationId xmlns:a16="http://schemas.microsoft.com/office/drawing/2014/main" id="{70BB4DE4-AF52-A110-8F61-3F378649D37C}"/>
              </a:ext>
            </a:extLst>
          </p:cNvPr>
          <p:cNvSpPr txBox="1"/>
          <p:nvPr/>
        </p:nvSpPr>
        <p:spPr>
          <a:xfrm>
            <a:off x="3757409" y="1854548"/>
            <a:ext cx="1089123" cy="369332"/>
          </a:xfrm>
          <a:prstGeom prst="rect">
            <a:avLst/>
          </a:prstGeom>
          <a:noFill/>
        </p:spPr>
        <p:txBody>
          <a:bodyPr wrap="square" rtlCol="0">
            <a:spAutoFit/>
          </a:bodyPr>
          <a:lstStyle/>
          <a:p>
            <a:r>
              <a:rPr lang="en-US" b="1" dirty="0"/>
              <a:t>52.51%</a:t>
            </a:r>
            <a:endParaRPr lang="en-US" sz="2000" b="1" dirty="0"/>
          </a:p>
        </p:txBody>
      </p:sp>
      <p:sp>
        <p:nvSpPr>
          <p:cNvPr id="13" name="TextBox 12">
            <a:extLst>
              <a:ext uri="{FF2B5EF4-FFF2-40B4-BE49-F238E27FC236}">
                <a16:creationId xmlns:a16="http://schemas.microsoft.com/office/drawing/2014/main" id="{9FAE4306-19CA-A6C3-744B-92406AACD5B9}"/>
              </a:ext>
            </a:extLst>
          </p:cNvPr>
          <p:cNvSpPr txBox="1"/>
          <p:nvPr/>
        </p:nvSpPr>
        <p:spPr>
          <a:xfrm>
            <a:off x="7543650" y="728926"/>
            <a:ext cx="1089123" cy="369332"/>
          </a:xfrm>
          <a:prstGeom prst="rect">
            <a:avLst/>
          </a:prstGeom>
          <a:noFill/>
        </p:spPr>
        <p:txBody>
          <a:bodyPr wrap="square" rtlCol="0">
            <a:spAutoFit/>
          </a:bodyPr>
          <a:lstStyle/>
          <a:p>
            <a:r>
              <a:rPr lang="en-US" b="1" dirty="0"/>
              <a:t>82.06%</a:t>
            </a:r>
            <a:endParaRPr lang="en-US" sz="2000" b="1" dirty="0"/>
          </a:p>
        </p:txBody>
      </p:sp>
      <p:sp>
        <p:nvSpPr>
          <p:cNvPr id="14" name="TextBox 13">
            <a:extLst>
              <a:ext uri="{FF2B5EF4-FFF2-40B4-BE49-F238E27FC236}">
                <a16:creationId xmlns:a16="http://schemas.microsoft.com/office/drawing/2014/main" id="{E60F28BA-01B6-BF78-F74B-3D28F2B82796}"/>
              </a:ext>
            </a:extLst>
          </p:cNvPr>
          <p:cNvSpPr txBox="1"/>
          <p:nvPr/>
        </p:nvSpPr>
        <p:spPr>
          <a:xfrm>
            <a:off x="5624307" y="1323313"/>
            <a:ext cx="1089123" cy="369332"/>
          </a:xfrm>
          <a:prstGeom prst="rect">
            <a:avLst/>
          </a:prstGeom>
          <a:noFill/>
        </p:spPr>
        <p:txBody>
          <a:bodyPr wrap="square" rtlCol="0">
            <a:spAutoFit/>
          </a:bodyPr>
          <a:lstStyle/>
          <a:p>
            <a:r>
              <a:rPr lang="en-US" b="1" dirty="0"/>
              <a:t>66.76%</a:t>
            </a:r>
            <a:endParaRPr lang="en-US" sz="2000" b="1" dirty="0"/>
          </a:p>
        </p:txBody>
      </p:sp>
      <p:sp>
        <p:nvSpPr>
          <p:cNvPr id="15" name="TextBox 14">
            <a:extLst>
              <a:ext uri="{FF2B5EF4-FFF2-40B4-BE49-F238E27FC236}">
                <a16:creationId xmlns:a16="http://schemas.microsoft.com/office/drawing/2014/main" id="{B5B74D54-3069-B006-AF03-C4FD196B1B8B}"/>
              </a:ext>
            </a:extLst>
          </p:cNvPr>
          <p:cNvSpPr txBox="1"/>
          <p:nvPr/>
        </p:nvSpPr>
        <p:spPr>
          <a:xfrm>
            <a:off x="2192390" y="363335"/>
            <a:ext cx="6104658" cy="461665"/>
          </a:xfrm>
          <a:prstGeom prst="rect">
            <a:avLst/>
          </a:prstGeom>
          <a:solidFill>
            <a:schemeClr val="bg1"/>
          </a:solidFill>
        </p:spPr>
        <p:txBody>
          <a:bodyPr wrap="square">
            <a:spAutoFit/>
          </a:bodyPr>
          <a:lstStyle/>
          <a:p>
            <a:r>
              <a:rPr lang="lt-LT" sz="2400" b="1" dirty="0"/>
              <a:t>Top 20% Sellers Bring 80% Revenue</a:t>
            </a:r>
            <a:endParaRPr lang="en-US" sz="2400" dirty="0"/>
          </a:p>
        </p:txBody>
      </p:sp>
    </p:spTree>
    <p:extLst>
      <p:ext uri="{BB962C8B-B14F-4D97-AF65-F5344CB8AC3E}">
        <p14:creationId xmlns:p14="http://schemas.microsoft.com/office/powerpoint/2010/main" val="380986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8FD1F-0830-C586-2DEE-86AA1ECAC321}"/>
              </a:ext>
            </a:extLst>
          </p:cNvPr>
          <p:cNvSpPr>
            <a:spLocks noGrp="1"/>
          </p:cNvSpPr>
          <p:nvPr>
            <p:ph idx="1"/>
          </p:nvPr>
        </p:nvSpPr>
        <p:spPr>
          <a:xfrm>
            <a:off x="687725" y="1096677"/>
            <a:ext cx="8596668" cy="5397988"/>
          </a:xfrm>
        </p:spPr>
        <p:txBody>
          <a:bodyPr>
            <a:normAutofit fontScale="92500" lnSpcReduction="20000"/>
          </a:bodyPr>
          <a:lstStyle/>
          <a:p>
            <a:pPr>
              <a:lnSpc>
                <a:spcPct val="150000"/>
              </a:lnSpc>
            </a:pPr>
            <a:r>
              <a:rPr lang="lt-LT" dirty="0"/>
              <a:t>Majority of long reviews have bad rating. Last chance to cath these reviews with popup to CONTACT US, offer help to solve problem before review is posted  </a:t>
            </a:r>
          </a:p>
          <a:p>
            <a:pPr>
              <a:lnSpc>
                <a:spcPct val="150000"/>
              </a:lnSpc>
            </a:pPr>
            <a:r>
              <a:rPr lang="lt-LT" dirty="0"/>
              <a:t>A lot of bad reviews are related to delivery time.</a:t>
            </a:r>
          </a:p>
          <a:p>
            <a:pPr>
              <a:lnSpc>
                <a:spcPct val="150000"/>
              </a:lnSpc>
            </a:pPr>
            <a:r>
              <a:rPr lang="lt-LT" dirty="0"/>
              <a:t>Need to pay more attention to orders where customer ordered 5 or more items  or large volume items. Make sure that customer understand how to asseble item and prioritize these orders delivery.</a:t>
            </a:r>
          </a:p>
          <a:p>
            <a:pPr>
              <a:lnSpc>
                <a:spcPct val="150000"/>
              </a:lnSpc>
            </a:pPr>
            <a:r>
              <a:rPr lang="lt-LT" dirty="0"/>
              <a:t>Create additional marking for best rated sellers „Trusted Seller“ and invastigate sellers with worse ratings.</a:t>
            </a:r>
          </a:p>
          <a:p>
            <a:pPr>
              <a:lnSpc>
                <a:spcPct val="150000"/>
              </a:lnSpc>
            </a:pPr>
            <a:r>
              <a:rPr lang="lt-LT" dirty="0"/>
              <a:t>Several states have big potential for revenue increase. Investigate what is lacking in these areas. Maybe not enough sellers who ship to these states or there is demand for different products.</a:t>
            </a:r>
          </a:p>
          <a:p>
            <a:pPr>
              <a:lnSpc>
                <a:spcPct val="150000"/>
              </a:lnSpc>
            </a:pPr>
            <a:r>
              <a:rPr lang="lt-LT" dirty="0"/>
              <a:t>Pareto principle (80/20) works when it comes to revenue from sellers. 20% of sellers account for 82% of total revenue generated.</a:t>
            </a:r>
            <a:endParaRPr lang="en-US" dirty="0"/>
          </a:p>
          <a:p>
            <a:pPr>
              <a:lnSpc>
                <a:spcPct val="150000"/>
              </a:lnSpc>
            </a:pPr>
            <a:endParaRPr lang="lt-LT" dirty="0"/>
          </a:p>
          <a:p>
            <a:pPr>
              <a:lnSpc>
                <a:spcPct val="150000"/>
              </a:lnSpc>
            </a:pPr>
            <a:endParaRPr lang="lt-LT" dirty="0"/>
          </a:p>
          <a:p>
            <a:pPr>
              <a:lnSpc>
                <a:spcPct val="150000"/>
              </a:lnSpc>
            </a:pPr>
            <a:endParaRPr lang="lt-LT" dirty="0"/>
          </a:p>
          <a:p>
            <a:pPr>
              <a:lnSpc>
                <a:spcPct val="150000"/>
              </a:lnSpc>
            </a:pPr>
            <a:endParaRPr lang="en-US" dirty="0"/>
          </a:p>
        </p:txBody>
      </p:sp>
      <p:sp>
        <p:nvSpPr>
          <p:cNvPr id="6" name="TextBox 5">
            <a:extLst>
              <a:ext uri="{FF2B5EF4-FFF2-40B4-BE49-F238E27FC236}">
                <a16:creationId xmlns:a16="http://schemas.microsoft.com/office/drawing/2014/main" id="{8D27D3E2-5462-19C8-2036-0B19CD81D701}"/>
              </a:ext>
            </a:extLst>
          </p:cNvPr>
          <p:cNvSpPr txBox="1"/>
          <p:nvPr/>
        </p:nvSpPr>
        <p:spPr>
          <a:xfrm>
            <a:off x="2192390" y="363335"/>
            <a:ext cx="6104658" cy="461665"/>
          </a:xfrm>
          <a:prstGeom prst="rect">
            <a:avLst/>
          </a:prstGeom>
          <a:solidFill>
            <a:schemeClr val="bg1"/>
          </a:solidFill>
        </p:spPr>
        <p:txBody>
          <a:bodyPr wrap="square">
            <a:spAutoFit/>
          </a:bodyPr>
          <a:lstStyle/>
          <a:p>
            <a:pPr algn="ctr"/>
            <a:r>
              <a:rPr lang="lt-LT" sz="2400" b="1" dirty="0"/>
              <a:t>Summary</a:t>
            </a:r>
            <a:endParaRPr lang="en-US" sz="2400" dirty="0"/>
          </a:p>
        </p:txBody>
      </p:sp>
    </p:spTree>
    <p:extLst>
      <p:ext uri="{BB962C8B-B14F-4D97-AF65-F5344CB8AC3E}">
        <p14:creationId xmlns:p14="http://schemas.microsoft.com/office/powerpoint/2010/main" val="352014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1003258" y="5178311"/>
            <a:ext cx="8596668" cy="1483753"/>
          </a:xfrm>
        </p:spPr>
        <p:txBody>
          <a:bodyPr>
            <a:normAutofit lnSpcReduction="10000"/>
          </a:bodyPr>
          <a:lstStyle/>
          <a:p>
            <a:r>
              <a:rPr lang="en-US" dirty="0"/>
              <a:t>Review comment length is correlated with lower review rating. The more characters customer uses in their review, the more likely that it is </a:t>
            </a:r>
            <a:r>
              <a:rPr lang="lt-LT" dirty="0"/>
              <a:t>a </a:t>
            </a:r>
            <a:r>
              <a:rPr lang="en-US" dirty="0"/>
              <a:t>negative review.</a:t>
            </a:r>
          </a:p>
          <a:p>
            <a:r>
              <a:rPr lang="en-US" dirty="0"/>
              <a:t>Suggestion to create live notification to CONTACT US if customer types more than 45 characters while writing review.</a:t>
            </a:r>
          </a:p>
        </p:txBody>
      </p:sp>
      <p:pic>
        <p:nvPicPr>
          <p:cNvPr id="3" name="Picture 2">
            <a:extLst>
              <a:ext uri="{FF2B5EF4-FFF2-40B4-BE49-F238E27FC236}">
                <a16:creationId xmlns:a16="http://schemas.microsoft.com/office/drawing/2014/main" id="{0587B68D-0DE0-32DE-DCD0-CED2195959A0}"/>
              </a:ext>
            </a:extLst>
          </p:cNvPr>
          <p:cNvPicPr>
            <a:picLocks noChangeAspect="1"/>
          </p:cNvPicPr>
          <p:nvPr/>
        </p:nvPicPr>
        <p:blipFill>
          <a:blip r:embed="rId3"/>
          <a:stretch>
            <a:fillRect/>
          </a:stretch>
        </p:blipFill>
        <p:spPr>
          <a:xfrm>
            <a:off x="914210" y="429108"/>
            <a:ext cx="7810500" cy="4676775"/>
          </a:xfrm>
          <a:prstGeom prst="rect">
            <a:avLst/>
          </a:prstGeom>
        </p:spPr>
      </p:pic>
      <p:sp>
        <p:nvSpPr>
          <p:cNvPr id="4" name="Rectangle 3">
            <a:extLst>
              <a:ext uri="{FF2B5EF4-FFF2-40B4-BE49-F238E27FC236}">
                <a16:creationId xmlns:a16="http://schemas.microsoft.com/office/drawing/2014/main" id="{DAC2A18E-B52D-78DF-CF96-BFE89F027325}"/>
              </a:ext>
            </a:extLst>
          </p:cNvPr>
          <p:cNvSpPr/>
          <p:nvPr/>
        </p:nvSpPr>
        <p:spPr>
          <a:xfrm>
            <a:off x="5611092" y="893618"/>
            <a:ext cx="2961408" cy="4104409"/>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7D3D08-629E-0976-4DBF-38997C0D0647}"/>
              </a:ext>
            </a:extLst>
          </p:cNvPr>
          <p:cNvSpPr txBox="1"/>
          <p:nvPr/>
        </p:nvSpPr>
        <p:spPr>
          <a:xfrm>
            <a:off x="1805340" y="395739"/>
            <a:ext cx="6559342" cy="461665"/>
          </a:xfrm>
          <a:prstGeom prst="rect">
            <a:avLst/>
          </a:prstGeom>
          <a:solidFill>
            <a:schemeClr val="bg1"/>
          </a:solidFill>
        </p:spPr>
        <p:txBody>
          <a:bodyPr wrap="square">
            <a:spAutoFit/>
          </a:bodyPr>
          <a:lstStyle/>
          <a:p>
            <a:r>
              <a:rPr lang="lt-LT" sz="2400" b="1" dirty="0">
                <a:solidFill>
                  <a:schemeClr val="tx1"/>
                </a:solidFill>
              </a:rPr>
              <a:t>Review Comment Length / Review Rating</a:t>
            </a:r>
            <a:endParaRPr lang="en-US" sz="2400" dirty="0"/>
          </a:p>
        </p:txBody>
      </p:sp>
    </p:spTree>
    <p:extLst>
      <p:ext uri="{BB962C8B-B14F-4D97-AF65-F5344CB8AC3E}">
        <p14:creationId xmlns:p14="http://schemas.microsoft.com/office/powerpoint/2010/main" val="387727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985151" y="5342559"/>
            <a:ext cx="8596668" cy="1212149"/>
          </a:xfrm>
        </p:spPr>
        <p:txBody>
          <a:bodyPr>
            <a:normAutofit fontScale="92500" lnSpcReduction="10000"/>
          </a:bodyPr>
          <a:lstStyle/>
          <a:p>
            <a:r>
              <a:rPr lang="en-US" dirty="0"/>
              <a:t>Longer purchase to delivery is very correlated to customers leaving lower review ratings. </a:t>
            </a:r>
          </a:p>
          <a:p>
            <a:r>
              <a:rPr lang="en-US" dirty="0"/>
              <a:t>Suggestion: if order takes longer than 12 days to deliver – give a call to customer. Apologize for inconvenience and show that we care.</a:t>
            </a:r>
          </a:p>
        </p:txBody>
      </p:sp>
      <p:pic>
        <p:nvPicPr>
          <p:cNvPr id="5" name="Picture 4">
            <a:extLst>
              <a:ext uri="{FF2B5EF4-FFF2-40B4-BE49-F238E27FC236}">
                <a16:creationId xmlns:a16="http://schemas.microsoft.com/office/drawing/2014/main" id="{372C2B1E-57DE-82C2-59FA-2CB34FB972A0}"/>
              </a:ext>
            </a:extLst>
          </p:cNvPr>
          <p:cNvPicPr>
            <a:picLocks noChangeAspect="1"/>
          </p:cNvPicPr>
          <p:nvPr/>
        </p:nvPicPr>
        <p:blipFill>
          <a:blip r:embed="rId3"/>
          <a:stretch>
            <a:fillRect/>
          </a:stretch>
        </p:blipFill>
        <p:spPr>
          <a:xfrm>
            <a:off x="985151" y="564050"/>
            <a:ext cx="7781925" cy="4552950"/>
          </a:xfrm>
          <a:prstGeom prst="rect">
            <a:avLst/>
          </a:prstGeom>
        </p:spPr>
      </p:pic>
      <p:sp>
        <p:nvSpPr>
          <p:cNvPr id="6" name="Rectangle 5">
            <a:extLst>
              <a:ext uri="{FF2B5EF4-FFF2-40B4-BE49-F238E27FC236}">
                <a16:creationId xmlns:a16="http://schemas.microsoft.com/office/drawing/2014/main" id="{F7E550CB-8A21-D6AC-7726-6DD248BD2A27}"/>
              </a:ext>
            </a:extLst>
          </p:cNvPr>
          <p:cNvSpPr/>
          <p:nvPr/>
        </p:nvSpPr>
        <p:spPr>
          <a:xfrm>
            <a:off x="4686300" y="3002973"/>
            <a:ext cx="3865418" cy="1631372"/>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70B5CE-89CF-1F38-5338-326663A418C4}"/>
              </a:ext>
            </a:extLst>
          </p:cNvPr>
          <p:cNvSpPr txBox="1"/>
          <p:nvPr/>
        </p:nvSpPr>
        <p:spPr>
          <a:xfrm>
            <a:off x="1661175" y="1211034"/>
            <a:ext cx="1089123" cy="400110"/>
          </a:xfrm>
          <a:prstGeom prst="rect">
            <a:avLst/>
          </a:prstGeom>
          <a:noFill/>
        </p:spPr>
        <p:txBody>
          <a:bodyPr wrap="square" rtlCol="0">
            <a:spAutoFit/>
          </a:bodyPr>
          <a:lstStyle/>
          <a:p>
            <a:r>
              <a:rPr lang="lt-LT" sz="2000" b="1" dirty="0">
                <a:solidFill>
                  <a:schemeClr val="bg1"/>
                </a:solidFill>
              </a:rPr>
              <a:t>10.22</a:t>
            </a:r>
            <a:endParaRPr lang="en-US" sz="2000" b="1" dirty="0">
              <a:solidFill>
                <a:schemeClr val="bg1"/>
              </a:solidFill>
            </a:endParaRPr>
          </a:p>
        </p:txBody>
      </p:sp>
      <p:sp>
        <p:nvSpPr>
          <p:cNvPr id="9" name="TextBox 8">
            <a:extLst>
              <a:ext uri="{FF2B5EF4-FFF2-40B4-BE49-F238E27FC236}">
                <a16:creationId xmlns:a16="http://schemas.microsoft.com/office/drawing/2014/main" id="{A1C7D722-8176-4229-62AA-B6AB1EB98FF9}"/>
              </a:ext>
            </a:extLst>
          </p:cNvPr>
          <p:cNvSpPr txBox="1"/>
          <p:nvPr/>
        </p:nvSpPr>
        <p:spPr>
          <a:xfrm>
            <a:off x="7462595" y="3548495"/>
            <a:ext cx="1089123" cy="369332"/>
          </a:xfrm>
          <a:prstGeom prst="rect">
            <a:avLst/>
          </a:prstGeom>
          <a:noFill/>
        </p:spPr>
        <p:txBody>
          <a:bodyPr wrap="square" rtlCol="0">
            <a:spAutoFit/>
          </a:bodyPr>
          <a:lstStyle/>
          <a:p>
            <a:r>
              <a:rPr lang="lt-LT" b="1" dirty="0"/>
              <a:t>20.85</a:t>
            </a:r>
            <a:endParaRPr lang="en-US" b="1" dirty="0"/>
          </a:p>
        </p:txBody>
      </p:sp>
      <p:sp>
        <p:nvSpPr>
          <p:cNvPr id="10" name="TextBox 9">
            <a:extLst>
              <a:ext uri="{FF2B5EF4-FFF2-40B4-BE49-F238E27FC236}">
                <a16:creationId xmlns:a16="http://schemas.microsoft.com/office/drawing/2014/main" id="{E078810A-440E-6B92-4126-A8BC1620506E}"/>
              </a:ext>
            </a:extLst>
          </p:cNvPr>
          <p:cNvSpPr txBox="1"/>
          <p:nvPr/>
        </p:nvSpPr>
        <p:spPr>
          <a:xfrm>
            <a:off x="1992376" y="425877"/>
            <a:ext cx="6559342" cy="461665"/>
          </a:xfrm>
          <a:prstGeom prst="rect">
            <a:avLst/>
          </a:prstGeom>
          <a:solidFill>
            <a:schemeClr val="bg1"/>
          </a:solidFill>
        </p:spPr>
        <p:txBody>
          <a:bodyPr wrap="square">
            <a:spAutoFit/>
          </a:bodyPr>
          <a:lstStyle/>
          <a:p>
            <a:r>
              <a:rPr lang="lt-LT" sz="2400" b="1" dirty="0">
                <a:solidFill>
                  <a:schemeClr val="tx1"/>
                </a:solidFill>
              </a:rPr>
              <a:t>Purchase to Delivery (days) / Review Rating</a:t>
            </a:r>
            <a:endParaRPr lang="en-US" sz="2400" dirty="0"/>
          </a:p>
        </p:txBody>
      </p:sp>
    </p:spTree>
    <p:extLst>
      <p:ext uri="{BB962C8B-B14F-4D97-AF65-F5344CB8AC3E}">
        <p14:creationId xmlns:p14="http://schemas.microsoft.com/office/powerpoint/2010/main" val="2946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68280" y="5170543"/>
            <a:ext cx="9057611" cy="1507247"/>
          </a:xfrm>
        </p:spPr>
        <p:txBody>
          <a:bodyPr>
            <a:normAutofit fontScale="92500" lnSpcReduction="20000"/>
          </a:bodyPr>
          <a:lstStyle/>
          <a:p>
            <a:r>
              <a:rPr lang="en-US" dirty="0"/>
              <a:t>Customers love if their order arrives before estimated time. </a:t>
            </a:r>
          </a:p>
          <a:p>
            <a:r>
              <a:rPr lang="en-US" dirty="0"/>
              <a:t>Suggestion to play around with order delivery estimation. Maybe take 100 orders and on purpose estimate delivery by 2 days longer and see if such estimation will positively impact reviews.</a:t>
            </a:r>
          </a:p>
          <a:p>
            <a:r>
              <a:rPr lang="en-US" dirty="0"/>
              <a:t>Contact customers when order is not delivered yet and very close to estimated delivery</a:t>
            </a:r>
          </a:p>
        </p:txBody>
      </p:sp>
      <p:pic>
        <p:nvPicPr>
          <p:cNvPr id="4" name="Picture 3">
            <a:extLst>
              <a:ext uri="{FF2B5EF4-FFF2-40B4-BE49-F238E27FC236}">
                <a16:creationId xmlns:a16="http://schemas.microsoft.com/office/drawing/2014/main" id="{5398F943-E04E-F0E0-590E-7D5741307A34}"/>
              </a:ext>
            </a:extLst>
          </p:cNvPr>
          <p:cNvPicPr>
            <a:picLocks noChangeAspect="1"/>
          </p:cNvPicPr>
          <p:nvPr/>
        </p:nvPicPr>
        <p:blipFill>
          <a:blip r:embed="rId3"/>
          <a:stretch>
            <a:fillRect/>
          </a:stretch>
        </p:blipFill>
        <p:spPr>
          <a:xfrm>
            <a:off x="994205" y="500204"/>
            <a:ext cx="7781925" cy="4572000"/>
          </a:xfrm>
          <a:prstGeom prst="rect">
            <a:avLst/>
          </a:prstGeom>
        </p:spPr>
      </p:pic>
      <p:sp>
        <p:nvSpPr>
          <p:cNvPr id="5" name="Rectangle 4">
            <a:extLst>
              <a:ext uri="{FF2B5EF4-FFF2-40B4-BE49-F238E27FC236}">
                <a16:creationId xmlns:a16="http://schemas.microsoft.com/office/drawing/2014/main" id="{57290B8A-8D6D-758E-1271-B196EE9C24C1}"/>
              </a:ext>
            </a:extLst>
          </p:cNvPr>
          <p:cNvSpPr/>
          <p:nvPr/>
        </p:nvSpPr>
        <p:spPr>
          <a:xfrm>
            <a:off x="4052455" y="2940627"/>
            <a:ext cx="4520045" cy="1631373"/>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741E1A-2BCB-CFC5-06FE-8A1AA4068299}"/>
              </a:ext>
            </a:extLst>
          </p:cNvPr>
          <p:cNvSpPr txBox="1"/>
          <p:nvPr/>
        </p:nvSpPr>
        <p:spPr>
          <a:xfrm>
            <a:off x="1817038" y="1169471"/>
            <a:ext cx="1089123" cy="400110"/>
          </a:xfrm>
          <a:prstGeom prst="rect">
            <a:avLst/>
          </a:prstGeom>
          <a:noFill/>
        </p:spPr>
        <p:txBody>
          <a:bodyPr wrap="square" rtlCol="0">
            <a:spAutoFit/>
          </a:bodyPr>
          <a:lstStyle/>
          <a:p>
            <a:r>
              <a:rPr lang="lt-LT" sz="2000" b="1" dirty="0">
                <a:solidFill>
                  <a:schemeClr val="bg1"/>
                </a:solidFill>
              </a:rPr>
              <a:t>12.41</a:t>
            </a:r>
            <a:endParaRPr lang="en-US" sz="2000" b="1" dirty="0">
              <a:solidFill>
                <a:schemeClr val="bg1"/>
              </a:solidFill>
            </a:endParaRPr>
          </a:p>
        </p:txBody>
      </p:sp>
      <p:sp>
        <p:nvSpPr>
          <p:cNvPr id="7" name="TextBox 6">
            <a:extLst>
              <a:ext uri="{FF2B5EF4-FFF2-40B4-BE49-F238E27FC236}">
                <a16:creationId xmlns:a16="http://schemas.microsoft.com/office/drawing/2014/main" id="{E92CB15F-75FB-4899-C5AB-DA0F9E3941E6}"/>
              </a:ext>
            </a:extLst>
          </p:cNvPr>
          <p:cNvSpPr txBox="1"/>
          <p:nvPr/>
        </p:nvSpPr>
        <p:spPr>
          <a:xfrm>
            <a:off x="6423504" y="3429000"/>
            <a:ext cx="1089123" cy="369332"/>
          </a:xfrm>
          <a:prstGeom prst="rect">
            <a:avLst/>
          </a:prstGeom>
          <a:noFill/>
        </p:spPr>
        <p:txBody>
          <a:bodyPr wrap="square" rtlCol="0">
            <a:spAutoFit/>
          </a:bodyPr>
          <a:lstStyle/>
          <a:p>
            <a:r>
              <a:rPr lang="lt-LT" b="1" dirty="0"/>
              <a:t>3.45</a:t>
            </a:r>
            <a:endParaRPr lang="en-US" b="1" dirty="0"/>
          </a:p>
        </p:txBody>
      </p:sp>
      <p:sp>
        <p:nvSpPr>
          <p:cNvPr id="8" name="TextBox 7">
            <a:extLst>
              <a:ext uri="{FF2B5EF4-FFF2-40B4-BE49-F238E27FC236}">
                <a16:creationId xmlns:a16="http://schemas.microsoft.com/office/drawing/2014/main" id="{B0DBB0DA-4299-8F14-240C-7E7891075AE9}"/>
              </a:ext>
            </a:extLst>
          </p:cNvPr>
          <p:cNvSpPr txBox="1"/>
          <p:nvPr/>
        </p:nvSpPr>
        <p:spPr>
          <a:xfrm>
            <a:off x="668280" y="403950"/>
            <a:ext cx="8769554" cy="430887"/>
          </a:xfrm>
          <a:prstGeom prst="rect">
            <a:avLst/>
          </a:prstGeom>
          <a:solidFill>
            <a:schemeClr val="bg1"/>
          </a:solidFill>
        </p:spPr>
        <p:txBody>
          <a:bodyPr wrap="square">
            <a:spAutoFit/>
          </a:bodyPr>
          <a:lstStyle/>
          <a:p>
            <a:r>
              <a:rPr lang="lt-LT" sz="2200" b="1" dirty="0"/>
              <a:t>Estimate Delivery Time – Delivery Time (days) / Review Rating</a:t>
            </a:r>
            <a:endParaRPr lang="en-US" sz="2200" dirty="0"/>
          </a:p>
        </p:txBody>
      </p:sp>
    </p:spTree>
    <p:extLst>
      <p:ext uri="{BB962C8B-B14F-4D97-AF65-F5344CB8AC3E}">
        <p14:creationId xmlns:p14="http://schemas.microsoft.com/office/powerpoint/2010/main" val="42889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73E2C4-08DB-EF8A-1643-48F6AED971F9}"/>
              </a:ext>
            </a:extLst>
          </p:cNvPr>
          <p:cNvPicPr>
            <a:picLocks noChangeAspect="1"/>
          </p:cNvPicPr>
          <p:nvPr/>
        </p:nvPicPr>
        <p:blipFill>
          <a:blip r:embed="rId3"/>
          <a:stretch>
            <a:fillRect/>
          </a:stretch>
        </p:blipFill>
        <p:spPr>
          <a:xfrm>
            <a:off x="1119061" y="506796"/>
            <a:ext cx="7810500" cy="4562475"/>
          </a:xfrm>
          <a:prstGeom prst="rect">
            <a:avLst/>
          </a:prstGeom>
        </p:spPr>
      </p:pic>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885563" y="5084364"/>
            <a:ext cx="8738271" cy="1770665"/>
          </a:xfrm>
        </p:spPr>
        <p:txBody>
          <a:bodyPr>
            <a:normAutofit fontScale="85000" lnSpcReduction="10000"/>
          </a:bodyPr>
          <a:lstStyle/>
          <a:p>
            <a:r>
              <a:rPr lang="en-US" dirty="0"/>
              <a:t>Average review rating if order contains 1-4 items 4.11, but orders with 5 or more items, had an average rating of 3.28.</a:t>
            </a:r>
          </a:p>
          <a:p>
            <a:r>
              <a:rPr lang="en-US" dirty="0"/>
              <a:t>10.95% of 1-4 item orders had 1 star rating. While 30.02% of 5 or more item orders had 1 star rating. </a:t>
            </a:r>
          </a:p>
          <a:p>
            <a:r>
              <a:rPr lang="en-US" dirty="0"/>
              <a:t>Suggestion pay a lot of attention to customers with multiple products per order. Contact all 136 customers with 5 or more items per order to figure out what exactly gone wrong.</a:t>
            </a:r>
          </a:p>
        </p:txBody>
      </p:sp>
      <p:sp>
        <p:nvSpPr>
          <p:cNvPr id="4" name="Rectangle 3">
            <a:extLst>
              <a:ext uri="{FF2B5EF4-FFF2-40B4-BE49-F238E27FC236}">
                <a16:creationId xmlns:a16="http://schemas.microsoft.com/office/drawing/2014/main" id="{F32A299A-5292-9EFD-0E91-5CBF5EC00218}"/>
              </a:ext>
            </a:extLst>
          </p:cNvPr>
          <p:cNvSpPr/>
          <p:nvPr/>
        </p:nvSpPr>
        <p:spPr>
          <a:xfrm>
            <a:off x="4842163" y="2919845"/>
            <a:ext cx="3782291" cy="1620982"/>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D5DDDF-1BDC-4D88-62AC-9A353ED542C4}"/>
              </a:ext>
            </a:extLst>
          </p:cNvPr>
          <p:cNvSpPr txBox="1"/>
          <p:nvPr/>
        </p:nvSpPr>
        <p:spPr>
          <a:xfrm>
            <a:off x="1536483" y="1159080"/>
            <a:ext cx="1089123" cy="400110"/>
          </a:xfrm>
          <a:prstGeom prst="rect">
            <a:avLst/>
          </a:prstGeom>
          <a:noFill/>
        </p:spPr>
        <p:txBody>
          <a:bodyPr wrap="square" rtlCol="0">
            <a:spAutoFit/>
          </a:bodyPr>
          <a:lstStyle/>
          <a:p>
            <a:r>
              <a:rPr lang="en-US" sz="2000" b="1" dirty="0">
                <a:solidFill>
                  <a:schemeClr val="bg1"/>
                </a:solidFill>
              </a:rPr>
              <a:t>1.11</a:t>
            </a:r>
          </a:p>
        </p:txBody>
      </p:sp>
      <p:sp>
        <p:nvSpPr>
          <p:cNvPr id="6" name="TextBox 5">
            <a:extLst>
              <a:ext uri="{FF2B5EF4-FFF2-40B4-BE49-F238E27FC236}">
                <a16:creationId xmlns:a16="http://schemas.microsoft.com/office/drawing/2014/main" id="{E995D92A-E84C-0BD7-24E6-768C6880C3B7}"/>
              </a:ext>
            </a:extLst>
          </p:cNvPr>
          <p:cNvSpPr txBox="1"/>
          <p:nvPr/>
        </p:nvSpPr>
        <p:spPr>
          <a:xfrm>
            <a:off x="7687884" y="3429000"/>
            <a:ext cx="1089123" cy="369332"/>
          </a:xfrm>
          <a:prstGeom prst="rect">
            <a:avLst/>
          </a:prstGeom>
          <a:noFill/>
        </p:spPr>
        <p:txBody>
          <a:bodyPr wrap="square" rtlCol="0">
            <a:spAutoFit/>
          </a:bodyPr>
          <a:lstStyle/>
          <a:p>
            <a:r>
              <a:rPr lang="en-US" b="1" dirty="0"/>
              <a:t>1.31</a:t>
            </a:r>
          </a:p>
        </p:txBody>
      </p:sp>
      <p:sp>
        <p:nvSpPr>
          <p:cNvPr id="9" name="TextBox 8">
            <a:extLst>
              <a:ext uri="{FF2B5EF4-FFF2-40B4-BE49-F238E27FC236}">
                <a16:creationId xmlns:a16="http://schemas.microsoft.com/office/drawing/2014/main" id="{F6011EF7-09C8-C071-C31A-163E10628E01}"/>
              </a:ext>
            </a:extLst>
          </p:cNvPr>
          <p:cNvSpPr txBox="1"/>
          <p:nvPr/>
        </p:nvSpPr>
        <p:spPr>
          <a:xfrm>
            <a:off x="2824903" y="415615"/>
            <a:ext cx="6104658" cy="461665"/>
          </a:xfrm>
          <a:prstGeom prst="rect">
            <a:avLst/>
          </a:prstGeom>
          <a:solidFill>
            <a:schemeClr val="bg1"/>
          </a:solidFill>
        </p:spPr>
        <p:txBody>
          <a:bodyPr wrap="square">
            <a:spAutoFit/>
          </a:bodyPr>
          <a:lstStyle/>
          <a:p>
            <a:r>
              <a:rPr lang="lt-LT" sz="2400" b="1" dirty="0">
                <a:solidFill>
                  <a:schemeClr val="tx1"/>
                </a:solidFill>
              </a:rPr>
              <a:t>Items per Order / Review Rating</a:t>
            </a:r>
            <a:endParaRPr lang="en-US" sz="2400" dirty="0"/>
          </a:p>
        </p:txBody>
      </p:sp>
    </p:spTree>
    <p:extLst>
      <p:ext uri="{BB962C8B-B14F-4D97-AF65-F5344CB8AC3E}">
        <p14:creationId xmlns:p14="http://schemas.microsoft.com/office/powerpoint/2010/main" val="30498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77334" y="4555294"/>
            <a:ext cx="9160276" cy="1964746"/>
          </a:xfrm>
        </p:spPr>
        <p:txBody>
          <a:bodyPr>
            <a:normAutofit lnSpcReduction="10000"/>
          </a:bodyPr>
          <a:lstStyle/>
          <a:p>
            <a:r>
              <a:rPr lang="lt-LT" dirty="0"/>
              <a:t>Book and food orders have great reviews. Maybe sellers can send books, food as a compensation to customers who had issues with their order (late delivery etc.)</a:t>
            </a:r>
          </a:p>
          <a:p>
            <a:r>
              <a:rPr lang="lt-LT" dirty="0"/>
              <a:t>Customers need help with furniture orders. Might be pottential issue with size or issues while putting furniture together. Potential to upsell with </a:t>
            </a:r>
            <a:r>
              <a:rPr lang="en-US" b="1" dirty="0"/>
              <a:t>assembly service</a:t>
            </a:r>
            <a:r>
              <a:rPr lang="lt-LT" b="1" dirty="0"/>
              <a:t>.</a:t>
            </a:r>
          </a:p>
          <a:p>
            <a:r>
              <a:rPr lang="lt-LT" dirty="0"/>
              <a:t>Generally the larger in volume product is the more risk for negative review. Inform customer support to pay more attention to larger size product orders.</a:t>
            </a:r>
          </a:p>
          <a:p>
            <a:endParaRPr lang="en-US" dirty="0"/>
          </a:p>
        </p:txBody>
      </p:sp>
      <p:pic>
        <p:nvPicPr>
          <p:cNvPr id="3" name="Picture 2">
            <a:extLst>
              <a:ext uri="{FF2B5EF4-FFF2-40B4-BE49-F238E27FC236}">
                <a16:creationId xmlns:a16="http://schemas.microsoft.com/office/drawing/2014/main" id="{B680240F-AE5B-40B4-5D50-64720523DA75}"/>
              </a:ext>
            </a:extLst>
          </p:cNvPr>
          <p:cNvPicPr>
            <a:picLocks noChangeAspect="1"/>
          </p:cNvPicPr>
          <p:nvPr/>
        </p:nvPicPr>
        <p:blipFill>
          <a:blip r:embed="rId3"/>
          <a:stretch>
            <a:fillRect/>
          </a:stretch>
        </p:blipFill>
        <p:spPr>
          <a:xfrm>
            <a:off x="677334" y="1252970"/>
            <a:ext cx="4544856" cy="2843279"/>
          </a:xfrm>
          <a:prstGeom prst="rect">
            <a:avLst/>
          </a:prstGeom>
        </p:spPr>
      </p:pic>
      <p:pic>
        <p:nvPicPr>
          <p:cNvPr id="8" name="Picture 7">
            <a:extLst>
              <a:ext uri="{FF2B5EF4-FFF2-40B4-BE49-F238E27FC236}">
                <a16:creationId xmlns:a16="http://schemas.microsoft.com/office/drawing/2014/main" id="{6F02ADB5-1097-EB81-C211-C4F1E4236988}"/>
              </a:ext>
            </a:extLst>
          </p:cNvPr>
          <p:cNvPicPr>
            <a:picLocks noChangeAspect="1"/>
          </p:cNvPicPr>
          <p:nvPr/>
        </p:nvPicPr>
        <p:blipFill>
          <a:blip r:embed="rId4"/>
          <a:stretch>
            <a:fillRect/>
          </a:stretch>
        </p:blipFill>
        <p:spPr>
          <a:xfrm>
            <a:off x="5307375" y="1252970"/>
            <a:ext cx="4540428" cy="2843278"/>
          </a:xfrm>
          <a:prstGeom prst="rect">
            <a:avLst/>
          </a:prstGeom>
        </p:spPr>
      </p:pic>
      <p:sp>
        <p:nvSpPr>
          <p:cNvPr id="9" name="Title 1">
            <a:extLst>
              <a:ext uri="{FF2B5EF4-FFF2-40B4-BE49-F238E27FC236}">
                <a16:creationId xmlns:a16="http://schemas.microsoft.com/office/drawing/2014/main" id="{CDDCDD06-4563-D0C0-AEA9-35A3E918820F}"/>
              </a:ext>
            </a:extLst>
          </p:cNvPr>
          <p:cNvSpPr>
            <a:spLocks noGrp="1"/>
          </p:cNvSpPr>
          <p:nvPr>
            <p:ph type="title"/>
          </p:nvPr>
        </p:nvSpPr>
        <p:spPr>
          <a:xfrm>
            <a:off x="677334" y="391216"/>
            <a:ext cx="8596668" cy="1320800"/>
          </a:xfrm>
        </p:spPr>
        <p:txBody>
          <a:bodyPr>
            <a:normAutofit/>
          </a:bodyPr>
          <a:lstStyle/>
          <a:p>
            <a:pPr algn="ctr"/>
            <a:r>
              <a:rPr lang="lt-LT" sz="2400" b="1" dirty="0">
                <a:solidFill>
                  <a:schemeClr val="tx1"/>
                </a:solidFill>
              </a:rPr>
              <a:t>Product Category Review Scores</a:t>
            </a:r>
            <a:endParaRPr lang="en-US" sz="2400" b="1" dirty="0">
              <a:solidFill>
                <a:schemeClr val="tx1"/>
              </a:solidFill>
            </a:endParaRPr>
          </a:p>
        </p:txBody>
      </p:sp>
      <p:sp>
        <p:nvSpPr>
          <p:cNvPr id="10" name="Rectangle 9">
            <a:extLst>
              <a:ext uri="{FF2B5EF4-FFF2-40B4-BE49-F238E27FC236}">
                <a16:creationId xmlns:a16="http://schemas.microsoft.com/office/drawing/2014/main" id="{D40A14EB-986A-46D8-69AC-EF02425AF6AA}"/>
              </a:ext>
            </a:extLst>
          </p:cNvPr>
          <p:cNvSpPr/>
          <p:nvPr/>
        </p:nvSpPr>
        <p:spPr>
          <a:xfrm>
            <a:off x="702145" y="1523418"/>
            <a:ext cx="4520045" cy="418120"/>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1F984C-C5B5-5A5A-75CC-A35E4508E84E}"/>
              </a:ext>
            </a:extLst>
          </p:cNvPr>
          <p:cNvSpPr/>
          <p:nvPr/>
        </p:nvSpPr>
        <p:spPr>
          <a:xfrm>
            <a:off x="5317565" y="1741396"/>
            <a:ext cx="4520045" cy="498763"/>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3C1AA5-C4B8-C9C3-C859-4575E283D517}"/>
              </a:ext>
            </a:extLst>
          </p:cNvPr>
          <p:cNvSpPr/>
          <p:nvPr/>
        </p:nvSpPr>
        <p:spPr>
          <a:xfrm>
            <a:off x="5317565" y="3583525"/>
            <a:ext cx="4520045" cy="259958"/>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7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702734" y="5216117"/>
            <a:ext cx="8596668" cy="1558755"/>
          </a:xfrm>
        </p:spPr>
        <p:txBody>
          <a:bodyPr>
            <a:normAutofit/>
          </a:bodyPr>
          <a:lstStyle/>
          <a:p>
            <a:r>
              <a:rPr lang="lt-LT" dirty="0"/>
              <a:t>Additionally motivate sellers with great average review score. Maybe mark them as „Trusted Sellers“, reduce fees.</a:t>
            </a:r>
          </a:p>
          <a:p>
            <a:r>
              <a:rPr lang="lt-LT" dirty="0"/>
              <a:t>Contact sellers with low (below 3.5) average review score. Figure out what were the main issues. </a:t>
            </a:r>
            <a:endParaRPr lang="en-US" dirty="0"/>
          </a:p>
        </p:txBody>
      </p:sp>
      <p:pic>
        <p:nvPicPr>
          <p:cNvPr id="4" name="Picture 3">
            <a:extLst>
              <a:ext uri="{FF2B5EF4-FFF2-40B4-BE49-F238E27FC236}">
                <a16:creationId xmlns:a16="http://schemas.microsoft.com/office/drawing/2014/main" id="{E0F961FD-26F2-CF25-5C57-FC7C17235332}"/>
              </a:ext>
            </a:extLst>
          </p:cNvPr>
          <p:cNvPicPr>
            <a:picLocks noChangeAspect="1"/>
          </p:cNvPicPr>
          <p:nvPr/>
        </p:nvPicPr>
        <p:blipFill>
          <a:blip r:embed="rId3"/>
          <a:stretch>
            <a:fillRect/>
          </a:stretch>
        </p:blipFill>
        <p:spPr>
          <a:xfrm>
            <a:off x="1287728" y="1207503"/>
            <a:ext cx="3486113" cy="3826221"/>
          </a:xfrm>
          <a:prstGeom prst="rect">
            <a:avLst/>
          </a:prstGeom>
        </p:spPr>
      </p:pic>
      <p:pic>
        <p:nvPicPr>
          <p:cNvPr id="6" name="Picture 5">
            <a:extLst>
              <a:ext uri="{FF2B5EF4-FFF2-40B4-BE49-F238E27FC236}">
                <a16:creationId xmlns:a16="http://schemas.microsoft.com/office/drawing/2014/main" id="{CF90A689-945B-F417-6ED9-AB77BC3F3EED}"/>
              </a:ext>
            </a:extLst>
          </p:cNvPr>
          <p:cNvPicPr>
            <a:picLocks noChangeAspect="1"/>
          </p:cNvPicPr>
          <p:nvPr/>
        </p:nvPicPr>
        <p:blipFill>
          <a:blip r:embed="rId4"/>
          <a:stretch>
            <a:fillRect/>
          </a:stretch>
        </p:blipFill>
        <p:spPr>
          <a:xfrm>
            <a:off x="5461596" y="1169511"/>
            <a:ext cx="3367227" cy="3902207"/>
          </a:xfrm>
          <a:prstGeom prst="rect">
            <a:avLst/>
          </a:prstGeom>
        </p:spPr>
      </p:pic>
      <p:sp>
        <p:nvSpPr>
          <p:cNvPr id="7" name="TextBox 6">
            <a:extLst>
              <a:ext uri="{FF2B5EF4-FFF2-40B4-BE49-F238E27FC236}">
                <a16:creationId xmlns:a16="http://schemas.microsoft.com/office/drawing/2014/main" id="{8A378AA9-0D15-F5C3-80DF-C6FE177A3694}"/>
              </a:ext>
            </a:extLst>
          </p:cNvPr>
          <p:cNvSpPr txBox="1"/>
          <p:nvPr/>
        </p:nvSpPr>
        <p:spPr>
          <a:xfrm>
            <a:off x="2409267" y="480317"/>
            <a:ext cx="6104658" cy="461665"/>
          </a:xfrm>
          <a:prstGeom prst="rect">
            <a:avLst/>
          </a:prstGeom>
          <a:solidFill>
            <a:schemeClr val="bg1"/>
          </a:solidFill>
        </p:spPr>
        <p:txBody>
          <a:bodyPr wrap="square">
            <a:spAutoFit/>
          </a:bodyPr>
          <a:lstStyle/>
          <a:p>
            <a:r>
              <a:rPr lang="lt-LT" sz="2400" b="1" dirty="0"/>
              <a:t>Top / Bottom Sellers by Review Score</a:t>
            </a:r>
            <a:endParaRPr lang="en-US" sz="2400" dirty="0"/>
          </a:p>
        </p:txBody>
      </p:sp>
    </p:spTree>
    <p:extLst>
      <p:ext uri="{BB962C8B-B14F-4D97-AF65-F5344CB8AC3E}">
        <p14:creationId xmlns:p14="http://schemas.microsoft.com/office/powerpoint/2010/main" val="8802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324D2-A1C0-30B9-3232-DA3F21027C7E}"/>
              </a:ext>
            </a:extLst>
          </p:cNvPr>
          <p:cNvPicPr>
            <a:picLocks noChangeAspect="1"/>
          </p:cNvPicPr>
          <p:nvPr/>
        </p:nvPicPr>
        <p:blipFill>
          <a:blip r:embed="rId3"/>
          <a:stretch>
            <a:fillRect/>
          </a:stretch>
        </p:blipFill>
        <p:spPr>
          <a:xfrm>
            <a:off x="1779587" y="385761"/>
            <a:ext cx="7134225" cy="6086475"/>
          </a:xfrm>
          <a:prstGeom prst="rect">
            <a:avLst/>
          </a:prstGeom>
        </p:spPr>
      </p:pic>
      <p:sp>
        <p:nvSpPr>
          <p:cNvPr id="11" name="Rectangle 10">
            <a:extLst>
              <a:ext uri="{FF2B5EF4-FFF2-40B4-BE49-F238E27FC236}">
                <a16:creationId xmlns:a16="http://schemas.microsoft.com/office/drawing/2014/main" id="{90A9AF64-D75B-1B6F-616A-BEDDD76D6227}"/>
              </a:ext>
            </a:extLst>
          </p:cNvPr>
          <p:cNvSpPr/>
          <p:nvPr/>
        </p:nvSpPr>
        <p:spPr>
          <a:xfrm>
            <a:off x="1779587" y="385761"/>
            <a:ext cx="1140258" cy="6086475"/>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39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0 L 0.09349 0 " pathEditMode="relative" rAng="0" ptsTypes="AA">
                                      <p:cBhvr>
                                        <p:cTn id="11" dur="2000" fill="hold"/>
                                        <p:tgtEl>
                                          <p:spTgt spid="11"/>
                                        </p:tgtEl>
                                        <p:attrNameLst>
                                          <p:attrName>ppt_x</p:attrName>
                                          <p:attrName>ppt_y</p:attrName>
                                        </p:attrNameLst>
                                      </p:cBhvr>
                                      <p:rCtr x="4674"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09349 0 L 0.172 0 " pathEditMode="relative" rAng="0" ptsTypes="AA">
                                      <p:cBhvr>
                                        <p:cTn id="15" dur="2000" fill="hold"/>
                                        <p:tgtEl>
                                          <p:spTgt spid="11"/>
                                        </p:tgtEl>
                                        <p:attrNameLst>
                                          <p:attrName>ppt_x</p:attrName>
                                          <p:attrName>ppt_y</p:attrName>
                                        </p:attrNameLst>
                                      </p:cBhvr>
                                      <p:rCtr x="4219" y="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4" nodeType="clickEffect">
                                  <p:stCondLst>
                                    <p:cond delay="0"/>
                                  </p:stCondLst>
                                  <p:childTnLst>
                                    <p:animMotion origin="layout" path="M 0.172 0 L 0.2513 0 " pathEditMode="relative" rAng="0" ptsTypes="AA">
                                      <p:cBhvr>
                                        <p:cTn id="19" dur="2000" fill="hold"/>
                                        <p:tgtEl>
                                          <p:spTgt spid="11"/>
                                        </p:tgtEl>
                                        <p:attrNameLst>
                                          <p:attrName>ppt_x</p:attrName>
                                          <p:attrName>ppt_y</p:attrName>
                                        </p:attrNameLst>
                                      </p:cBhvr>
                                      <p:rCtr x="3958"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5" nodeType="clickEffect">
                                  <p:stCondLst>
                                    <p:cond delay="0"/>
                                  </p:stCondLst>
                                  <p:childTnLst>
                                    <p:animMotion origin="layout" path="M 0.2513 0 L 0.33568 0 " pathEditMode="relative" rAng="0" ptsTypes="AA">
                                      <p:cBhvr>
                                        <p:cTn id="23" dur="2000" fill="hold"/>
                                        <p:tgtEl>
                                          <p:spTgt spid="11"/>
                                        </p:tgtEl>
                                        <p:attrNameLst>
                                          <p:attrName>ppt_x</p:attrName>
                                          <p:attrName>ppt_y</p:attrName>
                                        </p:attrNameLst>
                                      </p:cBhvr>
                                      <p:rCtr x="4128" y="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6" nodeType="clickEffect">
                                  <p:stCondLst>
                                    <p:cond delay="0"/>
                                  </p:stCondLst>
                                  <p:childTnLst>
                                    <p:animMotion origin="layout" path="M 0.33567 0 L 0.41836 0 " pathEditMode="relative" rAng="0" ptsTypes="AA">
                                      <p:cBhvr>
                                        <p:cTn id="27" dur="2000" fill="hold"/>
                                        <p:tgtEl>
                                          <p:spTgt spid="11"/>
                                        </p:tgtEl>
                                        <p:attrNameLst>
                                          <p:attrName>ppt_x</p:attrName>
                                          <p:attrName>ppt_y</p:attrName>
                                        </p:attrNameLst>
                                      </p:cBhvr>
                                      <p:rCtr x="4167" y="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7" nodeType="clickEffect">
                                  <p:stCondLst>
                                    <p:cond delay="0"/>
                                  </p:stCondLst>
                                  <p:childTnLst>
                                    <p:animMotion origin="layout" path="M 0.41836 0 L 0.49505 0 " pathEditMode="relative" rAng="0" ptsTypes="AA">
                                      <p:cBhvr>
                                        <p:cTn id="31" dur="2000" fill="hold"/>
                                        <p:tgtEl>
                                          <p:spTgt spid="11"/>
                                        </p:tgtEl>
                                        <p:attrNameLst>
                                          <p:attrName>ppt_x</p:attrName>
                                          <p:attrName>ppt_y</p:attrName>
                                        </p:attrNameLst>
                                      </p:cBhvr>
                                      <p:rCtr x="38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4" animBg="1"/>
      <p:bldP spid="11" grpId="5" animBg="1"/>
      <p:bldP spid="11" grpId="6" animBg="1"/>
      <p:bldP spid="11" grpId="7"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Line 5">
            <a:extLst>
              <a:ext uri="{FF2B5EF4-FFF2-40B4-BE49-F238E27FC236}">
                <a16:creationId xmlns:a16="http://schemas.microsoft.com/office/drawing/2014/main" id="{CB7DDF51-82F5-797A-8928-472453447C28}"/>
              </a:ext>
            </a:extLst>
          </p:cNvPr>
          <p:cNvSpPr/>
          <p:nvPr/>
        </p:nvSpPr>
        <p:spPr>
          <a:xfrm>
            <a:off x="4935561" y="574469"/>
            <a:ext cx="1354164" cy="620486"/>
          </a:xfrm>
          <a:prstGeom prst="borderCallout1">
            <a:avLst>
              <a:gd name="adj1" fmla="val -14664"/>
              <a:gd name="adj2" fmla="val 160089"/>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b="1" dirty="0"/>
              <a:t>Acre</a:t>
            </a:r>
          </a:p>
          <a:p>
            <a:pPr algn="ctr"/>
            <a:r>
              <a:rPr lang="lt-LT" dirty="0"/>
              <a:t>xx</a:t>
            </a:r>
            <a:endParaRPr lang="en-US" dirty="0"/>
          </a:p>
        </p:txBody>
      </p:sp>
      <p:pic>
        <p:nvPicPr>
          <p:cNvPr id="8" name="Picture 7">
            <a:extLst>
              <a:ext uri="{FF2B5EF4-FFF2-40B4-BE49-F238E27FC236}">
                <a16:creationId xmlns:a16="http://schemas.microsoft.com/office/drawing/2014/main" id="{F3763ACE-F987-3343-393D-496603416075}"/>
              </a:ext>
            </a:extLst>
          </p:cNvPr>
          <p:cNvPicPr>
            <a:picLocks noChangeAspect="1"/>
          </p:cNvPicPr>
          <p:nvPr/>
        </p:nvPicPr>
        <p:blipFill>
          <a:blip r:embed="rId3"/>
          <a:stretch>
            <a:fillRect/>
          </a:stretch>
        </p:blipFill>
        <p:spPr>
          <a:xfrm>
            <a:off x="2228237" y="231983"/>
            <a:ext cx="6124575" cy="6305550"/>
          </a:xfrm>
          <a:prstGeom prst="rect">
            <a:avLst/>
          </a:prstGeom>
        </p:spPr>
      </p:pic>
      <p:sp>
        <p:nvSpPr>
          <p:cNvPr id="5" name="Callout: Line 4">
            <a:extLst>
              <a:ext uri="{FF2B5EF4-FFF2-40B4-BE49-F238E27FC236}">
                <a16:creationId xmlns:a16="http://schemas.microsoft.com/office/drawing/2014/main" id="{880CFBCE-332C-91FC-26FE-FA63C2535FDA}"/>
              </a:ext>
            </a:extLst>
          </p:cNvPr>
          <p:cNvSpPr/>
          <p:nvPr/>
        </p:nvSpPr>
        <p:spPr>
          <a:xfrm>
            <a:off x="2677960" y="4037608"/>
            <a:ext cx="1782135" cy="873691"/>
          </a:xfrm>
          <a:prstGeom prst="borderCallout1">
            <a:avLst>
              <a:gd name="adj1" fmla="val -62662"/>
              <a:gd name="adj2" fmla="val 200028"/>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Federal District</a:t>
            </a:r>
          </a:p>
          <a:p>
            <a:pPr algn="ctr"/>
            <a:r>
              <a:rPr lang="lt-LT" dirty="0"/>
              <a:t>+40%</a:t>
            </a:r>
          </a:p>
          <a:p>
            <a:pPr algn="ctr"/>
            <a:r>
              <a:rPr lang="lt-LT" dirty="0"/>
              <a:t>+141k</a:t>
            </a:r>
            <a:endParaRPr lang="en-US" dirty="0"/>
          </a:p>
        </p:txBody>
      </p:sp>
      <p:sp>
        <p:nvSpPr>
          <p:cNvPr id="4" name="Callout: Line 3">
            <a:extLst>
              <a:ext uri="{FF2B5EF4-FFF2-40B4-BE49-F238E27FC236}">
                <a16:creationId xmlns:a16="http://schemas.microsoft.com/office/drawing/2014/main" id="{A4736D74-6005-5800-779C-9329942E2193}"/>
              </a:ext>
            </a:extLst>
          </p:cNvPr>
          <p:cNvSpPr/>
          <p:nvPr/>
        </p:nvSpPr>
        <p:spPr>
          <a:xfrm>
            <a:off x="571500" y="761144"/>
            <a:ext cx="1522381" cy="818274"/>
          </a:xfrm>
          <a:prstGeom prst="borderCallout1">
            <a:avLst>
              <a:gd name="adj1" fmla="val 147777"/>
              <a:gd name="adj2" fmla="val 181575"/>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Amazonas</a:t>
            </a:r>
            <a:br>
              <a:rPr lang="en-US" dirty="0"/>
            </a:br>
            <a:r>
              <a:rPr lang="lt-LT" dirty="0"/>
              <a:t>+640%</a:t>
            </a:r>
          </a:p>
          <a:p>
            <a:pPr algn="ctr"/>
            <a:r>
              <a:rPr lang="lt-LT" dirty="0"/>
              <a:t>+178k</a:t>
            </a:r>
            <a:endParaRPr lang="en-US" dirty="0"/>
          </a:p>
        </p:txBody>
      </p:sp>
      <p:sp>
        <p:nvSpPr>
          <p:cNvPr id="9" name="Callout: Line 8">
            <a:extLst>
              <a:ext uri="{FF2B5EF4-FFF2-40B4-BE49-F238E27FC236}">
                <a16:creationId xmlns:a16="http://schemas.microsoft.com/office/drawing/2014/main" id="{6B8DFD66-150B-6678-FFDB-3207BB05CA98}"/>
              </a:ext>
            </a:extLst>
          </p:cNvPr>
          <p:cNvSpPr/>
          <p:nvPr/>
        </p:nvSpPr>
        <p:spPr>
          <a:xfrm>
            <a:off x="6705033" y="474966"/>
            <a:ext cx="1782135" cy="823898"/>
          </a:xfrm>
          <a:prstGeom prst="borderCallout1">
            <a:avLst>
              <a:gd name="adj1" fmla="val 151900"/>
              <a:gd name="adj2" fmla="val -62349"/>
              <a:gd name="adj3" fmla="val 52352"/>
              <a:gd name="adj4" fmla="val -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Pará</a:t>
            </a:r>
            <a:endParaRPr lang="lt-LT" dirty="0"/>
          </a:p>
          <a:p>
            <a:pPr algn="ctr"/>
            <a:r>
              <a:rPr lang="lt-LT" dirty="0"/>
              <a:t>45%</a:t>
            </a:r>
          </a:p>
          <a:p>
            <a:pPr algn="ctr"/>
            <a:r>
              <a:rPr lang="lt-LT" dirty="0"/>
              <a:t>+97k</a:t>
            </a:r>
            <a:endParaRPr lang="en-US" dirty="0"/>
          </a:p>
        </p:txBody>
      </p:sp>
      <p:sp>
        <p:nvSpPr>
          <p:cNvPr id="11" name="Callout: Line 10">
            <a:extLst>
              <a:ext uri="{FF2B5EF4-FFF2-40B4-BE49-F238E27FC236}">
                <a16:creationId xmlns:a16="http://schemas.microsoft.com/office/drawing/2014/main" id="{3472A499-400B-5515-9B2D-3A2514018B5A}"/>
              </a:ext>
            </a:extLst>
          </p:cNvPr>
          <p:cNvSpPr/>
          <p:nvPr/>
        </p:nvSpPr>
        <p:spPr>
          <a:xfrm>
            <a:off x="1735282" y="2808513"/>
            <a:ext cx="1679157" cy="873691"/>
          </a:xfrm>
          <a:prstGeom prst="borderCallout1">
            <a:avLst>
              <a:gd name="adj1" fmla="val 27203"/>
              <a:gd name="adj2" fmla="val 196154"/>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Mato Grosso</a:t>
            </a:r>
            <a:br>
              <a:rPr lang="en-US" dirty="0"/>
            </a:br>
            <a:r>
              <a:rPr lang="lt-LT" dirty="0"/>
              <a:t>53%</a:t>
            </a:r>
          </a:p>
          <a:p>
            <a:pPr algn="ctr"/>
            <a:r>
              <a:rPr lang="lt-LT" dirty="0"/>
              <a:t>+98k</a:t>
            </a:r>
            <a:endParaRPr lang="en-US" dirty="0"/>
          </a:p>
        </p:txBody>
      </p:sp>
      <p:sp>
        <p:nvSpPr>
          <p:cNvPr id="14" name="Content Placeholder 13">
            <a:extLst>
              <a:ext uri="{FF2B5EF4-FFF2-40B4-BE49-F238E27FC236}">
                <a16:creationId xmlns:a16="http://schemas.microsoft.com/office/drawing/2014/main" id="{D06EE174-FF18-EA9A-CA59-DCC4C9DBE4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701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1"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32292</TotalTime>
  <Words>639</Words>
  <Application>Microsoft Office PowerPoint</Application>
  <PresentationFormat>Widescreen</PresentationFormat>
  <Paragraphs>66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Olist  Analysis</vt:lpstr>
      <vt:lpstr>PowerPoint Presentation</vt:lpstr>
      <vt:lpstr>PowerPoint Presentation</vt:lpstr>
      <vt:lpstr>PowerPoint Presentation</vt:lpstr>
      <vt:lpstr>PowerPoint Presentation</vt:lpstr>
      <vt:lpstr>Product Category Review Scores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Department - presentation</dc:title>
  <dc:creator>Aidas</dc:creator>
  <cp:lastModifiedBy>Aidas</cp:lastModifiedBy>
  <cp:revision>15</cp:revision>
  <dcterms:created xsi:type="dcterms:W3CDTF">2023-02-24T06:36:00Z</dcterms:created>
  <dcterms:modified xsi:type="dcterms:W3CDTF">2023-08-07T04:54:59Z</dcterms:modified>
</cp:coreProperties>
</file>