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7"/>
  </p:notesMasterIdLst>
  <p:sldIdLst>
    <p:sldId id="256" r:id="rId2"/>
    <p:sldId id="276" r:id="rId3"/>
    <p:sldId id="280" r:id="rId4"/>
    <p:sldId id="282" r:id="rId5"/>
    <p:sldId id="270" r:id="rId6"/>
    <p:sldId id="272" r:id="rId7"/>
    <p:sldId id="285" r:id="rId8"/>
    <p:sldId id="286" r:id="rId9"/>
    <p:sldId id="281" r:id="rId10"/>
    <p:sldId id="273" r:id="rId11"/>
    <p:sldId id="287" r:id="rId12"/>
    <p:sldId id="283" r:id="rId13"/>
    <p:sldId id="284" r:id="rId14"/>
    <p:sldId id="288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43" autoAdjust="0"/>
  </p:normalViewPr>
  <p:slideViewPr>
    <p:cSldViewPr snapToGrid="0">
      <p:cViewPr varScale="1">
        <p:scale>
          <a:sx n="106" d="100"/>
          <a:sy n="106" d="100"/>
        </p:scale>
        <p:origin x="120" y="12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26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CDBFC-4FFA-4173-9224-4568092973AD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E1CBB-E3D4-4592-AC69-B56BD6AB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E1CBB-E3D4-4592-AC69-B56BD6AB10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5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E1CBB-E3D4-4592-AC69-B56BD6AB10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5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E1CBB-E3D4-4592-AC69-B56BD6AB10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8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695-C1F2-429E-849A-A5A372F349E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41CD-4169-4ABF-8A8C-36455202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1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695-C1F2-429E-849A-A5A372F349E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41CD-4169-4ABF-8A8C-36455202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1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695-C1F2-429E-849A-A5A372F349E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41CD-4169-4ABF-8A8C-3645520244D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0392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695-C1F2-429E-849A-A5A372F349E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41CD-4169-4ABF-8A8C-36455202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68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695-C1F2-429E-849A-A5A372F349E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41CD-4169-4ABF-8A8C-3645520244D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333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695-C1F2-429E-849A-A5A372F349E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41CD-4169-4ABF-8A8C-36455202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8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695-C1F2-429E-849A-A5A372F349E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41CD-4169-4ABF-8A8C-36455202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64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695-C1F2-429E-849A-A5A372F349E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41CD-4169-4ABF-8A8C-36455202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1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695-C1F2-429E-849A-A5A372F349E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41CD-4169-4ABF-8A8C-36455202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8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695-C1F2-429E-849A-A5A372F349E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41CD-4169-4ABF-8A8C-36455202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3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695-C1F2-429E-849A-A5A372F349E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41CD-4169-4ABF-8A8C-36455202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695-C1F2-429E-849A-A5A372F349E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41CD-4169-4ABF-8A8C-36455202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6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695-C1F2-429E-849A-A5A372F349E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41CD-4169-4ABF-8A8C-36455202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3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695-C1F2-429E-849A-A5A372F349E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41CD-4169-4ABF-8A8C-36455202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2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695-C1F2-429E-849A-A5A372F349E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41CD-4169-4ABF-8A8C-36455202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D695-C1F2-429E-849A-A5A372F349E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41CD-4169-4ABF-8A8C-36455202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1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CD695-C1F2-429E-849A-A5A372F349E1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F041CD-4169-4ABF-8A8C-36455202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345A-17CE-FB86-4D62-25F7E4E40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883098"/>
            <a:ext cx="7766936" cy="1646302"/>
          </a:xfrm>
        </p:spPr>
        <p:txBody>
          <a:bodyPr/>
          <a:lstStyle/>
          <a:p>
            <a:pPr algn="ctr"/>
            <a:r>
              <a:rPr lang="en-US" sz="7200" b="1" dirty="0">
                <a:solidFill>
                  <a:srgbClr val="00B0F0"/>
                </a:solidFill>
              </a:rPr>
              <a:t>Ad</a:t>
            </a:r>
            <a:r>
              <a:rPr lang="lt-LT" sz="7200" b="1" dirty="0">
                <a:solidFill>
                  <a:srgbClr val="00B0F0"/>
                </a:solidFill>
              </a:rPr>
              <a:t>v</a:t>
            </a:r>
            <a:r>
              <a:rPr lang="en-US" sz="7200" b="1" dirty="0" err="1">
                <a:solidFill>
                  <a:srgbClr val="00B0F0"/>
                </a:solidFill>
              </a:rPr>
              <a:t>entureWorks</a:t>
            </a:r>
            <a:r>
              <a:rPr lang="en-US" sz="7200" b="1" dirty="0">
                <a:solidFill>
                  <a:srgbClr val="00B0F0"/>
                </a:solidFill>
              </a:rPr>
              <a:t> </a:t>
            </a:r>
            <a:r>
              <a:rPr lang="lt-LT" sz="7200" b="1" dirty="0">
                <a:solidFill>
                  <a:srgbClr val="00B0F0"/>
                </a:solidFill>
              </a:rPr>
              <a:t>sales</a:t>
            </a:r>
            <a:r>
              <a:rPr lang="en-US" sz="7200" b="1" dirty="0">
                <a:solidFill>
                  <a:srgbClr val="00B0F0"/>
                </a:solidFill>
              </a:rPr>
              <a:t>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8756C-B5C3-373A-5776-6C1FA58C9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623401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dirty="0"/>
              <a:t>Aidas </a:t>
            </a:r>
            <a:r>
              <a:rPr lang="en-US" sz="2400" dirty="0" err="1"/>
              <a:t>Rasimas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03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DE21488-5E12-94AD-2D54-AF65D655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760576"/>
            <a:ext cx="7532942" cy="4289592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54EBC5-08CB-79D0-C4DD-7C4D60DD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69308"/>
            <a:ext cx="8596668" cy="1068225"/>
          </a:xfrm>
        </p:spPr>
        <p:txBody>
          <a:bodyPr/>
          <a:lstStyle/>
          <a:p>
            <a:r>
              <a:rPr lang="en-US" dirty="0"/>
              <a:t>281 Online orders in August of 2002</a:t>
            </a:r>
          </a:p>
          <a:p>
            <a:r>
              <a:rPr lang="en-US" dirty="0"/>
              <a:t>1574 Online orders in August of 2003 (560% increase)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366CE2D-DFD1-37CD-7282-9018C1E55325}"/>
              </a:ext>
            </a:extLst>
          </p:cNvPr>
          <p:cNvSpPr/>
          <p:nvPr/>
        </p:nvSpPr>
        <p:spPr>
          <a:xfrm>
            <a:off x="5910838" y="2044948"/>
            <a:ext cx="205100" cy="632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74A278-9312-892D-1DA3-A4A17C22532A}"/>
              </a:ext>
            </a:extLst>
          </p:cNvPr>
          <p:cNvSpPr/>
          <p:nvPr/>
        </p:nvSpPr>
        <p:spPr>
          <a:xfrm>
            <a:off x="3673266" y="3317905"/>
            <a:ext cx="205100" cy="632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DE50B-03A7-AE5D-5E70-DB51073AC452}"/>
              </a:ext>
            </a:extLst>
          </p:cNvPr>
          <p:cNvSpPr txBox="1"/>
          <p:nvPr/>
        </p:nvSpPr>
        <p:spPr>
          <a:xfrm>
            <a:off x="6238430" y="1724620"/>
            <a:ext cx="193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(560% increase)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426EAD-A519-D616-31CB-CEE1BD7425C8}"/>
              </a:ext>
            </a:extLst>
          </p:cNvPr>
          <p:cNvSpPr txBox="1"/>
          <p:nvPr/>
        </p:nvSpPr>
        <p:spPr>
          <a:xfrm>
            <a:off x="3484546" y="2980810"/>
            <a:ext cx="58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C18A6A-7657-5D98-0DDD-EBD951D2CDDD}"/>
              </a:ext>
            </a:extLst>
          </p:cNvPr>
          <p:cNvSpPr txBox="1"/>
          <p:nvPr/>
        </p:nvSpPr>
        <p:spPr>
          <a:xfrm>
            <a:off x="5645208" y="1724620"/>
            <a:ext cx="73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1574</a:t>
            </a:r>
          </a:p>
        </p:txBody>
      </p:sp>
    </p:spTree>
    <p:extLst>
      <p:ext uri="{BB962C8B-B14F-4D97-AF65-F5344CB8AC3E}">
        <p14:creationId xmlns:p14="http://schemas.microsoft.com/office/powerpoint/2010/main" val="260050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AFB418-6661-BCE7-0D00-F852A5E79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81" y="822213"/>
            <a:ext cx="6122311" cy="4494472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54EBC5-08CB-79D0-C4DD-7C4D60DD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69308"/>
            <a:ext cx="8596668" cy="1068225"/>
          </a:xfrm>
        </p:spPr>
        <p:txBody>
          <a:bodyPr/>
          <a:lstStyle/>
          <a:p>
            <a:r>
              <a:rPr lang="en-US" dirty="0"/>
              <a:t>United States leading the way with most orders per country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region with most orders is Europe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AD8C22-3536-29DD-55E9-F649603F98C1}"/>
              </a:ext>
            </a:extLst>
          </p:cNvPr>
          <p:cNvSpPr/>
          <p:nvPr/>
        </p:nvSpPr>
        <p:spPr>
          <a:xfrm>
            <a:off x="1174781" y="3230686"/>
            <a:ext cx="2471058" cy="1775880"/>
          </a:xfrm>
          <a:prstGeom prst="rect">
            <a:avLst/>
          </a:prstGeom>
          <a:noFill/>
          <a:ln w="539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D94A4-2EED-4B42-0F91-507783FF563F}"/>
              </a:ext>
            </a:extLst>
          </p:cNvPr>
          <p:cNvSpPr txBox="1"/>
          <p:nvPr/>
        </p:nvSpPr>
        <p:spPr>
          <a:xfrm>
            <a:off x="3645839" y="3839933"/>
            <a:ext cx="108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8.5k</a:t>
            </a:r>
          </a:p>
        </p:txBody>
      </p:sp>
    </p:spTree>
    <p:extLst>
      <p:ext uri="{BB962C8B-B14F-4D97-AF65-F5344CB8AC3E}">
        <p14:creationId xmlns:p14="http://schemas.microsoft.com/office/powerpoint/2010/main" val="3418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54EBC5-08CB-79D0-C4DD-7C4D60DD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79" y="5434052"/>
            <a:ext cx="8982714" cy="1104041"/>
          </a:xfrm>
        </p:spPr>
        <p:txBody>
          <a:bodyPr/>
          <a:lstStyle/>
          <a:p>
            <a:r>
              <a:rPr lang="en-US" dirty="0"/>
              <a:t>Big disparity between Sales People</a:t>
            </a:r>
          </a:p>
          <a:p>
            <a:r>
              <a:rPr lang="en-US" dirty="0"/>
              <a:t>Opportunity to transfer knowledge from the best to less successful Sales People?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2E9E0-2D0F-2EA3-E9BF-77E4B1D8D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63" y="465323"/>
            <a:ext cx="11382375" cy="4924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87B95A-A97C-1886-5423-5280D2D61006}"/>
              </a:ext>
            </a:extLst>
          </p:cNvPr>
          <p:cNvSpPr/>
          <p:nvPr/>
        </p:nvSpPr>
        <p:spPr>
          <a:xfrm>
            <a:off x="832919" y="1066389"/>
            <a:ext cx="2506964" cy="164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		</a:t>
            </a:r>
            <a:r>
              <a:rPr lang="en-US" sz="1400" b="1" dirty="0"/>
              <a:t>              </a:t>
            </a:r>
            <a:r>
              <a:rPr lang="en-US" sz="1200" b="1" dirty="0"/>
              <a:t>$21.31k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DC2CC-796D-07F5-861C-5EAB9F67D0DC}"/>
              </a:ext>
            </a:extLst>
          </p:cNvPr>
          <p:cNvSpPr/>
          <p:nvPr/>
        </p:nvSpPr>
        <p:spPr>
          <a:xfrm>
            <a:off x="832919" y="1275577"/>
            <a:ext cx="2046083" cy="164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                      </a:t>
            </a:r>
            <a:r>
              <a:rPr lang="en-US" sz="1200" b="1" dirty="0"/>
              <a:t>$17.54k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D96983-B193-FE09-5B4C-1A3879A2C269}"/>
              </a:ext>
            </a:extLst>
          </p:cNvPr>
          <p:cNvSpPr/>
          <p:nvPr/>
        </p:nvSpPr>
        <p:spPr>
          <a:xfrm>
            <a:off x="832920" y="1497867"/>
            <a:ext cx="1964602" cy="164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                  </a:t>
            </a:r>
            <a:r>
              <a:rPr lang="en-US" sz="1200" b="1" dirty="0"/>
              <a:t>$16.85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CF3CD-56F4-7EB4-499A-149C4623A2DB}"/>
              </a:ext>
            </a:extLst>
          </p:cNvPr>
          <p:cNvSpPr/>
          <p:nvPr/>
        </p:nvSpPr>
        <p:spPr>
          <a:xfrm>
            <a:off x="4633865" y="1952119"/>
            <a:ext cx="1984218" cy="16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	</a:t>
            </a:r>
            <a:r>
              <a:rPr lang="en-US" sz="1400" b="1" dirty="0"/>
              <a:t>              </a:t>
            </a:r>
            <a:r>
              <a:rPr lang="en-US" sz="1200" b="1" dirty="0"/>
              <a:t>$32.71k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5B2984-3281-12F0-79BD-13D3F327FF27}"/>
              </a:ext>
            </a:extLst>
          </p:cNvPr>
          <p:cNvSpPr/>
          <p:nvPr/>
        </p:nvSpPr>
        <p:spPr>
          <a:xfrm>
            <a:off x="4633865" y="1713712"/>
            <a:ext cx="2056646" cy="16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	</a:t>
            </a:r>
            <a:r>
              <a:rPr lang="en-US" sz="1400" b="1" dirty="0"/>
              <a:t>              </a:t>
            </a:r>
            <a:r>
              <a:rPr lang="en-US" sz="1200" b="1" dirty="0"/>
              <a:t>$33.43k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7D9846-A146-8CCC-8500-DE80574CCB57}"/>
              </a:ext>
            </a:extLst>
          </p:cNvPr>
          <p:cNvSpPr/>
          <p:nvPr/>
        </p:nvSpPr>
        <p:spPr>
          <a:xfrm>
            <a:off x="4633865" y="2626603"/>
            <a:ext cx="1730721" cy="16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	</a:t>
            </a:r>
            <a:r>
              <a:rPr lang="en-US" sz="1400" b="1" dirty="0"/>
              <a:t>          </a:t>
            </a:r>
            <a:r>
              <a:rPr lang="en-US" sz="1200" b="1" dirty="0"/>
              <a:t>$28.4k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D66A-03F8-8892-75D6-49057D181E54}"/>
              </a:ext>
            </a:extLst>
          </p:cNvPr>
          <p:cNvSpPr/>
          <p:nvPr/>
        </p:nvSpPr>
        <p:spPr>
          <a:xfrm>
            <a:off x="8543453" y="1064881"/>
            <a:ext cx="2384080" cy="164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	                           </a:t>
            </a:r>
            <a:r>
              <a:rPr lang="en-US" sz="1400" b="1" dirty="0"/>
              <a:t>0.7</a:t>
            </a:r>
            <a:endParaRPr lang="en-US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DE341-10F0-2C5D-1277-37D863DBE4AD}"/>
              </a:ext>
            </a:extLst>
          </p:cNvPr>
          <p:cNvSpPr/>
          <p:nvPr/>
        </p:nvSpPr>
        <p:spPr>
          <a:xfrm>
            <a:off x="8543453" y="1950611"/>
            <a:ext cx="1904246" cy="16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	                  </a:t>
            </a:r>
            <a:r>
              <a:rPr lang="en-US" sz="1400" b="1" dirty="0"/>
              <a:t>0.5</a:t>
            </a:r>
            <a:endParaRPr lang="en-US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E4FF99-CDD2-9367-1FDF-90FE3252EA6C}"/>
              </a:ext>
            </a:extLst>
          </p:cNvPr>
          <p:cNvSpPr/>
          <p:nvPr/>
        </p:nvSpPr>
        <p:spPr>
          <a:xfrm>
            <a:off x="8543452" y="1275576"/>
            <a:ext cx="2193958" cy="164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	                       </a:t>
            </a:r>
            <a:r>
              <a:rPr lang="en-US" sz="1400" b="1" dirty="0"/>
              <a:t>0.6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1303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54EBC5-08CB-79D0-C4DD-7C4D60DD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52246"/>
            <a:ext cx="8596668" cy="1585287"/>
          </a:xfrm>
        </p:spPr>
        <p:txBody>
          <a:bodyPr>
            <a:normAutofit/>
          </a:bodyPr>
          <a:lstStyle/>
          <a:p>
            <a:r>
              <a:rPr lang="en-US" dirty="0"/>
              <a:t>We started company with our iconic Road-150 Red bicycle which was bought mainly because of it’s quality</a:t>
            </a:r>
          </a:p>
          <a:p>
            <a:r>
              <a:rPr lang="en-US" dirty="0"/>
              <a:t>Now experiencing Online sales boom with loads of Online orders which attract customers because of the price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6B040-E00E-F052-116A-D7D729656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42" y="891484"/>
            <a:ext cx="9084757" cy="381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4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9260C7-E30A-E6DB-172B-96F284199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00" y="745660"/>
            <a:ext cx="7389896" cy="443393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54EBC5-08CB-79D0-C4DD-7C4D60DD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151" y="5469308"/>
            <a:ext cx="8596668" cy="1068225"/>
          </a:xfrm>
        </p:spPr>
        <p:txBody>
          <a:bodyPr/>
          <a:lstStyle/>
          <a:p>
            <a:r>
              <a:rPr lang="en-US" dirty="0"/>
              <a:t>Period of June 2002 to September 2003 significant profit decrease</a:t>
            </a:r>
          </a:p>
          <a:p>
            <a:r>
              <a:rPr lang="en-US" dirty="0"/>
              <a:t>Profit started recovering since October 2003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B595F-540A-A339-A0F1-8D10977A65EE}"/>
              </a:ext>
            </a:extLst>
          </p:cNvPr>
          <p:cNvSpPr/>
          <p:nvPr/>
        </p:nvSpPr>
        <p:spPr>
          <a:xfrm>
            <a:off x="8334133" y="1095469"/>
            <a:ext cx="167663" cy="271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CBDBF-A000-B868-FD4D-C0BE6953BD73}"/>
              </a:ext>
            </a:extLst>
          </p:cNvPr>
          <p:cNvSpPr/>
          <p:nvPr/>
        </p:nvSpPr>
        <p:spPr>
          <a:xfrm>
            <a:off x="8588100" y="773817"/>
            <a:ext cx="167663" cy="3033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EDFCC-7652-2248-36A0-941EF9EDDA74}"/>
              </a:ext>
            </a:extLst>
          </p:cNvPr>
          <p:cNvSpPr/>
          <p:nvPr/>
        </p:nvSpPr>
        <p:spPr>
          <a:xfrm>
            <a:off x="8842067" y="416460"/>
            <a:ext cx="167663" cy="3391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39E995-8E02-4CBB-F8D1-6B7E9E396A8A}"/>
              </a:ext>
            </a:extLst>
          </p:cNvPr>
          <p:cNvSpPr/>
          <p:nvPr/>
        </p:nvSpPr>
        <p:spPr>
          <a:xfrm>
            <a:off x="9096034" y="208230"/>
            <a:ext cx="167663" cy="3599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6FA314-D385-99C1-8D8E-9417A03165A9}"/>
              </a:ext>
            </a:extLst>
          </p:cNvPr>
          <p:cNvSpPr/>
          <p:nvPr/>
        </p:nvSpPr>
        <p:spPr>
          <a:xfrm>
            <a:off x="9350001" y="-398352"/>
            <a:ext cx="167663" cy="420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FE2F13-019E-C70E-2FD8-8D7A46E5EB80}"/>
              </a:ext>
            </a:extLst>
          </p:cNvPr>
          <p:cNvSpPr/>
          <p:nvPr/>
        </p:nvSpPr>
        <p:spPr>
          <a:xfrm>
            <a:off x="8334133" y="1095467"/>
            <a:ext cx="167663" cy="4433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3F0A62-163A-E9B1-86EA-8A499EF6A200}"/>
              </a:ext>
            </a:extLst>
          </p:cNvPr>
          <p:cNvSpPr/>
          <p:nvPr/>
        </p:nvSpPr>
        <p:spPr>
          <a:xfrm>
            <a:off x="8588099" y="773817"/>
            <a:ext cx="167663" cy="4755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63E3B4-D64C-2F74-1A74-184BEF130AF3}"/>
              </a:ext>
            </a:extLst>
          </p:cNvPr>
          <p:cNvSpPr/>
          <p:nvPr/>
        </p:nvSpPr>
        <p:spPr>
          <a:xfrm>
            <a:off x="8842067" y="416460"/>
            <a:ext cx="167663" cy="5112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24E55-8936-0FDD-3C45-D6A036A01BD4}"/>
              </a:ext>
            </a:extLst>
          </p:cNvPr>
          <p:cNvSpPr/>
          <p:nvPr/>
        </p:nvSpPr>
        <p:spPr>
          <a:xfrm>
            <a:off x="9096034" y="208230"/>
            <a:ext cx="167663" cy="5321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F21033-FF4B-8B4B-6C29-45EAAC302DA5}"/>
              </a:ext>
            </a:extLst>
          </p:cNvPr>
          <p:cNvSpPr/>
          <p:nvPr/>
        </p:nvSpPr>
        <p:spPr>
          <a:xfrm>
            <a:off x="9350001" y="-398352"/>
            <a:ext cx="167663" cy="5927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1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B013-8898-2F9A-4D61-95AB66B7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2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Summary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FD1F-0830-C586-2DEE-86AA1ECAC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9848"/>
            <a:ext cx="8596668" cy="519284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Projected 54% year over year revenue increase in 2004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2004 half year profit is highest it is ever been 4.7M in 6 months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New products introduction in our </a:t>
            </a:r>
            <a:r>
              <a:rPr lang="en-US" sz="2400" b="1" dirty="0"/>
              <a:t>Online</a:t>
            </a:r>
            <a:r>
              <a:rPr lang="en-US" sz="2400" dirty="0"/>
              <a:t> store increased monthly </a:t>
            </a:r>
            <a:r>
              <a:rPr lang="en-US" sz="2400" b="1" dirty="0"/>
              <a:t>Online</a:t>
            </a:r>
            <a:r>
              <a:rPr lang="en-US" sz="2400" dirty="0"/>
              <a:t> orders 5x times (540%)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59% revenue comes from North America market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There is opportunity to transfer knowledge from the best to less successful Sales People. That would further increase Offline sales revenue.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4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9260C7-E30A-E6DB-172B-96F284199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00" y="745660"/>
            <a:ext cx="7389896" cy="443393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54EBC5-08CB-79D0-C4DD-7C4D60DD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151" y="5469308"/>
            <a:ext cx="8596668" cy="1068225"/>
          </a:xfrm>
        </p:spPr>
        <p:txBody>
          <a:bodyPr/>
          <a:lstStyle/>
          <a:p>
            <a:r>
              <a:rPr lang="en-US" dirty="0"/>
              <a:t>Period of June 2002 to September 2003 significant profit decrease</a:t>
            </a:r>
          </a:p>
          <a:p>
            <a:r>
              <a:rPr lang="en-US" dirty="0"/>
              <a:t>Profit started recovering since October 2003</a:t>
            </a:r>
          </a:p>
        </p:txBody>
      </p:sp>
    </p:spTree>
    <p:extLst>
      <p:ext uri="{BB962C8B-B14F-4D97-AF65-F5344CB8AC3E}">
        <p14:creationId xmlns:p14="http://schemas.microsoft.com/office/powerpoint/2010/main" val="304986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54EBC5-08CB-79D0-C4DD-7C4D60DD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69308"/>
            <a:ext cx="8596668" cy="1068225"/>
          </a:xfrm>
        </p:spPr>
        <p:txBody>
          <a:bodyPr/>
          <a:lstStyle/>
          <a:p>
            <a:r>
              <a:rPr lang="en-US" dirty="0"/>
              <a:t>In 2004 only in 6 months we already reached $4.7M in profit. It is almost as much as 2001 and 2002 years combined profit (4.76M)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1FC75-47B0-A05E-7138-6A498886F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76" y="745660"/>
            <a:ext cx="7374344" cy="423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AA7ADD-56FA-0F19-626C-DB17A34C7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89" y="767676"/>
            <a:ext cx="7117701" cy="4604015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54EBC5-08CB-79D0-C4DD-7C4D60DD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54" y="5469308"/>
            <a:ext cx="9018928" cy="1068225"/>
          </a:xfrm>
        </p:spPr>
        <p:txBody>
          <a:bodyPr>
            <a:normAutofit/>
          </a:bodyPr>
          <a:lstStyle/>
          <a:p>
            <a:r>
              <a:rPr lang="lt-LT" dirty="0"/>
              <a:t>Road-150 Red bike is still product which brought the most profit for our company</a:t>
            </a:r>
          </a:p>
          <a:p>
            <a:r>
              <a:rPr lang="lt-LT" dirty="0"/>
              <a:t>Mountain-200 series bikes are not that far behind. Brought total of 4.32M in profit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8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54EBC5-08CB-79D0-C4DD-7C4D60DD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264209"/>
            <a:ext cx="8596668" cy="1068225"/>
          </a:xfrm>
        </p:spPr>
        <p:txBody>
          <a:bodyPr/>
          <a:lstStyle/>
          <a:p>
            <a:r>
              <a:rPr lang="en-US" dirty="0"/>
              <a:t>Projected 54% year over year revenue increase in 2004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F001CD-00B9-07C7-87D7-AE63CA4B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18" y="969368"/>
            <a:ext cx="7145251" cy="413247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8C848C6-AC10-8C4C-7536-0608F7F41511}"/>
              </a:ext>
            </a:extLst>
          </p:cNvPr>
          <p:cNvSpPr/>
          <p:nvPr/>
        </p:nvSpPr>
        <p:spPr>
          <a:xfrm>
            <a:off x="6614445" y="1504060"/>
            <a:ext cx="1247686" cy="3033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A6F01-D961-BA23-2A3D-EBCF0C606971}"/>
              </a:ext>
            </a:extLst>
          </p:cNvPr>
          <p:cNvSpPr txBox="1"/>
          <p:nvPr/>
        </p:nvSpPr>
        <p:spPr>
          <a:xfrm>
            <a:off x="6669992" y="1580972"/>
            <a:ext cx="113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$83.72M</a:t>
            </a:r>
          </a:p>
        </p:txBody>
      </p:sp>
    </p:spTree>
    <p:extLst>
      <p:ext uri="{BB962C8B-B14F-4D97-AF65-F5344CB8AC3E}">
        <p14:creationId xmlns:p14="http://schemas.microsoft.com/office/powerpoint/2010/main" val="224277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0597F8-2638-5865-8891-5084F9C7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36" y="937448"/>
            <a:ext cx="7134225" cy="432435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54EBC5-08CB-79D0-C4DD-7C4D60DD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42" y="5369275"/>
            <a:ext cx="8596668" cy="1068225"/>
          </a:xfrm>
        </p:spPr>
        <p:txBody>
          <a:bodyPr/>
          <a:lstStyle/>
          <a:p>
            <a:r>
              <a:rPr lang="en-US" dirty="0"/>
              <a:t>Revenue typically increase in 2</a:t>
            </a:r>
            <a:r>
              <a:rPr lang="en-US" baseline="30000" dirty="0"/>
              <a:t>nd</a:t>
            </a:r>
            <a:r>
              <a:rPr lang="en-US" dirty="0"/>
              <a:t> half of the year</a:t>
            </a:r>
            <a:r>
              <a:rPr lang="lt-LT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9F7B6E31-F8FE-8425-844A-366E6364C142}"/>
              </a:ext>
            </a:extLst>
          </p:cNvPr>
          <p:cNvSpPr/>
          <p:nvPr/>
        </p:nvSpPr>
        <p:spPr>
          <a:xfrm>
            <a:off x="3019389" y="2042444"/>
            <a:ext cx="1165323" cy="4956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40D892-F74F-176D-12D5-CB24B5AB66A1}"/>
              </a:ext>
            </a:extLst>
          </p:cNvPr>
          <p:cNvSpPr txBox="1"/>
          <p:nvPr/>
        </p:nvSpPr>
        <p:spPr>
          <a:xfrm>
            <a:off x="3346308" y="2228589"/>
            <a:ext cx="62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56%</a:t>
            </a:r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68F46B55-4358-0E4A-A016-AB2AE10B82FA}"/>
              </a:ext>
            </a:extLst>
          </p:cNvPr>
          <p:cNvSpPr/>
          <p:nvPr/>
        </p:nvSpPr>
        <p:spPr>
          <a:xfrm>
            <a:off x="5510613" y="1410057"/>
            <a:ext cx="1165323" cy="4956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159AD-78EC-A98C-7EAB-1124E11C66F0}"/>
              </a:ext>
            </a:extLst>
          </p:cNvPr>
          <p:cNvSpPr txBox="1"/>
          <p:nvPr/>
        </p:nvSpPr>
        <p:spPr>
          <a:xfrm>
            <a:off x="5845078" y="1596202"/>
            <a:ext cx="62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81%</a:t>
            </a:r>
          </a:p>
        </p:txBody>
      </p:sp>
    </p:spTree>
    <p:extLst>
      <p:ext uri="{BB962C8B-B14F-4D97-AF65-F5344CB8AC3E}">
        <p14:creationId xmlns:p14="http://schemas.microsoft.com/office/powerpoint/2010/main" val="79477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20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54EBC5-08CB-79D0-C4DD-7C4D60DD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69308"/>
            <a:ext cx="8596668" cy="1068225"/>
          </a:xfrm>
        </p:spPr>
        <p:txBody>
          <a:bodyPr/>
          <a:lstStyle/>
          <a:p>
            <a:r>
              <a:rPr lang="lt-LT" dirty="0"/>
              <a:t>Biggest market for our products is still North America with United States leading the way.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10A8C-8E75-141D-FCDA-56EA8B55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17555"/>
            <a:ext cx="7284975" cy="45056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12537F-41BB-57AD-04F1-0760842017F7}"/>
              </a:ext>
            </a:extLst>
          </p:cNvPr>
          <p:cNvSpPr/>
          <p:nvPr/>
        </p:nvSpPr>
        <p:spPr>
          <a:xfrm>
            <a:off x="783771" y="2950029"/>
            <a:ext cx="2471058" cy="1741714"/>
          </a:xfrm>
          <a:prstGeom prst="rect">
            <a:avLst/>
          </a:prstGeom>
          <a:noFill/>
          <a:ln w="539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0D703-08D1-5FFC-50C3-0F54BB5CB70C}"/>
              </a:ext>
            </a:extLst>
          </p:cNvPr>
          <p:cNvSpPr txBox="1"/>
          <p:nvPr/>
        </p:nvSpPr>
        <p:spPr>
          <a:xfrm>
            <a:off x="3254829" y="3559276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$24.59M</a:t>
            </a:r>
          </a:p>
        </p:txBody>
      </p:sp>
    </p:spTree>
    <p:extLst>
      <p:ext uri="{BB962C8B-B14F-4D97-AF65-F5344CB8AC3E}">
        <p14:creationId xmlns:p14="http://schemas.microsoft.com/office/powerpoint/2010/main" val="165644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54EBC5-08CB-79D0-C4DD-7C4D60DD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69308"/>
            <a:ext cx="8596668" cy="1068225"/>
          </a:xfrm>
        </p:spPr>
        <p:txBody>
          <a:bodyPr/>
          <a:lstStyle/>
          <a:p>
            <a:r>
              <a:rPr lang="lt-LT" dirty="0"/>
              <a:t>California, Washington DC and Texas are States which brings the most revenue.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6B0C4-6FA0-5BB6-2643-31E102865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30" y="679528"/>
            <a:ext cx="7570373" cy="4560310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6F01D2D2-DC09-5367-EF30-B5F5D6DE8558}"/>
              </a:ext>
            </a:extLst>
          </p:cNvPr>
          <p:cNvSpPr/>
          <p:nvPr/>
        </p:nvSpPr>
        <p:spPr>
          <a:xfrm>
            <a:off x="250372" y="3287485"/>
            <a:ext cx="1245306" cy="620486"/>
          </a:xfrm>
          <a:prstGeom prst="borderCallout1">
            <a:avLst>
              <a:gd name="adj1" fmla="val 45943"/>
              <a:gd name="adj2" fmla="val 157088"/>
              <a:gd name="adj3" fmla="val 54167"/>
              <a:gd name="adj4" fmla="val 10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California</a:t>
            </a:r>
            <a:br>
              <a:rPr lang="en-US" dirty="0"/>
            </a:br>
            <a:r>
              <a:rPr lang="en-US" dirty="0"/>
              <a:t>$19.5M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E6F29FC-623E-BB79-6877-1DBC932A6783}"/>
              </a:ext>
            </a:extLst>
          </p:cNvPr>
          <p:cNvSpPr/>
          <p:nvPr/>
        </p:nvSpPr>
        <p:spPr>
          <a:xfrm>
            <a:off x="141514" y="1935316"/>
            <a:ext cx="1354164" cy="620486"/>
          </a:xfrm>
          <a:prstGeom prst="borderCallout1">
            <a:avLst>
              <a:gd name="adj1" fmla="val 2083"/>
              <a:gd name="adj2" fmla="val 143976"/>
              <a:gd name="adj3" fmla="val 54167"/>
              <a:gd name="adj4" fmla="val 10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Washington</a:t>
            </a:r>
            <a:br>
              <a:rPr lang="en-US" dirty="0"/>
            </a:br>
            <a:r>
              <a:rPr lang="en-US" dirty="0"/>
              <a:t>$12.06M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E3C98B25-A4BA-71E3-7481-D30A7DA4672B}"/>
              </a:ext>
            </a:extLst>
          </p:cNvPr>
          <p:cNvSpPr/>
          <p:nvPr/>
        </p:nvSpPr>
        <p:spPr>
          <a:xfrm>
            <a:off x="4813988" y="4536945"/>
            <a:ext cx="1140498" cy="702893"/>
          </a:xfrm>
          <a:prstGeom prst="borderCallout1">
            <a:avLst>
              <a:gd name="adj1" fmla="val 58333"/>
              <a:gd name="adj2" fmla="val 83"/>
              <a:gd name="adj3" fmla="val -70833"/>
              <a:gd name="adj4" fmla="val -43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Texas</a:t>
            </a:r>
            <a:br>
              <a:rPr lang="en-US" dirty="0"/>
            </a:br>
            <a:r>
              <a:rPr lang="en-US" dirty="0"/>
              <a:t>$8.89M</a:t>
            </a:r>
          </a:p>
        </p:txBody>
      </p:sp>
    </p:spTree>
    <p:extLst>
      <p:ext uri="{BB962C8B-B14F-4D97-AF65-F5344CB8AC3E}">
        <p14:creationId xmlns:p14="http://schemas.microsoft.com/office/powerpoint/2010/main" val="34904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984459-3C71-0C1B-EB3D-E762C74B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95" y="774485"/>
            <a:ext cx="7154409" cy="443182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54EBC5-08CB-79D0-C4DD-7C4D60DD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42" y="5369275"/>
            <a:ext cx="9198982" cy="1176380"/>
          </a:xfrm>
        </p:spPr>
        <p:txBody>
          <a:bodyPr>
            <a:normAutofit fontScale="92500"/>
          </a:bodyPr>
          <a:lstStyle/>
          <a:p>
            <a:r>
              <a:rPr lang="lt-LT" dirty="0"/>
              <a:t>Main revenue still comes from our physical stores (Offline)</a:t>
            </a:r>
          </a:p>
          <a:p>
            <a:r>
              <a:rPr lang="lt-LT" dirty="0"/>
              <a:t>Our Online store has significant revenue increase in last 12 months</a:t>
            </a:r>
            <a:endParaRPr lang="en-US" dirty="0"/>
          </a:p>
          <a:p>
            <a:r>
              <a:rPr lang="en-US" dirty="0"/>
              <a:t>Online store’s last 12 months revenue increased 55% in comparison to previous 12 months</a:t>
            </a:r>
          </a:p>
        </p:txBody>
      </p:sp>
    </p:spTree>
    <p:extLst>
      <p:ext uri="{BB962C8B-B14F-4D97-AF65-F5344CB8AC3E}">
        <p14:creationId xmlns:p14="http://schemas.microsoft.com/office/powerpoint/2010/main" val="19060376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1981</TotalTime>
  <Words>407</Words>
  <Application>Microsoft Office PowerPoint</Application>
  <PresentationFormat>Widescreen</PresentationFormat>
  <Paragraphs>53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AdventureWorks sales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Department - presentation</dc:title>
  <dc:creator>Aidas</dc:creator>
  <cp:lastModifiedBy>Aidas</cp:lastModifiedBy>
  <cp:revision>13</cp:revision>
  <dcterms:created xsi:type="dcterms:W3CDTF">2023-02-24T06:36:00Z</dcterms:created>
  <dcterms:modified xsi:type="dcterms:W3CDTF">2023-08-06T05:36:05Z</dcterms:modified>
</cp:coreProperties>
</file>