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a.terzic99@gmail.com" userId="70aff0e607a1f093" providerId="LiveId" clId="{E73A140C-E105-44C6-8355-3D6BA312370E}"/>
    <pc:docChg chg="modSld">
      <pc:chgData name="aida.terzic99@gmail.com" userId="70aff0e607a1f093" providerId="LiveId" clId="{E73A140C-E105-44C6-8355-3D6BA312370E}" dt="2025-06-08T22:51:55.810" v="0" actId="1076"/>
      <pc:docMkLst>
        <pc:docMk/>
      </pc:docMkLst>
      <pc:sldChg chg="modSp mod">
        <pc:chgData name="aida.terzic99@gmail.com" userId="70aff0e607a1f093" providerId="LiveId" clId="{E73A140C-E105-44C6-8355-3D6BA312370E}" dt="2025-06-08T22:51:55.810" v="0" actId="1076"/>
        <pc:sldMkLst>
          <pc:docMk/>
          <pc:sldMk cId="0" sldId="257"/>
        </pc:sldMkLst>
        <pc:spChg chg="mod">
          <ac:chgData name="aida.terzic99@gmail.com" userId="70aff0e607a1f093" providerId="LiveId" clId="{E73A140C-E105-44C6-8355-3D6BA312370E}" dt="2025-06-08T22:51:55.810" v="0" actId="1076"/>
          <ac:spMkLst>
            <pc:docMk/>
            <pc:sldMk cId="0" sldId="257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6875820" y="1988344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Postavljanje statičke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web stranice za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usluge fotografisanja</a:t>
            </a:r>
            <a:endParaRPr lang="en-US" sz="445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875820" y="4254818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B4A4A"/>
                </a:solidFill>
                <a:latin typeface="Dubai" panose="020B0503030403030204" charset="0"/>
                <a:ea typeface="Geist" pitchFamily="34" charset="-122"/>
                <a:cs typeface="Dubai" panose="020B0503030403030204" charset="0"/>
              </a:rPr>
              <a:t>Projekat iz predmeta </a:t>
            </a:r>
            <a:r>
              <a:rPr lang="hr-BA" altLang="en-US" sz="2400" dirty="0">
                <a:solidFill>
                  <a:srgbClr val="4B4A4A"/>
                </a:solidFill>
                <a:latin typeface="Dubai" panose="020B0503030403030204" charset="0"/>
                <a:ea typeface="Geist" pitchFamily="34" charset="-122"/>
                <a:cs typeface="Dubai" panose="020B0503030403030204" charset="0"/>
              </a:rPr>
              <a:t>operativni sistemi i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hr-BA" altLang="en-US" sz="2400" dirty="0">
                <a:solidFill>
                  <a:srgbClr val="4B4A4A"/>
                </a:solidFill>
                <a:latin typeface="Dubai" panose="020B0503030403030204" charset="0"/>
                <a:ea typeface="Geist" pitchFamily="34" charset="-122"/>
                <a:cs typeface="Dubai" panose="020B0503030403030204" charset="0"/>
              </a:rPr>
              <a:t>računarstvo u oblaku</a:t>
            </a:r>
            <a:endParaRPr lang="hr-BA" altLang="en-US" sz="2400" b="1" dirty="0">
              <a:solidFill>
                <a:srgbClr val="4B4A4A"/>
              </a:solidFill>
              <a:latin typeface="Dubai" panose="020B0503030403030204" charset="0"/>
              <a:ea typeface="Geist" pitchFamily="34" charset="-122"/>
              <a:cs typeface="Dubai" panose="020B05030304030302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864725" y="7291070"/>
            <a:ext cx="4436110" cy="8394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Izradile: Aida Terzić, Hana Karzić,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 </a:t>
            </a:r>
            <a:r>
              <a:rPr lang="hr-BA" alt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            </a:t>
            </a: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Amina Helja, Selma Škulj</a:t>
            </a:r>
          </a:p>
        </p:txBody>
      </p:sp>
      <p:sp>
        <p:nvSpPr>
          <p:cNvPr id="8" name="Text 5"/>
          <p:cNvSpPr/>
          <p:nvPr/>
        </p:nvSpPr>
        <p:spPr>
          <a:xfrm>
            <a:off x="6756440" y="5949077"/>
            <a:ext cx="2074307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11" name="Picture 10" descr="photog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583680" cy="82302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8773"/>
            <a:ext cx="586490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Rezultati i zaključak</a:t>
            </a:r>
            <a:endParaRPr lang="en-US" sz="445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1967151"/>
            <a:ext cx="4221480" cy="42214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41" y="1967151"/>
            <a:ext cx="4221599" cy="42215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589871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Web stranica je uspješno postavljena na cloud i dostupna na: </a:t>
            </a:r>
            <a:r>
              <a:rPr lang="en-US" sz="2000" b="1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https://osiruo-projekat-7.onrender.com/</a:t>
            </a:r>
          </a:p>
        </p:txBody>
      </p:sp>
      <p:sp>
        <p:nvSpPr>
          <p:cNvPr id="7" name="Text 2"/>
          <p:cNvSpPr/>
          <p:nvPr/>
        </p:nvSpPr>
        <p:spPr>
          <a:xfrm>
            <a:off x="793790" y="7207925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Kroz projekat smo naučile dokerizaciju, verzionisanje pomoću Git-a i postavljanje aplikacije na cloud platformu.</a:t>
            </a:r>
          </a:p>
        </p:txBody>
      </p:sp>
      <p:sp>
        <p:nvSpPr>
          <p:cNvPr id="9" name="Rectangles 8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nimka zaslona 2025-06-04 2148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5320" y="1967230"/>
            <a:ext cx="4949190" cy="42119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s 19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2988310" y="3311525"/>
            <a:ext cx="8653780" cy="36188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hr-BA" altLang="en-US" sz="96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HVALA NA </a:t>
            </a:r>
          </a:p>
          <a:p>
            <a:pPr marL="0" indent="0" algn="l">
              <a:lnSpc>
                <a:spcPts val="5550"/>
              </a:lnSpc>
              <a:buNone/>
            </a:pPr>
            <a:endParaRPr lang="hr-BA" altLang="en-US" sz="9600" b="1" dirty="0">
              <a:solidFill>
                <a:srgbClr val="006747"/>
              </a:solidFill>
              <a:latin typeface="Century Schoolbook" panose="02040604050505020304" charset="0"/>
              <a:ea typeface="Noto Serif SC Bold" pitchFamily="34" charset="-122"/>
              <a:cs typeface="Century Schoolbook" panose="02040604050505020304" charset="0"/>
            </a:endParaRPr>
          </a:p>
          <a:p>
            <a:pPr marL="0" indent="0" algn="ctr">
              <a:lnSpc>
                <a:spcPts val="5550"/>
              </a:lnSpc>
              <a:buNone/>
            </a:pPr>
            <a:r>
              <a:rPr lang="hr-BA" altLang="en-US" sz="96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PAŽNJI!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336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Uvod i cilj projekta</a:t>
            </a:r>
            <a:endParaRPr lang="en-US" sz="445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16087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24081" y="315515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Cilj projekta</a:t>
            </a:r>
          </a:p>
        </p:txBody>
      </p:sp>
      <p:sp>
        <p:nvSpPr>
          <p:cNvPr id="7" name="Text 3"/>
          <p:cNvSpPr/>
          <p:nvPr/>
        </p:nvSpPr>
        <p:spPr>
          <a:xfrm>
            <a:off x="7017306" y="3686651"/>
            <a:ext cx="289941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Izrada i postavljanje jednostavne web stranice za usluge fotografisanja.</a:t>
            </a:r>
          </a:p>
        </p:txBody>
      </p:sp>
      <p:sp>
        <p:nvSpPr>
          <p:cNvPr id="8" name="Shape 4"/>
          <p:cNvSpPr/>
          <p:nvPr/>
        </p:nvSpPr>
        <p:spPr>
          <a:xfrm>
            <a:off x="10200203" y="31183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316087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19623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Fokus</a:t>
            </a:r>
          </a:p>
        </p:txBody>
      </p:sp>
      <p:sp>
        <p:nvSpPr>
          <p:cNvPr id="11" name="Text 6"/>
          <p:cNvSpPr/>
          <p:nvPr/>
        </p:nvSpPr>
        <p:spPr>
          <a:xfrm>
            <a:off x="10937319" y="3686651"/>
            <a:ext cx="289941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Brzina učitavanja, preglednost i lakoća korištenja.</a:t>
            </a:r>
          </a:p>
        </p:txBody>
      </p:sp>
      <p:sp>
        <p:nvSpPr>
          <p:cNvPr id="12" name="Shape 7"/>
          <p:cNvSpPr/>
          <p:nvPr/>
        </p:nvSpPr>
        <p:spPr>
          <a:xfrm>
            <a:off x="6280190" y="522898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271492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30685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Održavanje</a:t>
            </a:r>
          </a:p>
        </p:txBody>
      </p:sp>
      <p:sp>
        <p:nvSpPr>
          <p:cNvPr id="15" name="Text 9"/>
          <p:cNvSpPr/>
          <p:nvPr/>
        </p:nvSpPr>
        <p:spPr>
          <a:xfrm>
            <a:off x="7017306" y="5797272"/>
            <a:ext cx="681930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Pouzdanost, dostupnost i jednostavnost za dalje unapređenje.</a:t>
            </a:r>
          </a:p>
        </p:txBody>
      </p:sp>
      <p:sp>
        <p:nvSpPr>
          <p:cNvPr id="16" name="Rectangles 15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8850" y="514826"/>
            <a:ext cx="620839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Korištene tehnologije</a:t>
            </a:r>
            <a:endParaRPr lang="en-US" sz="445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50" y="156376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8850" y="2357557"/>
            <a:ext cx="232981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hr-BA" alt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VC</a:t>
            </a:r>
            <a:r>
              <a:rPr 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S</a:t>
            </a:r>
            <a:endParaRPr lang="en-US" sz="22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8850" y="2847975"/>
            <a:ext cx="232981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hr-BA" alt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Korišten za HTML i CSS - o</a:t>
            </a: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snovne tehnologije za izradu statičke web stranice.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573" y="156376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818573" y="2357557"/>
            <a:ext cx="232981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Docker</a:t>
            </a:r>
            <a:endParaRPr lang="en-US" sz="22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3818573" y="2847975"/>
            <a:ext cx="232981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Platforma za kontejnerizaciju aplikacija.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70" y="519977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38770" y="5993567"/>
            <a:ext cx="232981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Render</a:t>
            </a:r>
            <a:endParaRPr lang="en-US" sz="22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38770" y="6483985"/>
            <a:ext cx="23298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Platforma za deploy i hosting aplikacija.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8780" y="514850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3888780" y="5942290"/>
            <a:ext cx="232981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GitHub</a:t>
            </a:r>
            <a:endParaRPr lang="en-US" sz="22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3888780" y="6432709"/>
            <a:ext cx="23298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Za verzionisanje koda i </a:t>
            </a:r>
            <a:r>
              <a:rPr lang="hr-BA" alt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lakšu </a:t>
            </a: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saradnju</a:t>
            </a:r>
            <a:r>
              <a:rPr lang="hr-BA" alt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 tima</a:t>
            </a: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.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nimka zaslona 2025-06-04 2136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325" y="0"/>
            <a:ext cx="6950075" cy="8271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0793" y="496014"/>
            <a:ext cx="5084802" cy="5632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6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Koraci izrade projekta</a:t>
            </a:r>
          </a:p>
        </p:txBody>
      </p:sp>
      <p:sp>
        <p:nvSpPr>
          <p:cNvPr id="3" name="Shape 1"/>
          <p:cNvSpPr/>
          <p:nvPr/>
        </p:nvSpPr>
        <p:spPr>
          <a:xfrm>
            <a:off x="7303770" y="1419701"/>
            <a:ext cx="22860" cy="6313765"/>
          </a:xfrm>
          <a:prstGeom prst="roundRect">
            <a:avLst>
              <a:gd name="adj" fmla="val 709688"/>
            </a:avLst>
          </a:prstGeom>
          <a:solidFill>
            <a:srgbClr val="B7D5CA"/>
          </a:solidFill>
        </p:spPr>
      </p:sp>
      <p:sp>
        <p:nvSpPr>
          <p:cNvPr id="4" name="Shape 2"/>
          <p:cNvSpPr/>
          <p:nvPr/>
        </p:nvSpPr>
        <p:spPr>
          <a:xfrm>
            <a:off x="6594634" y="1611035"/>
            <a:ext cx="540663" cy="22860"/>
          </a:xfrm>
          <a:prstGeom prst="roundRect">
            <a:avLst>
              <a:gd name="adj" fmla="val 709688"/>
            </a:avLst>
          </a:prstGeom>
          <a:solidFill>
            <a:srgbClr val="B7D5CA"/>
          </a:solidFill>
        </p:spPr>
      </p:sp>
      <p:sp>
        <p:nvSpPr>
          <p:cNvPr id="5" name="Shape 3"/>
          <p:cNvSpPr/>
          <p:nvPr/>
        </p:nvSpPr>
        <p:spPr>
          <a:xfrm>
            <a:off x="7112437" y="1419701"/>
            <a:ext cx="405527" cy="405527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064" y="1453515"/>
            <a:ext cx="270272" cy="33789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714988" y="1481614"/>
            <a:ext cx="2699028" cy="281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Odabir cloud platforme</a:t>
            </a:r>
          </a:p>
        </p:txBody>
      </p:sp>
      <p:sp>
        <p:nvSpPr>
          <p:cNvPr id="8" name="Text 5"/>
          <p:cNvSpPr/>
          <p:nvPr/>
        </p:nvSpPr>
        <p:spPr>
          <a:xfrm>
            <a:off x="630555" y="1871345"/>
            <a:ext cx="5782945" cy="6985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Render zbog jednostavnosti i</a:t>
            </a:r>
          </a:p>
          <a:p>
            <a:pPr marL="0" indent="0" algn="r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 podrške za automatsko postavljanje.</a:t>
            </a:r>
          </a:p>
        </p:txBody>
      </p:sp>
      <p:sp>
        <p:nvSpPr>
          <p:cNvPr id="9" name="Shape 6"/>
          <p:cNvSpPr/>
          <p:nvPr/>
        </p:nvSpPr>
        <p:spPr>
          <a:xfrm>
            <a:off x="7495103" y="2692360"/>
            <a:ext cx="540663" cy="22860"/>
          </a:xfrm>
          <a:prstGeom prst="roundRect">
            <a:avLst>
              <a:gd name="adj" fmla="val 709688"/>
            </a:avLst>
          </a:prstGeom>
          <a:solidFill>
            <a:srgbClr val="B7D5CA"/>
          </a:solidFill>
        </p:spPr>
      </p:sp>
      <p:sp>
        <p:nvSpPr>
          <p:cNvPr id="10" name="Shape 7"/>
          <p:cNvSpPr/>
          <p:nvPr/>
        </p:nvSpPr>
        <p:spPr>
          <a:xfrm>
            <a:off x="7112437" y="2501027"/>
            <a:ext cx="405527" cy="405527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64" y="2534841"/>
            <a:ext cx="270272" cy="337899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216384" y="2562939"/>
            <a:ext cx="2595324" cy="281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Kreiranje web stranice</a:t>
            </a:r>
          </a:p>
        </p:txBody>
      </p:sp>
      <p:sp>
        <p:nvSpPr>
          <p:cNvPr id="13" name="Text 9"/>
          <p:cNvSpPr/>
          <p:nvPr/>
        </p:nvSpPr>
        <p:spPr>
          <a:xfrm>
            <a:off x="8216265" y="2952750"/>
            <a:ext cx="5782945" cy="70675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Jednostavna statička stranica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sa index.html i kontakt.html.</a:t>
            </a:r>
          </a:p>
        </p:txBody>
      </p:sp>
      <p:sp>
        <p:nvSpPr>
          <p:cNvPr id="14" name="Shape 10"/>
          <p:cNvSpPr/>
          <p:nvPr/>
        </p:nvSpPr>
        <p:spPr>
          <a:xfrm>
            <a:off x="6594634" y="3624501"/>
            <a:ext cx="540663" cy="22860"/>
          </a:xfrm>
          <a:prstGeom prst="roundRect">
            <a:avLst>
              <a:gd name="adj" fmla="val 709688"/>
            </a:avLst>
          </a:prstGeom>
          <a:solidFill>
            <a:srgbClr val="B7D5CA"/>
          </a:solidFill>
        </p:spPr>
      </p:sp>
      <p:sp>
        <p:nvSpPr>
          <p:cNvPr id="15" name="Shape 11"/>
          <p:cNvSpPr/>
          <p:nvPr/>
        </p:nvSpPr>
        <p:spPr>
          <a:xfrm>
            <a:off x="7112437" y="3433167"/>
            <a:ext cx="405527" cy="405527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180064" y="3466981"/>
            <a:ext cx="270272" cy="3378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3</a:t>
            </a:r>
          </a:p>
        </p:txBody>
      </p:sp>
      <p:sp>
        <p:nvSpPr>
          <p:cNvPr id="17" name="Text 13"/>
          <p:cNvSpPr/>
          <p:nvPr/>
        </p:nvSpPr>
        <p:spPr>
          <a:xfrm>
            <a:off x="3668197" y="3495080"/>
            <a:ext cx="2745819" cy="281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Dockerizacija aplikacije</a:t>
            </a:r>
          </a:p>
        </p:txBody>
      </p:sp>
      <p:sp>
        <p:nvSpPr>
          <p:cNvPr id="18" name="Text 14"/>
          <p:cNvSpPr/>
          <p:nvPr/>
        </p:nvSpPr>
        <p:spPr>
          <a:xfrm>
            <a:off x="630793" y="3884771"/>
            <a:ext cx="5783223" cy="288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Pakovanje web stranice i zavisnosti u kontejner.</a:t>
            </a:r>
          </a:p>
        </p:txBody>
      </p:sp>
      <p:sp>
        <p:nvSpPr>
          <p:cNvPr id="19" name="Shape 15"/>
          <p:cNvSpPr/>
          <p:nvPr/>
        </p:nvSpPr>
        <p:spPr>
          <a:xfrm>
            <a:off x="7495103" y="4556641"/>
            <a:ext cx="540663" cy="22860"/>
          </a:xfrm>
          <a:prstGeom prst="roundRect">
            <a:avLst>
              <a:gd name="adj" fmla="val 709688"/>
            </a:avLst>
          </a:prstGeom>
          <a:solidFill>
            <a:srgbClr val="B7D5CA"/>
          </a:solidFill>
        </p:spPr>
      </p:sp>
      <p:sp>
        <p:nvSpPr>
          <p:cNvPr id="20" name="Shape 16"/>
          <p:cNvSpPr/>
          <p:nvPr/>
        </p:nvSpPr>
        <p:spPr>
          <a:xfrm>
            <a:off x="7112437" y="4365308"/>
            <a:ext cx="405527" cy="405527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064" y="4399121"/>
            <a:ext cx="270272" cy="337899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8216384" y="4427220"/>
            <a:ext cx="2984183" cy="281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Povezivanje sa GitHub-om</a:t>
            </a:r>
          </a:p>
        </p:txBody>
      </p:sp>
      <p:sp>
        <p:nvSpPr>
          <p:cNvPr id="23" name="Text 18"/>
          <p:cNvSpPr/>
          <p:nvPr/>
        </p:nvSpPr>
        <p:spPr>
          <a:xfrm>
            <a:off x="8216384" y="4816912"/>
            <a:ext cx="5783223" cy="288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Verzionisanje koda i priprema za deploy.</a:t>
            </a:r>
          </a:p>
        </p:txBody>
      </p:sp>
      <p:sp>
        <p:nvSpPr>
          <p:cNvPr id="24" name="Shape 19"/>
          <p:cNvSpPr/>
          <p:nvPr/>
        </p:nvSpPr>
        <p:spPr>
          <a:xfrm>
            <a:off x="6594634" y="5488781"/>
            <a:ext cx="540663" cy="22860"/>
          </a:xfrm>
          <a:prstGeom prst="roundRect">
            <a:avLst>
              <a:gd name="adj" fmla="val 709688"/>
            </a:avLst>
          </a:prstGeom>
          <a:solidFill>
            <a:srgbClr val="B7D5CA"/>
          </a:solidFill>
        </p:spPr>
      </p:sp>
      <p:sp>
        <p:nvSpPr>
          <p:cNvPr id="25" name="Shape 20"/>
          <p:cNvSpPr/>
          <p:nvPr/>
        </p:nvSpPr>
        <p:spPr>
          <a:xfrm>
            <a:off x="7112437" y="5297448"/>
            <a:ext cx="405527" cy="405527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064" y="5331262"/>
            <a:ext cx="270272" cy="337899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3989189" y="5359360"/>
            <a:ext cx="2424827" cy="281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Postavljanje na cloud</a:t>
            </a:r>
          </a:p>
        </p:txBody>
      </p:sp>
      <p:sp>
        <p:nvSpPr>
          <p:cNvPr id="28" name="Text 22"/>
          <p:cNvSpPr/>
          <p:nvPr/>
        </p:nvSpPr>
        <p:spPr>
          <a:xfrm>
            <a:off x="630793" y="5749052"/>
            <a:ext cx="5783223" cy="288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Deploy aplikacije na Render platformu.</a:t>
            </a:r>
          </a:p>
        </p:txBody>
      </p:sp>
      <p:sp>
        <p:nvSpPr>
          <p:cNvPr id="29" name="Shape 23"/>
          <p:cNvSpPr/>
          <p:nvPr/>
        </p:nvSpPr>
        <p:spPr>
          <a:xfrm>
            <a:off x="7495103" y="6420922"/>
            <a:ext cx="540663" cy="22860"/>
          </a:xfrm>
          <a:prstGeom prst="roundRect">
            <a:avLst>
              <a:gd name="adj" fmla="val 709688"/>
            </a:avLst>
          </a:prstGeom>
          <a:solidFill>
            <a:srgbClr val="B7D5CA"/>
          </a:solidFill>
        </p:spPr>
      </p:sp>
      <p:sp>
        <p:nvSpPr>
          <p:cNvPr id="30" name="Shape 24"/>
          <p:cNvSpPr/>
          <p:nvPr/>
        </p:nvSpPr>
        <p:spPr>
          <a:xfrm>
            <a:off x="7112437" y="6229588"/>
            <a:ext cx="405527" cy="405527"/>
          </a:xfrm>
          <a:prstGeom prst="roundRect">
            <a:avLst>
              <a:gd name="adj" fmla="val 40006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064" y="6263402"/>
            <a:ext cx="270272" cy="337899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8216384" y="6291501"/>
            <a:ext cx="2565559" cy="2815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Testiranje dostupnosti</a:t>
            </a:r>
          </a:p>
        </p:txBody>
      </p:sp>
      <p:sp>
        <p:nvSpPr>
          <p:cNvPr id="33" name="Text 26"/>
          <p:cNvSpPr/>
          <p:nvPr/>
        </p:nvSpPr>
        <p:spPr>
          <a:xfrm>
            <a:off x="8216384" y="6681192"/>
            <a:ext cx="5783223" cy="288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Provjera funkcionalnosti postavljene aplikacije.</a:t>
            </a:r>
          </a:p>
        </p:txBody>
      </p:sp>
      <p:sp>
        <p:nvSpPr>
          <p:cNvPr id="34" name="Rectangles 33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77890" y="720606"/>
            <a:ext cx="679299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Odabir cloud platforme</a:t>
            </a:r>
            <a:endParaRPr lang="en-US" sz="445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43575" y="2035612"/>
            <a:ext cx="3664863" cy="2773799"/>
          </a:xfrm>
          <a:prstGeom prst="roundRect">
            <a:avLst>
              <a:gd name="adj" fmla="val 736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578009" y="227004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Zašto Render?</a:t>
            </a:r>
          </a:p>
        </p:txBody>
      </p:sp>
      <p:sp>
        <p:nvSpPr>
          <p:cNvPr id="6" name="Text 3"/>
          <p:cNvSpPr/>
          <p:nvPr/>
        </p:nvSpPr>
        <p:spPr>
          <a:xfrm>
            <a:off x="578009" y="2760464"/>
            <a:ext cx="3195995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Jednostavnost i podrška za automatsko postavljanje aplikacija direktno iz GitHub repozitorijuma.</a:t>
            </a:r>
          </a:p>
        </p:txBody>
      </p:sp>
      <p:sp>
        <p:nvSpPr>
          <p:cNvPr id="7" name="Shape 4"/>
          <p:cNvSpPr/>
          <p:nvPr/>
        </p:nvSpPr>
        <p:spPr>
          <a:xfrm>
            <a:off x="4235252" y="2035612"/>
            <a:ext cx="3664863" cy="2773799"/>
          </a:xfrm>
          <a:prstGeom prst="roundRect">
            <a:avLst>
              <a:gd name="adj" fmla="val 736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469686" y="227004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Free Web Service</a:t>
            </a:r>
          </a:p>
        </p:txBody>
      </p:sp>
      <p:sp>
        <p:nvSpPr>
          <p:cNvPr id="9" name="Text 6"/>
          <p:cNvSpPr/>
          <p:nvPr/>
        </p:nvSpPr>
        <p:spPr>
          <a:xfrm>
            <a:off x="4469686" y="2760464"/>
            <a:ext cx="3195995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Besplatno postavljanje statičkih i dinamičkih web aplikacija sa ograničenim resursima (512 MB RAM, 0.1 CPU).</a:t>
            </a:r>
          </a:p>
        </p:txBody>
      </p:sp>
      <p:sp>
        <p:nvSpPr>
          <p:cNvPr id="10" name="Shape 7"/>
          <p:cNvSpPr/>
          <p:nvPr/>
        </p:nvSpPr>
        <p:spPr>
          <a:xfrm>
            <a:off x="343575" y="5036225"/>
            <a:ext cx="7556421" cy="2206585"/>
          </a:xfrm>
          <a:prstGeom prst="roundRect">
            <a:avLst>
              <a:gd name="adj" fmla="val 925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8009" y="527065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Prednosti</a:t>
            </a:r>
          </a:p>
        </p:txBody>
      </p:sp>
      <p:sp>
        <p:nvSpPr>
          <p:cNvPr id="12" name="Text 9"/>
          <p:cNvSpPr/>
          <p:nvPr/>
        </p:nvSpPr>
        <p:spPr>
          <a:xfrm>
            <a:off x="578009" y="5761077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Automatski deployment</a:t>
            </a:r>
          </a:p>
        </p:txBody>
      </p:sp>
      <p:sp>
        <p:nvSpPr>
          <p:cNvPr id="13" name="Text 10"/>
          <p:cNvSpPr/>
          <p:nvPr/>
        </p:nvSpPr>
        <p:spPr>
          <a:xfrm>
            <a:off x="578009" y="6203275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Podrška za Docker kontejnere</a:t>
            </a:r>
          </a:p>
        </p:txBody>
      </p:sp>
      <p:sp>
        <p:nvSpPr>
          <p:cNvPr id="14" name="Text 11"/>
          <p:cNvSpPr/>
          <p:nvPr/>
        </p:nvSpPr>
        <p:spPr>
          <a:xfrm>
            <a:off x="578009" y="6645473"/>
            <a:ext cx="70875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Jednostavan korisnički interfejs</a:t>
            </a:r>
          </a:p>
        </p:txBody>
      </p:sp>
      <p:sp>
        <p:nvSpPr>
          <p:cNvPr id="15" name="Rectangles 14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nimka zaslona 2025-06-04 2138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730" y="0"/>
            <a:ext cx="656082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570"/>
            <a:ext cx="653212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Kreiranje web stranice</a:t>
            </a:r>
          </a:p>
        </p:txBody>
      </p:sp>
      <p:sp>
        <p:nvSpPr>
          <p:cNvPr id="3" name="Text 1"/>
          <p:cNvSpPr/>
          <p:nvPr/>
        </p:nvSpPr>
        <p:spPr>
          <a:xfrm>
            <a:off x="793790" y="3169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Index.html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3750469"/>
            <a:ext cx="3978116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Glavna početna stranica sa porukom dobrodošlice i osnovnim informacijama o uslugama fotografisanja.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5406152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Fokus na kvalitet i profesionalnost usluge.</a:t>
            </a:r>
          </a:p>
        </p:txBody>
      </p:sp>
      <p:sp>
        <p:nvSpPr>
          <p:cNvPr id="6" name="Text 4"/>
          <p:cNvSpPr/>
          <p:nvPr/>
        </p:nvSpPr>
        <p:spPr>
          <a:xfrm>
            <a:off x="5332928" y="3169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Kontakt.html</a:t>
            </a:r>
          </a:p>
        </p:txBody>
      </p:sp>
      <p:sp>
        <p:nvSpPr>
          <p:cNvPr id="7" name="Text 5"/>
          <p:cNvSpPr/>
          <p:nvPr/>
        </p:nvSpPr>
        <p:spPr>
          <a:xfrm>
            <a:off x="5332928" y="3750469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Stranica za prikaz kontakt podataka i jednostavnog kontakt formulara.</a:t>
            </a:r>
          </a:p>
        </p:txBody>
      </p:sp>
      <p:sp>
        <p:nvSpPr>
          <p:cNvPr id="8" name="Text 6"/>
          <p:cNvSpPr/>
          <p:nvPr/>
        </p:nvSpPr>
        <p:spPr>
          <a:xfrm>
            <a:off x="5332928" y="4680347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Formular je statički i služi samo kao vizuelni element.</a:t>
            </a:r>
          </a:p>
        </p:txBody>
      </p:sp>
      <p:sp>
        <p:nvSpPr>
          <p:cNvPr id="9" name="Text 7"/>
          <p:cNvSpPr/>
          <p:nvPr/>
        </p:nvSpPr>
        <p:spPr>
          <a:xfrm>
            <a:off x="9872067" y="316932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Karakteristike</a:t>
            </a:r>
          </a:p>
        </p:txBody>
      </p:sp>
      <p:sp>
        <p:nvSpPr>
          <p:cNvPr id="10" name="Text 8"/>
          <p:cNvSpPr/>
          <p:nvPr/>
        </p:nvSpPr>
        <p:spPr>
          <a:xfrm>
            <a:off x="9872067" y="3750469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Izrađena u Visual Studio Code, sa fokusom na jednostavnost i brzo učitavanje.</a:t>
            </a:r>
          </a:p>
        </p:txBody>
      </p:sp>
      <p:sp>
        <p:nvSpPr>
          <p:cNvPr id="11" name="Text 9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Statičkog tipa, bez dinamičkih promjena na serveru.</a:t>
            </a:r>
          </a:p>
        </p:txBody>
      </p:sp>
      <p:sp>
        <p:nvSpPr>
          <p:cNvPr id="12" name="Rectangles 11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0768" y="338376"/>
            <a:ext cx="4197072" cy="3846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40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Dockerizacija web stranice</a:t>
            </a:r>
          </a:p>
        </p:txBody>
      </p:sp>
      <p:sp>
        <p:nvSpPr>
          <p:cNvPr id="3" name="Shape 1"/>
          <p:cNvSpPr/>
          <p:nvPr/>
        </p:nvSpPr>
        <p:spPr>
          <a:xfrm>
            <a:off x="430768" y="969169"/>
            <a:ext cx="2294692" cy="709017"/>
          </a:xfrm>
          <a:prstGeom prst="roundRect">
            <a:avLst>
              <a:gd name="adj" fmla="val 15624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615" y="1215509"/>
            <a:ext cx="172998" cy="21633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848451" y="1092160"/>
            <a:ext cx="1754505" cy="1922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Kreiranje Dockerfile-a</a:t>
            </a:r>
          </a:p>
        </p:txBody>
      </p:sp>
      <p:sp>
        <p:nvSpPr>
          <p:cNvPr id="6" name="Text 3"/>
          <p:cNvSpPr/>
          <p:nvPr/>
        </p:nvSpPr>
        <p:spPr>
          <a:xfrm>
            <a:off x="2848451" y="1358265"/>
            <a:ext cx="2705100" cy="1969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Definisanje instrukcija za izgradnju Docker slike.</a:t>
            </a:r>
          </a:p>
        </p:txBody>
      </p:sp>
      <p:sp>
        <p:nvSpPr>
          <p:cNvPr id="7" name="Shape 4"/>
          <p:cNvSpPr/>
          <p:nvPr/>
        </p:nvSpPr>
        <p:spPr>
          <a:xfrm>
            <a:off x="2786896" y="1674376"/>
            <a:ext cx="11351300" cy="7620"/>
          </a:xfrm>
          <a:prstGeom prst="roundRect">
            <a:avLst>
              <a:gd name="adj" fmla="val 1453788"/>
            </a:avLst>
          </a:prstGeom>
          <a:solidFill>
            <a:srgbClr val="B7D5CA"/>
          </a:solidFill>
        </p:spPr>
      </p:sp>
      <p:sp>
        <p:nvSpPr>
          <p:cNvPr id="8" name="Shape 5"/>
          <p:cNvSpPr/>
          <p:nvPr/>
        </p:nvSpPr>
        <p:spPr>
          <a:xfrm>
            <a:off x="430768" y="1739622"/>
            <a:ext cx="4589502" cy="709017"/>
          </a:xfrm>
          <a:prstGeom prst="roundRect">
            <a:avLst>
              <a:gd name="adj" fmla="val 15624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020" y="1985962"/>
            <a:ext cx="172998" cy="21633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143262" y="1862614"/>
            <a:ext cx="1538526" cy="1922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Build komanda</a:t>
            </a:r>
          </a:p>
        </p:txBody>
      </p:sp>
      <p:sp>
        <p:nvSpPr>
          <p:cNvPr id="11" name="Text 7"/>
          <p:cNvSpPr/>
          <p:nvPr/>
        </p:nvSpPr>
        <p:spPr>
          <a:xfrm>
            <a:off x="5143262" y="2128718"/>
            <a:ext cx="1715691" cy="1969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docker build -t fotograf:latest .</a:t>
            </a:r>
          </a:p>
        </p:txBody>
      </p:sp>
      <p:sp>
        <p:nvSpPr>
          <p:cNvPr id="12" name="Shape 8"/>
          <p:cNvSpPr/>
          <p:nvPr/>
        </p:nvSpPr>
        <p:spPr>
          <a:xfrm>
            <a:off x="5081707" y="2444829"/>
            <a:ext cx="9056489" cy="7620"/>
          </a:xfrm>
          <a:prstGeom prst="roundRect">
            <a:avLst>
              <a:gd name="adj" fmla="val 1453788"/>
            </a:avLst>
          </a:prstGeom>
          <a:solidFill>
            <a:srgbClr val="B7D5CA"/>
          </a:solidFill>
        </p:spPr>
      </p:sp>
      <p:sp>
        <p:nvSpPr>
          <p:cNvPr id="13" name="Shape 9"/>
          <p:cNvSpPr/>
          <p:nvPr/>
        </p:nvSpPr>
        <p:spPr>
          <a:xfrm>
            <a:off x="430768" y="2510076"/>
            <a:ext cx="6884432" cy="709017"/>
          </a:xfrm>
          <a:prstGeom prst="roundRect">
            <a:avLst>
              <a:gd name="adj" fmla="val 15624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426" y="2756416"/>
            <a:ext cx="172998" cy="216337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438192" y="2633067"/>
            <a:ext cx="1538526" cy="19228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Run komanda</a:t>
            </a:r>
          </a:p>
        </p:txBody>
      </p:sp>
      <p:sp>
        <p:nvSpPr>
          <p:cNvPr id="16" name="Text 11"/>
          <p:cNvSpPr/>
          <p:nvPr/>
        </p:nvSpPr>
        <p:spPr>
          <a:xfrm>
            <a:off x="7438192" y="2899172"/>
            <a:ext cx="3435906" cy="1969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docker run -d -p 5000:5000 --name kontejner-haas fotograf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nimka zaslona 2025-06-04 21425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615" y="3281045"/>
            <a:ext cx="4775835" cy="4855845"/>
          </a:xfrm>
          <a:prstGeom prst="rect">
            <a:avLst/>
          </a:prstGeom>
        </p:spPr>
      </p:pic>
      <p:pic>
        <p:nvPicPr>
          <p:cNvPr id="20" name="Picture 19" descr="Snimka zaslona 2025-06-04 2143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830" y="3276600"/>
            <a:ext cx="6913245" cy="48996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10235208" cy="63317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Povezivanje sa GitHub repozitorijumom</a:t>
            </a: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git init</a:t>
            </a:r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Inicijalizacija novog Git repozitorija u trenutnom direktoriju.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764155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git checkout -b zadnji</a:t>
            </a:r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Kreiranje nove grane i prelazak na nju.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git add .</a:t>
            </a:r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Dodavanje svih izmjena i fajlova u staging area.</a:t>
            </a: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937153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git commit -m "zadnje"</a:t>
            </a:r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Pravljenje "snimka" trenutnog stanja projekta.</a:t>
            </a: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717602" cy="31646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git remote add origin</a:t>
            </a:r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Povezivanje lokalnog repozitorija s udaljenim na GitHub-u.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1124" y="330875"/>
            <a:ext cx="6447830" cy="3759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800" b="1" dirty="0">
                <a:solidFill>
                  <a:srgbClr val="006747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Postavljanje stranice na Render platformu</a:t>
            </a:r>
          </a:p>
        </p:txBody>
      </p:sp>
      <p:sp>
        <p:nvSpPr>
          <p:cNvPr id="3" name="Text 1"/>
          <p:cNvSpPr/>
          <p:nvPr/>
        </p:nvSpPr>
        <p:spPr>
          <a:xfrm>
            <a:off x="3217664" y="1882497"/>
            <a:ext cx="1504117" cy="1878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450"/>
              </a:lnSpc>
              <a:buNone/>
            </a:pPr>
            <a:r>
              <a:rPr lang="en-US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Prijava</a:t>
            </a:r>
          </a:p>
        </p:txBody>
      </p:sp>
      <p:sp>
        <p:nvSpPr>
          <p:cNvPr id="4" name="Text 2"/>
          <p:cNvSpPr/>
          <p:nvPr/>
        </p:nvSpPr>
        <p:spPr>
          <a:xfrm>
            <a:off x="421124" y="2142530"/>
            <a:ext cx="4300657" cy="1925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50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Prijava na Render koristeći GitHub nalog.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79" y="947499"/>
            <a:ext cx="4825841" cy="4825841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77" y="1865948"/>
            <a:ext cx="180023" cy="22502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08619" y="1882497"/>
            <a:ext cx="1504117" cy="1878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Novi servis</a:t>
            </a:r>
          </a:p>
        </p:txBody>
      </p:sp>
      <p:sp>
        <p:nvSpPr>
          <p:cNvPr id="8" name="Text 4"/>
          <p:cNvSpPr/>
          <p:nvPr/>
        </p:nvSpPr>
        <p:spPr>
          <a:xfrm>
            <a:off x="9908619" y="2142530"/>
            <a:ext cx="4300657" cy="1925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Odabir "New" → "Web Service" i</a:t>
            </a:r>
          </a:p>
          <a:p>
            <a:pPr marL="0" indent="0" algn="l">
              <a:lnSpc>
                <a:spcPts val="150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 povezivanje repozitorija.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79" y="947499"/>
            <a:ext cx="4825841" cy="4825841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7028" y="2276594"/>
            <a:ext cx="180023" cy="22502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08619" y="4385667"/>
            <a:ext cx="1504117" cy="1878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Konfiguracija</a:t>
            </a:r>
          </a:p>
        </p:txBody>
      </p:sp>
      <p:sp>
        <p:nvSpPr>
          <p:cNvPr id="12" name="Text 6"/>
          <p:cNvSpPr/>
          <p:nvPr/>
        </p:nvSpPr>
        <p:spPr>
          <a:xfrm>
            <a:off x="9908619" y="4645700"/>
            <a:ext cx="4300657" cy="7869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Podešavanje imena, regije, grane, </a:t>
            </a:r>
            <a:r>
              <a:rPr lang="hr-BA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direktorija,</a:t>
            </a:r>
          </a:p>
          <a:p>
            <a:pPr marL="0" indent="0" algn="l">
              <a:lnSpc>
                <a:spcPts val="1500"/>
              </a:lnSpc>
              <a:buNone/>
            </a:pPr>
            <a:r>
              <a:rPr lang="hr-BA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jezika, </a:t>
            </a: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build i start komandi.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279" y="947499"/>
            <a:ext cx="4825841" cy="4825841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382" y="4629745"/>
            <a:ext cx="180023" cy="22502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3217664" y="4385667"/>
            <a:ext cx="1504117" cy="1878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450"/>
              </a:lnSpc>
              <a:buNone/>
            </a:pPr>
            <a:r>
              <a:rPr lang="en-US" b="1" dirty="0">
                <a:solidFill>
                  <a:srgbClr val="4B4A4A"/>
                </a:solidFill>
                <a:latin typeface="Century Schoolbook" panose="02040604050505020304" charset="0"/>
                <a:ea typeface="Noto Serif SC Bold" pitchFamily="34" charset="-122"/>
                <a:cs typeface="Century Schoolbook" panose="02040604050505020304" charset="0"/>
              </a:rPr>
              <a:t>Deploy</a:t>
            </a:r>
          </a:p>
        </p:txBody>
      </p:sp>
      <p:sp>
        <p:nvSpPr>
          <p:cNvPr id="16" name="Text 8"/>
          <p:cNvSpPr/>
          <p:nvPr/>
        </p:nvSpPr>
        <p:spPr>
          <a:xfrm>
            <a:off x="421124" y="4645700"/>
            <a:ext cx="4300657" cy="1925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150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Pokretanje procesa postavljanja</a:t>
            </a:r>
          </a:p>
          <a:p>
            <a:pPr marL="0" indent="0" algn="r">
              <a:lnSpc>
                <a:spcPts val="1500"/>
              </a:lnSpc>
              <a:buNone/>
            </a:pPr>
            <a:r>
              <a:rPr lang="en-US" dirty="0">
                <a:solidFill>
                  <a:srgbClr val="4B4A4A"/>
                </a:solidFill>
                <a:latin typeface="Arial" panose="020B0604020202020204" pitchFamily="34" charset="0"/>
                <a:ea typeface="Geist" pitchFamily="34" charset="-122"/>
                <a:cs typeface="Arial" panose="020B0604020202020204" pitchFamily="34" charset="0"/>
              </a:rPr>
              <a:t> aplikacije na cloud.</a:t>
            </a: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2279" y="947499"/>
            <a:ext cx="4825841" cy="4825841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3230" y="4219099"/>
            <a:ext cx="180023" cy="225028"/>
          </a:xfrm>
          <a:prstGeom prst="rect">
            <a:avLst/>
          </a:prstGeom>
        </p:spPr>
      </p:pic>
      <p:sp>
        <p:nvSpPr>
          <p:cNvPr id="20" name="Rectangles 19"/>
          <p:cNvSpPr/>
          <p:nvPr/>
        </p:nvSpPr>
        <p:spPr>
          <a:xfrm>
            <a:off x="12696825" y="7684770"/>
            <a:ext cx="1898015" cy="544830"/>
          </a:xfrm>
          <a:prstGeom prst="rect">
            <a:avLst/>
          </a:prstGeom>
          <a:solidFill>
            <a:srgbClr val="E0F4E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</TotalTime>
  <Words>505</Words>
  <Application>Microsoft Office PowerPoint</Application>
  <PresentationFormat>Custom</PresentationFormat>
  <Paragraphs>104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Schoolbook</vt:lpstr>
      <vt:lpstr>Dubai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aida.terzic99@gmail.com</cp:lastModifiedBy>
  <cp:revision>5</cp:revision>
  <dcterms:created xsi:type="dcterms:W3CDTF">2025-06-04T19:15:00Z</dcterms:created>
  <dcterms:modified xsi:type="dcterms:W3CDTF">2025-06-11T09:45:38Z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F96BC0407DCD4B258CD61A449C502765_12</vt:lpwstr>
  </property>
  <property fmtid="{D5CDD505-2E9C-101B-9397-08002B2CF9AE}" pid="3" name="KSOProductBuildVer">
    <vt:lpwstr>1033-12.2.0.21179</vt:lpwstr>
  </property>
</Properties>
</file>