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7.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8.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drawings/drawing2.xml" ContentType="application/vnd.openxmlformats-officedocument.drawingml.chartshapes+xml"/>
  <Override PartName="/ppt/notesSlides/notesSlide10.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23"/>
  </p:notesMasterIdLst>
  <p:sldIdLst>
    <p:sldId id="280" r:id="rId5"/>
    <p:sldId id="300" r:id="rId6"/>
    <p:sldId id="281" r:id="rId7"/>
    <p:sldId id="282" r:id="rId8"/>
    <p:sldId id="294" r:id="rId9"/>
    <p:sldId id="283" r:id="rId10"/>
    <p:sldId id="298" r:id="rId11"/>
    <p:sldId id="284" r:id="rId12"/>
    <p:sldId id="303" r:id="rId13"/>
    <p:sldId id="304" r:id="rId14"/>
    <p:sldId id="287" r:id="rId15"/>
    <p:sldId id="299" r:id="rId16"/>
    <p:sldId id="301" r:id="rId17"/>
    <p:sldId id="302" r:id="rId18"/>
    <p:sldId id="291" r:id="rId19"/>
    <p:sldId id="292" r:id="rId20"/>
    <p:sldId id="305" r:id="rId21"/>
    <p:sldId id="30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84395" autoAdjust="0"/>
  </p:normalViewPr>
  <p:slideViewPr>
    <p:cSldViewPr snapToGrid="0">
      <p:cViewPr varScale="1">
        <p:scale>
          <a:sx n="73" d="100"/>
          <a:sy n="73" d="100"/>
        </p:scale>
        <p:origin x="113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uni\classess\Corporate%20Finance\project\project%20corporate%20financ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uni\classess\Corporate%20Finance\project\project%20corporate%20financ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uni\classess\Corporate%20Finance\project\project%20corporate%20financ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uni\classess\Corporate%20Finance\project\project%20corporate%20finance.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uni\classess\Corporate%20Finance\project\project%20corporate%20finance.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uni\classess\Corporate%20Finance\project\project%20corporate%20finance.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uni\classess\Corporate%20Finance\project\project%20corporate%20finance.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chartUserShapes" Target="../drawings/drawing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D:\uni\classess\Corporate%20Finance\project\project%20corporate%20finance.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21.xml"/><Relationship Id="rId1" Type="http://schemas.microsoft.com/office/2011/relationships/chartStyle" Target="style2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1.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D/E</a:t>
            </a:r>
            <a:r>
              <a:rPr lang="en-US" sz="3200" baseline="0"/>
              <a:t> Ratio</a:t>
            </a:r>
            <a:endParaRPr lang="en-US" sz="3200"/>
          </a:p>
        </c:rich>
      </c:tx>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'DE ratio'!$P$6</c:f>
              <c:strCache>
                <c:ptCount val="1"/>
                <c:pt idx="0">
                  <c:v>Total percent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3"/>
            <c:invertIfNegative val="0"/>
            <c:bubble3D val="0"/>
            <c:spPr>
              <a:solidFill>
                <a:schemeClr val="accent4"/>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FADE-46D3-B245-567F926FB1C4}"/>
              </c:ext>
            </c:extLst>
          </c:dPt>
          <c:dPt>
            <c:idx val="4"/>
            <c:invertIfNegative val="0"/>
            <c:bubble3D val="0"/>
            <c:spPr>
              <a:solidFill>
                <a:srgbClr val="FFC0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FADE-46D3-B245-567F926FB1C4}"/>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'DE ratio'!$Q$5:$U$5</c:f>
              <c:strCache>
                <c:ptCount val="5"/>
                <c:pt idx="0">
                  <c:v>2018</c:v>
                </c:pt>
                <c:pt idx="1">
                  <c:v>2019</c:v>
                </c:pt>
                <c:pt idx="2">
                  <c:v>2020</c:v>
                </c:pt>
                <c:pt idx="3">
                  <c:v>2020 -30 June</c:v>
                </c:pt>
                <c:pt idx="4">
                  <c:v>2021 -30 June</c:v>
                </c:pt>
              </c:strCache>
            </c:strRef>
          </c:cat>
          <c:val>
            <c:numRef>
              <c:f>'DE ratio'!$Q$6:$U$6</c:f>
              <c:numCache>
                <c:formatCode>0.00%</c:formatCode>
                <c:ptCount val="5"/>
                <c:pt idx="0">
                  <c:v>0.37942936033133917</c:v>
                </c:pt>
                <c:pt idx="1">
                  <c:v>0.62743037309511296</c:v>
                </c:pt>
                <c:pt idx="2">
                  <c:v>0.74390986601705245</c:v>
                </c:pt>
                <c:pt idx="3">
                  <c:v>0.52829231159604151</c:v>
                </c:pt>
                <c:pt idx="4">
                  <c:v>0.60551274451689396</c:v>
                </c:pt>
              </c:numCache>
            </c:numRef>
          </c:val>
          <c:extLst>
            <c:ext xmlns:c16="http://schemas.microsoft.com/office/drawing/2014/chart" uri="{C3380CC4-5D6E-409C-BE32-E72D297353CC}">
              <c16:uniqueId val="{00000004-FADE-46D3-B245-567F926FB1C4}"/>
            </c:ext>
          </c:extLst>
        </c:ser>
        <c:dLbls>
          <c:showLegendKey val="0"/>
          <c:showVal val="0"/>
          <c:showCatName val="0"/>
          <c:showSerName val="0"/>
          <c:showPercent val="0"/>
          <c:showBubbleSize val="0"/>
        </c:dLbls>
        <c:gapWidth val="100"/>
        <c:overlap val="-24"/>
        <c:axId val="312694720"/>
        <c:axId val="312693888"/>
      </c:barChart>
      <c:catAx>
        <c:axId val="3126947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1" i="0" u="none" strike="noStrike" kern="1200" baseline="0">
                <a:solidFill>
                  <a:schemeClr val="lt1">
                    <a:lumMod val="85000"/>
                  </a:schemeClr>
                </a:solidFill>
                <a:latin typeface="+mn-lt"/>
                <a:ea typeface="+mn-ea"/>
                <a:cs typeface="+mn-cs"/>
              </a:defRPr>
            </a:pPr>
            <a:endParaRPr lang="en-US"/>
          </a:p>
        </c:txPr>
        <c:crossAx val="312693888"/>
        <c:crosses val="autoZero"/>
        <c:auto val="1"/>
        <c:lblAlgn val="ctr"/>
        <c:lblOffset val="100"/>
        <c:noMultiLvlLbl val="0"/>
      </c:catAx>
      <c:valAx>
        <c:axId val="312693888"/>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3126947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a:t>Debt to Equity Ratio</a:t>
            </a:r>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Covid!$B$5</c:f>
              <c:strCache>
                <c:ptCount val="1"/>
                <c:pt idx="0">
                  <c:v>Total percent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Covid!$C$4:$E$4</c:f>
              <c:numCache>
                <c:formatCode>General</c:formatCode>
                <c:ptCount val="3"/>
                <c:pt idx="0">
                  <c:v>2018</c:v>
                </c:pt>
                <c:pt idx="1">
                  <c:v>2019</c:v>
                </c:pt>
                <c:pt idx="2">
                  <c:v>2020</c:v>
                </c:pt>
              </c:numCache>
            </c:numRef>
          </c:cat>
          <c:val>
            <c:numRef>
              <c:f>Covid!$C$5:$E$5</c:f>
              <c:numCache>
                <c:formatCode>0.00%</c:formatCode>
                <c:ptCount val="3"/>
                <c:pt idx="0">
                  <c:v>0.37940000000000002</c:v>
                </c:pt>
                <c:pt idx="1">
                  <c:v>0.62739999999999996</c:v>
                </c:pt>
                <c:pt idx="2">
                  <c:v>0.74390000000000001</c:v>
                </c:pt>
              </c:numCache>
            </c:numRef>
          </c:val>
          <c:extLst>
            <c:ext xmlns:c16="http://schemas.microsoft.com/office/drawing/2014/chart" uri="{C3380CC4-5D6E-409C-BE32-E72D297353CC}">
              <c16:uniqueId val="{00000000-89E8-4502-B066-3DFD0E0A0D68}"/>
            </c:ext>
          </c:extLst>
        </c:ser>
        <c:dLbls>
          <c:dLblPos val="outEnd"/>
          <c:showLegendKey val="0"/>
          <c:showVal val="1"/>
          <c:showCatName val="0"/>
          <c:showSerName val="0"/>
          <c:showPercent val="0"/>
          <c:showBubbleSize val="0"/>
        </c:dLbls>
        <c:gapWidth val="100"/>
        <c:overlap val="-24"/>
        <c:axId val="1523069743"/>
        <c:axId val="1523068911"/>
      </c:barChart>
      <c:catAx>
        <c:axId val="152306974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1" i="0" u="none" strike="noStrike" kern="1200" baseline="0">
                <a:solidFill>
                  <a:schemeClr val="lt1">
                    <a:lumMod val="85000"/>
                  </a:schemeClr>
                </a:solidFill>
                <a:latin typeface="+mn-lt"/>
                <a:ea typeface="+mn-ea"/>
                <a:cs typeface="+mn-cs"/>
              </a:defRPr>
            </a:pPr>
            <a:endParaRPr lang="en-US"/>
          </a:p>
        </c:txPr>
        <c:crossAx val="1523068911"/>
        <c:crosses val="autoZero"/>
        <c:auto val="1"/>
        <c:lblAlgn val="ctr"/>
        <c:lblOffset val="100"/>
        <c:noMultiLvlLbl val="0"/>
      </c:catAx>
      <c:valAx>
        <c:axId val="1523068911"/>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23069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a:t>Equity Ratio</a:t>
            </a:r>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Covid!$B$10</c:f>
              <c:strCache>
                <c:ptCount val="1"/>
                <c:pt idx="0">
                  <c:v>Total percent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Covid!$C$9:$E$9</c:f>
              <c:numCache>
                <c:formatCode>General</c:formatCode>
                <c:ptCount val="3"/>
                <c:pt idx="0">
                  <c:v>2018</c:v>
                </c:pt>
                <c:pt idx="1">
                  <c:v>2019</c:v>
                </c:pt>
                <c:pt idx="2">
                  <c:v>2020</c:v>
                </c:pt>
              </c:numCache>
            </c:numRef>
          </c:cat>
          <c:val>
            <c:numRef>
              <c:f>Covid!$C$10:$E$10</c:f>
              <c:numCache>
                <c:formatCode>0.00%</c:formatCode>
                <c:ptCount val="3"/>
                <c:pt idx="0">
                  <c:v>0.72493744787322778</c:v>
                </c:pt>
                <c:pt idx="1">
                  <c:v>0.61446561188246696</c:v>
                </c:pt>
                <c:pt idx="2">
                  <c:v>0.57342413130783998</c:v>
                </c:pt>
              </c:numCache>
            </c:numRef>
          </c:val>
          <c:extLst>
            <c:ext xmlns:c16="http://schemas.microsoft.com/office/drawing/2014/chart" uri="{C3380CC4-5D6E-409C-BE32-E72D297353CC}">
              <c16:uniqueId val="{00000000-0367-434B-A950-50261F29A41E}"/>
            </c:ext>
          </c:extLst>
        </c:ser>
        <c:dLbls>
          <c:showLegendKey val="0"/>
          <c:showVal val="0"/>
          <c:showCatName val="0"/>
          <c:showSerName val="0"/>
          <c:showPercent val="0"/>
          <c:showBubbleSize val="0"/>
        </c:dLbls>
        <c:gapWidth val="100"/>
        <c:overlap val="-24"/>
        <c:axId val="1523069327"/>
        <c:axId val="1523058511"/>
      </c:barChart>
      <c:catAx>
        <c:axId val="152306932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1" i="0" u="none" strike="noStrike" kern="1200" baseline="0">
                <a:solidFill>
                  <a:schemeClr val="lt1">
                    <a:lumMod val="85000"/>
                  </a:schemeClr>
                </a:solidFill>
                <a:latin typeface="+mn-lt"/>
                <a:ea typeface="+mn-ea"/>
                <a:cs typeface="+mn-cs"/>
              </a:defRPr>
            </a:pPr>
            <a:endParaRPr lang="en-US"/>
          </a:p>
        </c:txPr>
        <c:crossAx val="1523058511"/>
        <c:crosses val="autoZero"/>
        <c:auto val="1"/>
        <c:lblAlgn val="ctr"/>
        <c:lblOffset val="100"/>
        <c:noMultiLvlLbl val="0"/>
      </c:catAx>
      <c:valAx>
        <c:axId val="1523058511"/>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23069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a:t>Debt Ratio</a:t>
            </a:r>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Covid!$B$15</c:f>
              <c:strCache>
                <c:ptCount val="1"/>
                <c:pt idx="0">
                  <c:v>Total percent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Covid!$C$14:$E$14</c:f>
              <c:numCache>
                <c:formatCode>General</c:formatCode>
                <c:ptCount val="3"/>
                <c:pt idx="0">
                  <c:v>2018</c:v>
                </c:pt>
                <c:pt idx="1">
                  <c:v>2019</c:v>
                </c:pt>
                <c:pt idx="2">
                  <c:v>2020</c:v>
                </c:pt>
              </c:numCache>
            </c:numRef>
          </c:cat>
          <c:val>
            <c:numRef>
              <c:f>Covid!$C$15:$E$15</c:f>
              <c:numCache>
                <c:formatCode>0.00%</c:formatCode>
                <c:ptCount val="3"/>
                <c:pt idx="0">
                  <c:v>0.27506255212677233</c:v>
                </c:pt>
                <c:pt idx="1">
                  <c:v>0.38553438811753316</c:v>
                </c:pt>
                <c:pt idx="2">
                  <c:v>0.42657586869215991</c:v>
                </c:pt>
              </c:numCache>
            </c:numRef>
          </c:val>
          <c:extLst>
            <c:ext xmlns:c16="http://schemas.microsoft.com/office/drawing/2014/chart" uri="{C3380CC4-5D6E-409C-BE32-E72D297353CC}">
              <c16:uniqueId val="{00000000-7593-4CC5-B0D4-3AF91A994E27}"/>
            </c:ext>
          </c:extLst>
        </c:ser>
        <c:dLbls>
          <c:dLblPos val="outEnd"/>
          <c:showLegendKey val="0"/>
          <c:showVal val="1"/>
          <c:showCatName val="0"/>
          <c:showSerName val="0"/>
          <c:showPercent val="0"/>
          <c:showBubbleSize val="0"/>
        </c:dLbls>
        <c:gapWidth val="100"/>
        <c:overlap val="-24"/>
        <c:axId val="1523084303"/>
        <c:axId val="1523086383"/>
      </c:barChart>
      <c:catAx>
        <c:axId val="152308430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1" i="0" u="none" strike="noStrike" kern="1200" baseline="0">
                <a:solidFill>
                  <a:schemeClr val="lt1">
                    <a:lumMod val="85000"/>
                  </a:schemeClr>
                </a:solidFill>
                <a:latin typeface="+mn-lt"/>
                <a:ea typeface="+mn-ea"/>
                <a:cs typeface="+mn-cs"/>
              </a:defRPr>
            </a:pPr>
            <a:endParaRPr lang="en-US"/>
          </a:p>
        </c:txPr>
        <c:crossAx val="1523086383"/>
        <c:crosses val="autoZero"/>
        <c:auto val="1"/>
        <c:lblAlgn val="ctr"/>
        <c:lblOffset val="100"/>
        <c:noMultiLvlLbl val="0"/>
      </c:catAx>
      <c:valAx>
        <c:axId val="1523086383"/>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230843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Current</a:t>
            </a:r>
            <a:r>
              <a:rPr lang="en-US" baseline="0"/>
              <a:t> Ratio</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Covid!$B$20</c:f>
              <c:strCache>
                <c:ptCount val="1"/>
                <c:pt idx="0">
                  <c:v>Total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Covid!$C$19:$E$19</c:f>
              <c:numCache>
                <c:formatCode>General</c:formatCode>
                <c:ptCount val="3"/>
                <c:pt idx="0">
                  <c:v>2018</c:v>
                </c:pt>
                <c:pt idx="1">
                  <c:v>2019</c:v>
                </c:pt>
                <c:pt idx="2">
                  <c:v>2020</c:v>
                </c:pt>
              </c:numCache>
            </c:numRef>
          </c:cat>
          <c:val>
            <c:numRef>
              <c:f>Covid!$C$20:$E$20</c:f>
              <c:numCache>
                <c:formatCode>0.00</c:formatCode>
                <c:ptCount val="3"/>
                <c:pt idx="0">
                  <c:v>1.7075208913649025</c:v>
                </c:pt>
                <c:pt idx="1">
                  <c:v>1.5797186400937866</c:v>
                </c:pt>
                <c:pt idx="2">
                  <c:v>1.5930101465614432</c:v>
                </c:pt>
              </c:numCache>
            </c:numRef>
          </c:val>
          <c:extLst>
            <c:ext xmlns:c16="http://schemas.microsoft.com/office/drawing/2014/chart" uri="{C3380CC4-5D6E-409C-BE32-E72D297353CC}">
              <c16:uniqueId val="{00000000-5047-4B5E-AB73-51378121BA4C}"/>
            </c:ext>
          </c:extLst>
        </c:ser>
        <c:dLbls>
          <c:dLblPos val="inEnd"/>
          <c:showLegendKey val="0"/>
          <c:showVal val="1"/>
          <c:showCatName val="0"/>
          <c:showSerName val="0"/>
          <c:showPercent val="0"/>
          <c:showBubbleSize val="0"/>
        </c:dLbls>
        <c:gapWidth val="65"/>
        <c:axId val="1523085967"/>
        <c:axId val="1523086799"/>
      </c:barChart>
      <c:catAx>
        <c:axId val="152308596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200" b="1" i="0" u="none" strike="noStrike" kern="1200" cap="all" baseline="0">
                <a:solidFill>
                  <a:schemeClr val="dk1">
                    <a:lumMod val="75000"/>
                    <a:lumOff val="25000"/>
                  </a:schemeClr>
                </a:solidFill>
                <a:latin typeface="+mn-lt"/>
                <a:ea typeface="+mn-ea"/>
                <a:cs typeface="+mn-cs"/>
              </a:defRPr>
            </a:pPr>
            <a:endParaRPr lang="en-US"/>
          </a:p>
        </c:txPr>
        <c:crossAx val="1523086799"/>
        <c:crosses val="autoZero"/>
        <c:auto val="1"/>
        <c:lblAlgn val="ctr"/>
        <c:lblOffset val="100"/>
        <c:noMultiLvlLbl val="0"/>
      </c:catAx>
      <c:valAx>
        <c:axId val="1523086799"/>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crossAx val="15230859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tx1">
          <a:alpha val="88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Quick Ratio</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Covid!$B$24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Covid!$C$23:$E$23</c:f>
              <c:numCache>
                <c:formatCode>General</c:formatCode>
                <c:ptCount val="3"/>
                <c:pt idx="0">
                  <c:v>2018</c:v>
                </c:pt>
                <c:pt idx="1">
                  <c:v>2019</c:v>
                </c:pt>
                <c:pt idx="2">
                  <c:v>2020</c:v>
                </c:pt>
              </c:numCache>
            </c:numRef>
          </c:cat>
          <c:val>
            <c:numRef>
              <c:f>Covid!$C$24:$E$24</c:f>
              <c:numCache>
                <c:formatCode>General</c:formatCode>
                <c:ptCount val="3"/>
                <c:pt idx="0" formatCode="0.00">
                  <c:v>1.7</c:v>
                </c:pt>
                <c:pt idx="1">
                  <c:v>1.57</c:v>
                </c:pt>
                <c:pt idx="2">
                  <c:v>1.59</c:v>
                </c:pt>
              </c:numCache>
            </c:numRef>
          </c:val>
          <c:extLst>
            <c:ext xmlns:c16="http://schemas.microsoft.com/office/drawing/2014/chart" uri="{C3380CC4-5D6E-409C-BE32-E72D297353CC}">
              <c16:uniqueId val="{00000000-ADEC-4DE5-8B57-E70EBB1A6C2C}"/>
            </c:ext>
          </c:extLst>
        </c:ser>
        <c:dLbls>
          <c:dLblPos val="inEnd"/>
          <c:showLegendKey val="0"/>
          <c:showVal val="1"/>
          <c:showCatName val="0"/>
          <c:showSerName val="0"/>
          <c:showPercent val="0"/>
          <c:showBubbleSize val="0"/>
        </c:dLbls>
        <c:gapWidth val="100"/>
        <c:overlap val="-24"/>
        <c:axId val="1523097615"/>
        <c:axId val="1523090959"/>
      </c:barChart>
      <c:catAx>
        <c:axId val="152309761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523090959"/>
        <c:crosses val="autoZero"/>
        <c:auto val="1"/>
        <c:lblAlgn val="ctr"/>
        <c:lblOffset val="100"/>
        <c:noMultiLvlLbl val="0"/>
      </c:catAx>
      <c:valAx>
        <c:axId val="1523090959"/>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23097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Operating</a:t>
            </a:r>
            <a:r>
              <a:rPr lang="en-US" baseline="0"/>
              <a:t> cash flow Ratio</a:t>
            </a:r>
          </a:p>
        </c:rich>
      </c:tx>
      <c:layout>
        <c:manualLayout>
          <c:xMode val="edge"/>
          <c:yMode val="edge"/>
          <c:x val="0.15274732347829817"/>
          <c:y val="5.847953216374268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Covid!$B$29</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Covid!$C$28:$E$28</c:f>
              <c:numCache>
                <c:formatCode>General</c:formatCode>
                <c:ptCount val="3"/>
                <c:pt idx="0">
                  <c:v>2018</c:v>
                </c:pt>
                <c:pt idx="1">
                  <c:v>2019</c:v>
                </c:pt>
                <c:pt idx="2">
                  <c:v>2020</c:v>
                </c:pt>
              </c:numCache>
            </c:numRef>
          </c:cat>
          <c:val>
            <c:numRef>
              <c:f>Covid!$C$29:$E$29</c:f>
              <c:numCache>
                <c:formatCode>0.00</c:formatCode>
                <c:ptCount val="3"/>
                <c:pt idx="0">
                  <c:v>0.21587743732590531</c:v>
                </c:pt>
                <c:pt idx="1">
                  <c:v>0.45134818288393908</c:v>
                </c:pt>
                <c:pt idx="2">
                  <c:v>0.43179255918827503</c:v>
                </c:pt>
              </c:numCache>
            </c:numRef>
          </c:val>
          <c:extLst>
            <c:ext xmlns:c16="http://schemas.microsoft.com/office/drawing/2014/chart" uri="{C3380CC4-5D6E-409C-BE32-E72D297353CC}">
              <c16:uniqueId val="{00000000-D634-4E65-8328-CC86EA4FE6AC}"/>
            </c:ext>
          </c:extLst>
        </c:ser>
        <c:dLbls>
          <c:dLblPos val="inEnd"/>
          <c:showLegendKey val="0"/>
          <c:showVal val="1"/>
          <c:showCatName val="0"/>
          <c:showSerName val="0"/>
          <c:showPercent val="0"/>
          <c:showBubbleSize val="0"/>
        </c:dLbls>
        <c:gapWidth val="65"/>
        <c:axId val="1524732255"/>
        <c:axId val="1524731423"/>
      </c:barChart>
      <c:catAx>
        <c:axId val="1524732255"/>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200" b="1" i="0" u="none" strike="noStrike" kern="1200" cap="all" baseline="0">
                <a:solidFill>
                  <a:schemeClr val="dk1">
                    <a:lumMod val="75000"/>
                    <a:lumOff val="25000"/>
                  </a:schemeClr>
                </a:solidFill>
                <a:latin typeface="+mn-lt"/>
                <a:ea typeface="+mn-ea"/>
                <a:cs typeface="+mn-cs"/>
              </a:defRPr>
            </a:pPr>
            <a:endParaRPr lang="en-US"/>
          </a:p>
        </c:txPr>
        <c:crossAx val="1524731423"/>
        <c:crosses val="autoZero"/>
        <c:auto val="1"/>
        <c:lblAlgn val="ctr"/>
        <c:lblOffset val="100"/>
        <c:noMultiLvlLbl val="0"/>
      </c:catAx>
      <c:valAx>
        <c:axId val="152473142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crossAx val="1524732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Cash Ratio</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Covid!$B$35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Covid!$C$34:$E$34</c:f>
              <c:numCache>
                <c:formatCode>General</c:formatCode>
                <c:ptCount val="3"/>
                <c:pt idx="0">
                  <c:v>2018</c:v>
                </c:pt>
                <c:pt idx="1">
                  <c:v>2019</c:v>
                </c:pt>
                <c:pt idx="2">
                  <c:v>2020</c:v>
                </c:pt>
              </c:numCache>
            </c:numRef>
          </c:cat>
          <c:val>
            <c:numRef>
              <c:f>Covid!$C$35:$E$35</c:f>
              <c:numCache>
                <c:formatCode>0.00</c:formatCode>
                <c:ptCount val="3"/>
                <c:pt idx="0">
                  <c:v>1.0898328690807799</c:v>
                </c:pt>
                <c:pt idx="1">
                  <c:v>1.0298944900351699</c:v>
                </c:pt>
                <c:pt idx="2">
                  <c:v>0.97745208568207442</c:v>
                </c:pt>
              </c:numCache>
            </c:numRef>
          </c:val>
          <c:extLst>
            <c:ext xmlns:c16="http://schemas.microsoft.com/office/drawing/2014/chart" uri="{C3380CC4-5D6E-409C-BE32-E72D297353CC}">
              <c16:uniqueId val="{00000000-9919-425A-B6A3-403C634523A3}"/>
            </c:ext>
          </c:extLst>
        </c:ser>
        <c:dLbls>
          <c:dLblPos val="inEnd"/>
          <c:showLegendKey val="0"/>
          <c:showVal val="1"/>
          <c:showCatName val="0"/>
          <c:showSerName val="0"/>
          <c:showPercent val="0"/>
          <c:showBubbleSize val="0"/>
        </c:dLbls>
        <c:gapWidth val="100"/>
        <c:overlap val="-24"/>
        <c:axId val="1527458527"/>
        <c:axId val="1527475167"/>
      </c:barChart>
      <c:catAx>
        <c:axId val="152745852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527475167"/>
        <c:crosses val="autoZero"/>
        <c:auto val="1"/>
        <c:lblAlgn val="ctr"/>
        <c:lblOffset val="100"/>
        <c:noMultiLvlLbl val="0"/>
      </c:catAx>
      <c:valAx>
        <c:axId val="1527475167"/>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274585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a:t>ROE</a:t>
            </a:r>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Covid!$B$46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Covid!$C$45:$E$45</c:f>
              <c:numCache>
                <c:formatCode>General</c:formatCode>
                <c:ptCount val="3"/>
                <c:pt idx="0">
                  <c:v>2018</c:v>
                </c:pt>
                <c:pt idx="1">
                  <c:v>2019</c:v>
                </c:pt>
                <c:pt idx="2">
                  <c:v>2020</c:v>
                </c:pt>
              </c:numCache>
            </c:numRef>
          </c:cat>
          <c:val>
            <c:numRef>
              <c:f>Covid!$C$46:$E$46</c:f>
              <c:numCache>
                <c:formatCode>0.00</c:formatCode>
                <c:ptCount val="3"/>
                <c:pt idx="0">
                  <c:v>7.9613437643810403E-2</c:v>
                </c:pt>
                <c:pt idx="1">
                  <c:v>9.9579611140304766E-2</c:v>
                </c:pt>
                <c:pt idx="2">
                  <c:v>0.10718635809987821</c:v>
                </c:pt>
              </c:numCache>
            </c:numRef>
          </c:val>
          <c:extLst>
            <c:ext xmlns:c16="http://schemas.microsoft.com/office/drawing/2014/chart" uri="{C3380CC4-5D6E-409C-BE32-E72D297353CC}">
              <c16:uniqueId val="{00000000-83EE-4601-9116-0226C6C10308}"/>
            </c:ext>
          </c:extLst>
        </c:ser>
        <c:dLbls>
          <c:showLegendKey val="0"/>
          <c:showVal val="0"/>
          <c:showCatName val="0"/>
          <c:showSerName val="0"/>
          <c:showPercent val="0"/>
          <c:showBubbleSize val="0"/>
        </c:dLbls>
        <c:gapWidth val="100"/>
        <c:overlap val="-24"/>
        <c:axId val="1527452287"/>
        <c:axId val="1527461023"/>
      </c:barChart>
      <c:catAx>
        <c:axId val="15274522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1527461023"/>
        <c:crosses val="autoZero"/>
        <c:auto val="1"/>
        <c:lblAlgn val="ctr"/>
        <c:lblOffset val="100"/>
        <c:noMultiLvlLbl val="0"/>
      </c:catAx>
      <c:valAx>
        <c:axId val="1527461023"/>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US"/>
          </a:p>
        </c:txPr>
        <c:crossAx val="1527452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a:t>ROA</a:t>
            </a:r>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Covid!$B$41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Covid!$C$40:$E$40</c:f>
              <c:numCache>
                <c:formatCode>General</c:formatCode>
                <c:ptCount val="3"/>
                <c:pt idx="0">
                  <c:v>2018</c:v>
                </c:pt>
                <c:pt idx="1">
                  <c:v>2019</c:v>
                </c:pt>
                <c:pt idx="2">
                  <c:v>2020</c:v>
                </c:pt>
              </c:numCache>
            </c:numRef>
          </c:cat>
          <c:val>
            <c:numRef>
              <c:f>Covid!$C$41:$E$41</c:f>
              <c:numCache>
                <c:formatCode>0.0000</c:formatCode>
                <c:ptCount val="3"/>
                <c:pt idx="0">
                  <c:v>5.7714762301918271E-2</c:v>
                </c:pt>
                <c:pt idx="1">
                  <c:v>6.1188246690345498E-2</c:v>
                </c:pt>
                <c:pt idx="2">
                  <c:v>6.146324428147372E-2</c:v>
                </c:pt>
              </c:numCache>
            </c:numRef>
          </c:val>
          <c:extLst>
            <c:ext xmlns:c16="http://schemas.microsoft.com/office/drawing/2014/chart" uri="{C3380CC4-5D6E-409C-BE32-E72D297353CC}">
              <c16:uniqueId val="{00000000-64F3-441E-86DF-DD3103024FD2}"/>
            </c:ext>
          </c:extLst>
        </c:ser>
        <c:dLbls>
          <c:showLegendKey val="0"/>
          <c:showVal val="0"/>
          <c:showCatName val="0"/>
          <c:showSerName val="0"/>
          <c:showPercent val="0"/>
          <c:showBubbleSize val="0"/>
        </c:dLbls>
        <c:gapWidth val="100"/>
        <c:overlap val="-24"/>
        <c:axId val="1527427743"/>
        <c:axId val="1527442303"/>
      </c:barChart>
      <c:catAx>
        <c:axId val="152742774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1527442303"/>
        <c:crosses val="autoZero"/>
        <c:auto val="1"/>
        <c:lblAlgn val="ctr"/>
        <c:lblOffset val="100"/>
        <c:noMultiLvlLbl val="0"/>
      </c:catAx>
      <c:valAx>
        <c:axId val="1527442303"/>
        <c:scaling>
          <c:orientation val="minMax"/>
        </c:scaling>
        <c:delete val="0"/>
        <c:axPos val="l"/>
        <c:majorGridlines>
          <c:spPr>
            <a:ln w="9525" cap="flat" cmpd="sng" algn="ctr">
              <a:solidFill>
                <a:schemeClr val="lt1">
                  <a:lumMod val="95000"/>
                  <a:alpha val="10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27427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US" sz="2000" b="1">
                <a:latin typeface="Times New Roman" panose="02020603050405020304" pitchFamily="18" charset="0"/>
                <a:cs typeface="Times New Roman" panose="02020603050405020304" pitchFamily="18" charset="0"/>
              </a:rPr>
              <a:t>Net</a:t>
            </a:r>
            <a:r>
              <a:rPr lang="en-US" sz="2000" b="1" baseline="0">
                <a:latin typeface="Times New Roman" panose="02020603050405020304" pitchFamily="18" charset="0"/>
                <a:cs typeface="Times New Roman" panose="02020603050405020304" pitchFamily="18" charset="0"/>
              </a:rPr>
              <a:t> profit margin</a:t>
            </a:r>
            <a:endParaRPr lang="en-US" sz="2000" b="1">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Covid!$B$51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Covid!$C$50:$E$50</c:f>
              <c:numCache>
                <c:formatCode>General</c:formatCode>
                <c:ptCount val="3"/>
                <c:pt idx="0">
                  <c:v>2018</c:v>
                </c:pt>
                <c:pt idx="1">
                  <c:v>2019</c:v>
                </c:pt>
                <c:pt idx="2">
                  <c:v>2020</c:v>
                </c:pt>
              </c:numCache>
            </c:numRef>
          </c:cat>
          <c:val>
            <c:numRef>
              <c:f>Covid!$C$51:$E$51</c:f>
              <c:numCache>
                <c:formatCode>0.00</c:formatCode>
                <c:ptCount val="3"/>
                <c:pt idx="0">
                  <c:v>10.248815165876779</c:v>
                </c:pt>
                <c:pt idx="1">
                  <c:v>10.440771349862258</c:v>
                </c:pt>
                <c:pt idx="2">
                  <c:v>9.8269123394751556</c:v>
                </c:pt>
              </c:numCache>
            </c:numRef>
          </c:val>
          <c:extLst>
            <c:ext xmlns:c16="http://schemas.microsoft.com/office/drawing/2014/chart" uri="{C3380CC4-5D6E-409C-BE32-E72D297353CC}">
              <c16:uniqueId val="{00000000-31B6-405B-BA68-277AED844A5B}"/>
            </c:ext>
          </c:extLst>
        </c:ser>
        <c:dLbls>
          <c:showLegendKey val="0"/>
          <c:showVal val="0"/>
          <c:showCatName val="0"/>
          <c:showSerName val="0"/>
          <c:showPercent val="0"/>
          <c:showBubbleSize val="0"/>
        </c:dLbls>
        <c:gapWidth val="100"/>
        <c:overlap val="-24"/>
        <c:axId val="1527425663"/>
        <c:axId val="1527443135"/>
      </c:barChart>
      <c:catAx>
        <c:axId val="15274256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1527443135"/>
        <c:crosses val="autoZero"/>
        <c:auto val="1"/>
        <c:lblAlgn val="ctr"/>
        <c:lblOffset val="100"/>
        <c:noMultiLvlLbl val="0"/>
      </c:catAx>
      <c:valAx>
        <c:axId val="1527443135"/>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274256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baseline="0" dirty="0"/>
              <a:t>The long -term D/E Ratio</a:t>
            </a:r>
            <a:endParaRPr lang="en-US" sz="3200" dirty="0"/>
          </a:p>
        </c:rich>
      </c:tx>
      <c:layout>
        <c:manualLayout>
          <c:xMode val="edge"/>
          <c:yMode val="edge"/>
          <c:x val="0.16256057083015321"/>
          <c:y val="8.0606027051057113E-4"/>
        </c:manualLayout>
      </c:layout>
      <c:overlay val="0"/>
      <c:spPr>
        <a:noFill/>
        <a:ln>
          <a:noFill/>
        </a:ln>
        <a:effectLst/>
      </c:spPr>
      <c:txPr>
        <a:bodyPr rot="0" spcFirstLastPara="1" vertOverflow="ellipsis" vert="horz" wrap="square" anchor="ctr" anchorCtr="1"/>
        <a:lstStyle/>
        <a:p>
          <a:pPr algn="ct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'DE ratio'!$P$21</c:f>
              <c:strCache>
                <c:ptCount val="1"/>
                <c:pt idx="0">
                  <c:v>Total percent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3"/>
            <c:invertIfNegative val="0"/>
            <c:bubble3D val="0"/>
            <c:spPr>
              <a:solidFill>
                <a:schemeClr val="accent4"/>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409E-4918-A3CE-4BFF04ADF7E4}"/>
              </c:ext>
            </c:extLst>
          </c:dPt>
          <c:dPt>
            <c:idx val="4"/>
            <c:invertIfNegative val="0"/>
            <c:bubble3D val="0"/>
            <c:spPr>
              <a:solidFill>
                <a:schemeClr val="accent4"/>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409E-4918-A3CE-4BFF04ADF7E4}"/>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'DE ratio'!$Q$20:$U$20</c:f>
              <c:strCache>
                <c:ptCount val="5"/>
                <c:pt idx="0">
                  <c:v>2018</c:v>
                </c:pt>
                <c:pt idx="1">
                  <c:v>2019</c:v>
                </c:pt>
                <c:pt idx="2">
                  <c:v>2020</c:v>
                </c:pt>
                <c:pt idx="3">
                  <c:v>2020 -30 June</c:v>
                </c:pt>
                <c:pt idx="4">
                  <c:v>2021 -30 June</c:v>
                </c:pt>
              </c:strCache>
            </c:strRef>
          </c:cat>
          <c:val>
            <c:numRef>
              <c:f>'DE ratio'!$Q$21:$U$21</c:f>
              <c:numCache>
                <c:formatCode>0.00%</c:formatCode>
                <c:ptCount val="5"/>
                <c:pt idx="0">
                  <c:v>4.9010584445467097E-2</c:v>
                </c:pt>
                <c:pt idx="1">
                  <c:v>0.1791907514450867</c:v>
                </c:pt>
                <c:pt idx="2">
                  <c:v>0.20371498172959809</c:v>
                </c:pt>
                <c:pt idx="3">
                  <c:v>0.17838112154275562</c:v>
                </c:pt>
                <c:pt idx="4">
                  <c:v>0.18672199170124482</c:v>
                </c:pt>
              </c:numCache>
            </c:numRef>
          </c:val>
          <c:extLst>
            <c:ext xmlns:c16="http://schemas.microsoft.com/office/drawing/2014/chart" uri="{C3380CC4-5D6E-409C-BE32-E72D297353CC}">
              <c16:uniqueId val="{00000004-409E-4918-A3CE-4BFF04ADF7E4}"/>
            </c:ext>
          </c:extLst>
        </c:ser>
        <c:dLbls>
          <c:dLblPos val="outEnd"/>
          <c:showLegendKey val="0"/>
          <c:showVal val="1"/>
          <c:showCatName val="0"/>
          <c:showSerName val="0"/>
          <c:showPercent val="0"/>
          <c:showBubbleSize val="0"/>
        </c:dLbls>
        <c:gapWidth val="100"/>
        <c:overlap val="-24"/>
        <c:axId val="592896672"/>
        <c:axId val="744997584"/>
      </c:barChart>
      <c:catAx>
        <c:axId val="5928966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1" i="0" u="none" strike="noStrike" kern="1200" baseline="0">
                <a:solidFill>
                  <a:schemeClr val="lt1">
                    <a:lumMod val="85000"/>
                  </a:schemeClr>
                </a:solidFill>
                <a:latin typeface="+mn-lt"/>
                <a:ea typeface="+mn-ea"/>
                <a:cs typeface="+mn-cs"/>
              </a:defRPr>
            </a:pPr>
            <a:endParaRPr lang="en-US"/>
          </a:p>
        </c:txPr>
        <c:crossAx val="744997584"/>
        <c:crosses val="autoZero"/>
        <c:auto val="1"/>
        <c:lblAlgn val="ctr"/>
        <c:lblOffset val="100"/>
        <c:noMultiLvlLbl val="0"/>
      </c:catAx>
      <c:valAx>
        <c:axId val="744997584"/>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lt1">
                    <a:lumMod val="85000"/>
                  </a:schemeClr>
                </a:solidFill>
                <a:latin typeface="+mn-lt"/>
                <a:ea typeface="+mn-ea"/>
                <a:cs typeface="+mn-cs"/>
              </a:defRPr>
            </a:pPr>
            <a:endParaRPr lang="en-US"/>
          </a:p>
        </c:txPr>
        <c:crossAx val="592896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dirty="0"/>
              <a:t>Revenue</a:t>
            </a:r>
          </a:p>
        </c:rich>
      </c:tx>
      <c:overlay val="0"/>
      <c:spPr>
        <a:noFill/>
        <a:ln>
          <a:noFill/>
        </a:ln>
        <a:effectLst/>
      </c:spPr>
      <c:txPr>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Covid!$O$47</c:f>
              <c:strCache>
                <c:ptCount val="1"/>
                <c:pt idx="0">
                  <c:v>2018</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Covid!$N$48:$N$52</c:f>
              <c:strCache>
                <c:ptCount val="5"/>
                <c:pt idx="0">
                  <c:v>Broking</c:v>
                </c:pt>
                <c:pt idx="1">
                  <c:v>Financial</c:v>
                </c:pt>
                <c:pt idx="2">
                  <c:v>Support</c:v>
                </c:pt>
                <c:pt idx="3">
                  <c:v>Research</c:v>
                </c:pt>
                <c:pt idx="4">
                  <c:v>Total</c:v>
                </c:pt>
              </c:strCache>
            </c:strRef>
          </c:cat>
          <c:val>
            <c:numRef>
              <c:f>Covid!$O$48:$O$52</c:f>
              <c:numCache>
                <c:formatCode>General</c:formatCode>
                <c:ptCount val="5"/>
                <c:pt idx="0">
                  <c:v>251.7</c:v>
                </c:pt>
                <c:pt idx="1">
                  <c:v>46.1</c:v>
                </c:pt>
                <c:pt idx="2">
                  <c:v>23.9</c:v>
                </c:pt>
                <c:pt idx="3">
                  <c:v>15.9</c:v>
                </c:pt>
                <c:pt idx="4">
                  <c:v>337.59999999999997</c:v>
                </c:pt>
              </c:numCache>
            </c:numRef>
          </c:val>
          <c:extLst>
            <c:ext xmlns:c16="http://schemas.microsoft.com/office/drawing/2014/chart" uri="{C3380CC4-5D6E-409C-BE32-E72D297353CC}">
              <c16:uniqueId val="{00000000-1ECD-4A5F-8B47-6ADAB21A973A}"/>
            </c:ext>
          </c:extLst>
        </c:ser>
        <c:ser>
          <c:idx val="1"/>
          <c:order val="1"/>
          <c:tx>
            <c:strRef>
              <c:f>Covid!$P$47</c:f>
              <c:strCache>
                <c:ptCount val="1"/>
                <c:pt idx="0">
                  <c:v>2019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Covid!$N$48:$N$52</c:f>
              <c:strCache>
                <c:ptCount val="5"/>
                <c:pt idx="0">
                  <c:v>Broking</c:v>
                </c:pt>
                <c:pt idx="1">
                  <c:v>Financial</c:v>
                </c:pt>
                <c:pt idx="2">
                  <c:v>Support</c:v>
                </c:pt>
                <c:pt idx="3">
                  <c:v>Research</c:v>
                </c:pt>
                <c:pt idx="4">
                  <c:v>Total</c:v>
                </c:pt>
              </c:strCache>
            </c:strRef>
          </c:cat>
          <c:val>
            <c:numRef>
              <c:f>Covid!$P$48:$P$52</c:f>
              <c:numCache>
                <c:formatCode>General</c:formatCode>
                <c:ptCount val="5"/>
                <c:pt idx="0">
                  <c:v>283</c:v>
                </c:pt>
                <c:pt idx="1">
                  <c:v>35.5</c:v>
                </c:pt>
                <c:pt idx="2">
                  <c:v>27.7</c:v>
                </c:pt>
                <c:pt idx="3">
                  <c:v>16.8</c:v>
                </c:pt>
                <c:pt idx="4">
                  <c:v>363</c:v>
                </c:pt>
              </c:numCache>
            </c:numRef>
          </c:val>
          <c:extLst>
            <c:ext xmlns:c16="http://schemas.microsoft.com/office/drawing/2014/chart" uri="{C3380CC4-5D6E-409C-BE32-E72D297353CC}">
              <c16:uniqueId val="{00000001-1ECD-4A5F-8B47-6ADAB21A973A}"/>
            </c:ext>
          </c:extLst>
        </c:ser>
        <c:ser>
          <c:idx val="2"/>
          <c:order val="2"/>
          <c:tx>
            <c:strRef>
              <c:f>Covid!$Q$47</c:f>
              <c:strCache>
                <c:ptCount val="1"/>
                <c:pt idx="0">
                  <c:v>2020</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Covid!$N$48:$N$52</c:f>
              <c:strCache>
                <c:ptCount val="5"/>
                <c:pt idx="0">
                  <c:v>Broking</c:v>
                </c:pt>
                <c:pt idx="1">
                  <c:v>Financial</c:v>
                </c:pt>
                <c:pt idx="2">
                  <c:v>Support</c:v>
                </c:pt>
                <c:pt idx="3">
                  <c:v>Research</c:v>
                </c:pt>
                <c:pt idx="4">
                  <c:v>Total</c:v>
                </c:pt>
              </c:strCache>
            </c:strRef>
          </c:cat>
          <c:val>
            <c:numRef>
              <c:f>Covid!$Q$48:$Q$52</c:f>
              <c:numCache>
                <c:formatCode>General</c:formatCode>
                <c:ptCount val="5"/>
                <c:pt idx="0">
                  <c:v>282.60000000000002</c:v>
                </c:pt>
                <c:pt idx="1">
                  <c:v>33.9</c:v>
                </c:pt>
                <c:pt idx="2">
                  <c:v>24.9</c:v>
                </c:pt>
                <c:pt idx="3">
                  <c:v>16.8</c:v>
                </c:pt>
                <c:pt idx="4">
                  <c:v>358.2</c:v>
                </c:pt>
              </c:numCache>
            </c:numRef>
          </c:val>
          <c:extLst>
            <c:ext xmlns:c16="http://schemas.microsoft.com/office/drawing/2014/chart" uri="{C3380CC4-5D6E-409C-BE32-E72D297353CC}">
              <c16:uniqueId val="{00000002-1ECD-4A5F-8B47-6ADAB21A973A}"/>
            </c:ext>
          </c:extLst>
        </c:ser>
        <c:dLbls>
          <c:showLegendKey val="0"/>
          <c:showVal val="0"/>
          <c:showCatName val="0"/>
          <c:showSerName val="0"/>
          <c:showPercent val="0"/>
          <c:showBubbleSize val="0"/>
        </c:dLbls>
        <c:gapWidth val="100"/>
        <c:overlap val="-24"/>
        <c:axId val="1814530735"/>
        <c:axId val="1814538223"/>
      </c:barChart>
      <c:catAx>
        <c:axId val="181453073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1814538223"/>
        <c:crosses val="autoZero"/>
        <c:auto val="1"/>
        <c:lblAlgn val="ctr"/>
        <c:lblOffset val="100"/>
        <c:noMultiLvlLbl val="0"/>
      </c:catAx>
      <c:valAx>
        <c:axId val="18145382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14530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EPS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Covid!$N$57</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Covid!$O$56:$Q$56</c:f>
              <c:numCache>
                <c:formatCode>General</c:formatCode>
                <c:ptCount val="3"/>
                <c:pt idx="0">
                  <c:v>2018</c:v>
                </c:pt>
                <c:pt idx="1">
                  <c:v>2019</c:v>
                </c:pt>
                <c:pt idx="2">
                  <c:v>2020</c:v>
                </c:pt>
              </c:numCache>
            </c:numRef>
          </c:cat>
          <c:val>
            <c:numRef>
              <c:f>Covid!$O$57:$Q$57</c:f>
              <c:numCache>
                <c:formatCode>General</c:formatCode>
                <c:ptCount val="3"/>
                <c:pt idx="0">
                  <c:v>105.2</c:v>
                </c:pt>
                <c:pt idx="1">
                  <c:v>118.8</c:v>
                </c:pt>
                <c:pt idx="2">
                  <c:v>106</c:v>
                </c:pt>
              </c:numCache>
            </c:numRef>
          </c:val>
          <c:extLst>
            <c:ext xmlns:c16="http://schemas.microsoft.com/office/drawing/2014/chart" uri="{C3380CC4-5D6E-409C-BE32-E72D297353CC}">
              <c16:uniqueId val="{00000000-D548-4AA3-BC59-A0F8FC4312BA}"/>
            </c:ext>
          </c:extLst>
        </c:ser>
        <c:dLbls>
          <c:dLblPos val="outEnd"/>
          <c:showLegendKey val="0"/>
          <c:showVal val="1"/>
          <c:showCatName val="0"/>
          <c:showSerName val="0"/>
          <c:showPercent val="0"/>
          <c:showBubbleSize val="0"/>
        </c:dLbls>
        <c:gapWidth val="100"/>
        <c:overlap val="-24"/>
        <c:axId val="1814525743"/>
        <c:axId val="1814526159"/>
      </c:barChart>
      <c:catAx>
        <c:axId val="181452574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crossAx val="1814526159"/>
        <c:crosses val="autoZero"/>
        <c:auto val="1"/>
        <c:lblAlgn val="ctr"/>
        <c:lblOffset val="100"/>
        <c:noMultiLvlLbl val="0"/>
      </c:catAx>
      <c:valAx>
        <c:axId val="181452615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1452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r>
              <a:rPr lang="en-US" b="1">
                <a:solidFill>
                  <a:schemeClr val="tx1"/>
                </a:solidFill>
              </a:rPr>
              <a:t>Current Liabilities analysis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Sheet1!$C$4</c:f>
              <c:strCache>
                <c:ptCount val="1"/>
                <c:pt idx="0">
                  <c:v>2018</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Sheet1!$B$5:$B$10</c:f>
              <c:strCache>
                <c:ptCount val="6"/>
                <c:pt idx="0">
                  <c:v>Interest-bearing loans and borrowings</c:v>
                </c:pt>
                <c:pt idx="1">
                  <c:v>Trade and other payables</c:v>
                </c:pt>
                <c:pt idx="2">
                  <c:v>Lease liabilities</c:v>
                </c:pt>
                <c:pt idx="3">
                  <c:v>Income tax payable</c:v>
                </c:pt>
                <c:pt idx="4">
                  <c:v>Provisions</c:v>
                </c:pt>
                <c:pt idx="5">
                  <c:v>Total</c:v>
                </c:pt>
              </c:strCache>
            </c:strRef>
          </c:cat>
          <c:val>
            <c:numRef>
              <c:f>Sheet1!$C$5:$C$10</c:f>
              <c:numCache>
                <c:formatCode>General</c:formatCode>
                <c:ptCount val="6"/>
                <c:pt idx="0">
                  <c:v>0</c:v>
                </c:pt>
                <c:pt idx="1">
                  <c:v>135.4</c:v>
                </c:pt>
                <c:pt idx="2">
                  <c:v>0</c:v>
                </c:pt>
                <c:pt idx="3">
                  <c:v>8</c:v>
                </c:pt>
                <c:pt idx="4">
                  <c:v>0.2</c:v>
                </c:pt>
                <c:pt idx="5">
                  <c:v>143.6</c:v>
                </c:pt>
              </c:numCache>
            </c:numRef>
          </c:val>
          <c:extLst>
            <c:ext xmlns:c16="http://schemas.microsoft.com/office/drawing/2014/chart" uri="{C3380CC4-5D6E-409C-BE32-E72D297353CC}">
              <c16:uniqueId val="{00000000-A144-4994-BCA6-6392535C5570}"/>
            </c:ext>
          </c:extLst>
        </c:ser>
        <c:ser>
          <c:idx val="1"/>
          <c:order val="1"/>
          <c:tx>
            <c:strRef>
              <c:f>Sheet1!$D$4</c:f>
              <c:strCache>
                <c:ptCount val="1"/>
                <c:pt idx="0">
                  <c:v>2019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Sheet1!$B$5:$B$10</c:f>
              <c:strCache>
                <c:ptCount val="6"/>
                <c:pt idx="0">
                  <c:v>Interest-bearing loans and borrowings</c:v>
                </c:pt>
                <c:pt idx="1">
                  <c:v>Trade and other payables</c:v>
                </c:pt>
                <c:pt idx="2">
                  <c:v>Lease liabilities</c:v>
                </c:pt>
                <c:pt idx="3">
                  <c:v>Income tax payable</c:v>
                </c:pt>
                <c:pt idx="4">
                  <c:v>Provisions</c:v>
                </c:pt>
                <c:pt idx="5">
                  <c:v>Total</c:v>
                </c:pt>
              </c:strCache>
            </c:strRef>
          </c:cat>
          <c:val>
            <c:numRef>
              <c:f>Sheet1!$D$5:$D$10</c:f>
              <c:numCache>
                <c:formatCode>General</c:formatCode>
                <c:ptCount val="6"/>
                <c:pt idx="0">
                  <c:v>1.2</c:v>
                </c:pt>
                <c:pt idx="1">
                  <c:v>151.30000000000001</c:v>
                </c:pt>
                <c:pt idx="2">
                  <c:v>8.6999999999999993</c:v>
                </c:pt>
                <c:pt idx="3">
                  <c:v>9.1</c:v>
                </c:pt>
                <c:pt idx="4">
                  <c:v>0.3</c:v>
                </c:pt>
                <c:pt idx="5">
                  <c:v>170.6</c:v>
                </c:pt>
              </c:numCache>
            </c:numRef>
          </c:val>
          <c:extLst>
            <c:ext xmlns:c16="http://schemas.microsoft.com/office/drawing/2014/chart" uri="{C3380CC4-5D6E-409C-BE32-E72D297353CC}">
              <c16:uniqueId val="{00000001-A144-4994-BCA6-6392535C5570}"/>
            </c:ext>
          </c:extLst>
        </c:ser>
        <c:ser>
          <c:idx val="2"/>
          <c:order val="2"/>
          <c:tx>
            <c:strRef>
              <c:f>Sheet1!$E$4</c:f>
              <c:strCache>
                <c:ptCount val="1"/>
                <c:pt idx="0">
                  <c:v>2020</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Sheet1!$B$5:$B$10</c:f>
              <c:strCache>
                <c:ptCount val="6"/>
                <c:pt idx="0">
                  <c:v>Interest-bearing loans and borrowings</c:v>
                </c:pt>
                <c:pt idx="1">
                  <c:v>Trade and other payables</c:v>
                </c:pt>
                <c:pt idx="2">
                  <c:v>Lease liabilities</c:v>
                </c:pt>
                <c:pt idx="3">
                  <c:v>Income tax payable</c:v>
                </c:pt>
                <c:pt idx="4">
                  <c:v>Provisions</c:v>
                </c:pt>
                <c:pt idx="5">
                  <c:v>Total</c:v>
                </c:pt>
              </c:strCache>
            </c:strRef>
          </c:cat>
          <c:val>
            <c:numRef>
              <c:f>Sheet1!$E$5:$E$10</c:f>
              <c:numCache>
                <c:formatCode>General</c:formatCode>
                <c:ptCount val="6"/>
                <c:pt idx="0">
                  <c:v>0</c:v>
                </c:pt>
                <c:pt idx="1">
                  <c:v>160.6</c:v>
                </c:pt>
                <c:pt idx="2">
                  <c:v>8.4</c:v>
                </c:pt>
                <c:pt idx="3">
                  <c:v>7.9</c:v>
                </c:pt>
                <c:pt idx="4">
                  <c:v>0.5</c:v>
                </c:pt>
                <c:pt idx="5">
                  <c:v>177.4</c:v>
                </c:pt>
              </c:numCache>
            </c:numRef>
          </c:val>
          <c:extLst>
            <c:ext xmlns:c16="http://schemas.microsoft.com/office/drawing/2014/chart" uri="{C3380CC4-5D6E-409C-BE32-E72D297353CC}">
              <c16:uniqueId val="{00000002-A144-4994-BCA6-6392535C5570}"/>
            </c:ext>
          </c:extLst>
        </c:ser>
        <c:dLbls>
          <c:showLegendKey val="0"/>
          <c:showVal val="0"/>
          <c:showCatName val="0"/>
          <c:showSerName val="0"/>
          <c:showPercent val="0"/>
          <c:showBubbleSize val="0"/>
        </c:dLbls>
        <c:gapWidth val="100"/>
        <c:overlap val="-24"/>
        <c:axId val="1334037775"/>
        <c:axId val="1334038191"/>
      </c:barChart>
      <c:catAx>
        <c:axId val="133403777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334038191"/>
        <c:crosses val="autoZero"/>
        <c:auto val="1"/>
        <c:lblAlgn val="ctr"/>
        <c:lblOffset val="100"/>
        <c:noMultiLvlLbl val="0"/>
      </c:catAx>
      <c:valAx>
        <c:axId val="133403819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334037775"/>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50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r>
              <a:rPr lang="en-US">
                <a:solidFill>
                  <a:schemeClr val="tx1"/>
                </a:solidFill>
              </a:rPr>
              <a:t>Non-current Liabilities analysis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Sheet1!$C$20</c:f>
              <c:strCache>
                <c:ptCount val="1"/>
                <c:pt idx="0">
                  <c:v>2018</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Sheet1!$B$21:$B$27</c:f>
              <c:strCache>
                <c:ptCount val="7"/>
                <c:pt idx="0">
                  <c:v>Interest-bearing loans and borrowings</c:v>
                </c:pt>
                <c:pt idx="1">
                  <c:v>Trade and other payables</c:v>
                </c:pt>
                <c:pt idx="2">
                  <c:v>Lease liabilities</c:v>
                </c:pt>
                <c:pt idx="3">
                  <c:v>Provisions</c:v>
                </c:pt>
                <c:pt idx="4">
                  <c:v>Employee benefits</c:v>
                </c:pt>
                <c:pt idx="5">
                  <c:v>Deferred tax liabilities</c:v>
                </c:pt>
                <c:pt idx="6">
                  <c:v>Total</c:v>
                </c:pt>
              </c:strCache>
            </c:strRef>
          </c:cat>
          <c:val>
            <c:numRef>
              <c:f>Sheet1!$C$21:$C$27</c:f>
              <c:numCache>
                <c:formatCode>General</c:formatCode>
                <c:ptCount val="7"/>
                <c:pt idx="0">
                  <c:v>0</c:v>
                </c:pt>
                <c:pt idx="1">
                  <c:v>10.5</c:v>
                </c:pt>
                <c:pt idx="2">
                  <c:v>0</c:v>
                </c:pt>
                <c:pt idx="3">
                  <c:v>0.2</c:v>
                </c:pt>
                <c:pt idx="4">
                  <c:v>4.2</c:v>
                </c:pt>
                <c:pt idx="5">
                  <c:v>6.4</c:v>
                </c:pt>
                <c:pt idx="6">
                  <c:v>21.299999999999997</c:v>
                </c:pt>
              </c:numCache>
            </c:numRef>
          </c:val>
          <c:extLst>
            <c:ext xmlns:c16="http://schemas.microsoft.com/office/drawing/2014/chart" uri="{C3380CC4-5D6E-409C-BE32-E72D297353CC}">
              <c16:uniqueId val="{00000000-22D5-48E9-ABB3-22635857F09C}"/>
            </c:ext>
          </c:extLst>
        </c:ser>
        <c:ser>
          <c:idx val="1"/>
          <c:order val="1"/>
          <c:tx>
            <c:strRef>
              <c:f>Sheet1!$D$20</c:f>
              <c:strCache>
                <c:ptCount val="1"/>
                <c:pt idx="0">
                  <c:v>2019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Sheet1!$B$21:$B$27</c:f>
              <c:strCache>
                <c:ptCount val="7"/>
                <c:pt idx="0">
                  <c:v>Interest-bearing loans and borrowings</c:v>
                </c:pt>
                <c:pt idx="1">
                  <c:v>Trade and other payables</c:v>
                </c:pt>
                <c:pt idx="2">
                  <c:v>Lease liabilities</c:v>
                </c:pt>
                <c:pt idx="3">
                  <c:v>Provisions</c:v>
                </c:pt>
                <c:pt idx="4">
                  <c:v>Employee benefits</c:v>
                </c:pt>
                <c:pt idx="5">
                  <c:v>Deferred tax liabilities</c:v>
                </c:pt>
                <c:pt idx="6">
                  <c:v>Total</c:v>
                </c:pt>
              </c:strCache>
            </c:strRef>
          </c:cat>
          <c:val>
            <c:numRef>
              <c:f>Sheet1!$D$21:$D$27</c:f>
              <c:numCache>
                <c:formatCode>General</c:formatCode>
                <c:ptCount val="7"/>
                <c:pt idx="0">
                  <c:v>0.1</c:v>
                </c:pt>
                <c:pt idx="1">
                  <c:v>2.4</c:v>
                </c:pt>
                <c:pt idx="2">
                  <c:v>53.7</c:v>
                </c:pt>
                <c:pt idx="3">
                  <c:v>1.5</c:v>
                </c:pt>
                <c:pt idx="4">
                  <c:v>4.5</c:v>
                </c:pt>
                <c:pt idx="5">
                  <c:v>6</c:v>
                </c:pt>
                <c:pt idx="6">
                  <c:v>68.2</c:v>
                </c:pt>
              </c:numCache>
            </c:numRef>
          </c:val>
          <c:extLst>
            <c:ext xmlns:c16="http://schemas.microsoft.com/office/drawing/2014/chart" uri="{C3380CC4-5D6E-409C-BE32-E72D297353CC}">
              <c16:uniqueId val="{00000001-22D5-48E9-ABB3-22635857F09C}"/>
            </c:ext>
          </c:extLst>
        </c:ser>
        <c:ser>
          <c:idx val="2"/>
          <c:order val="2"/>
          <c:tx>
            <c:strRef>
              <c:f>Sheet1!$E$20</c:f>
              <c:strCache>
                <c:ptCount val="1"/>
                <c:pt idx="0">
                  <c:v>2020</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Sheet1!$B$21:$B$27</c:f>
              <c:strCache>
                <c:ptCount val="7"/>
                <c:pt idx="0">
                  <c:v>Interest-bearing loans and borrowings</c:v>
                </c:pt>
                <c:pt idx="1">
                  <c:v>Trade and other payables</c:v>
                </c:pt>
                <c:pt idx="2">
                  <c:v>Lease liabilities</c:v>
                </c:pt>
                <c:pt idx="3">
                  <c:v>Provisions</c:v>
                </c:pt>
                <c:pt idx="4">
                  <c:v>Employee benefits</c:v>
                </c:pt>
                <c:pt idx="5">
                  <c:v>Deferred tax liabilities</c:v>
                </c:pt>
                <c:pt idx="6">
                  <c:v>Total</c:v>
                </c:pt>
              </c:strCache>
            </c:strRef>
          </c:cat>
          <c:val>
            <c:numRef>
              <c:f>Sheet1!$E$21:$E$27</c:f>
              <c:numCache>
                <c:formatCode>General</c:formatCode>
                <c:ptCount val="7"/>
                <c:pt idx="0">
                  <c:v>0.1</c:v>
                </c:pt>
                <c:pt idx="1">
                  <c:v>2.7</c:v>
                </c:pt>
                <c:pt idx="2">
                  <c:v>47.7</c:v>
                </c:pt>
                <c:pt idx="3">
                  <c:v>1.5</c:v>
                </c:pt>
                <c:pt idx="4">
                  <c:v>6.1</c:v>
                </c:pt>
                <c:pt idx="5">
                  <c:v>8.8000000000000007</c:v>
                </c:pt>
                <c:pt idx="6">
                  <c:v>66.900000000000006</c:v>
                </c:pt>
              </c:numCache>
            </c:numRef>
          </c:val>
          <c:extLst>
            <c:ext xmlns:c16="http://schemas.microsoft.com/office/drawing/2014/chart" uri="{C3380CC4-5D6E-409C-BE32-E72D297353CC}">
              <c16:uniqueId val="{00000002-22D5-48E9-ABB3-22635857F09C}"/>
            </c:ext>
          </c:extLst>
        </c:ser>
        <c:dLbls>
          <c:showLegendKey val="0"/>
          <c:showVal val="0"/>
          <c:showCatName val="0"/>
          <c:showSerName val="0"/>
          <c:showPercent val="0"/>
          <c:showBubbleSize val="0"/>
        </c:dLbls>
        <c:gapWidth val="100"/>
        <c:overlap val="-24"/>
        <c:axId val="1388958271"/>
        <c:axId val="1388958687"/>
      </c:barChart>
      <c:catAx>
        <c:axId val="138895827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388958687"/>
        <c:crosses val="autoZero"/>
        <c:auto val="1"/>
        <c:lblAlgn val="ctr"/>
        <c:lblOffset val="100"/>
        <c:noMultiLvlLbl val="0"/>
      </c:catAx>
      <c:valAx>
        <c:axId val="1388958687"/>
        <c:scaling>
          <c:orientation val="minMax"/>
          <c:max val="70"/>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388958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50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Total</a:t>
            </a:r>
            <a:r>
              <a:rPr lang="en-US" baseline="0" dirty="0"/>
              <a:t> Liabilities 2018-2020</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liabilities!$B$5</c:f>
              <c:strCache>
                <c:ptCount val="1"/>
                <c:pt idx="0">
                  <c:v>Current Liabilities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liabilities!$C$4:$E$4</c:f>
              <c:numCache>
                <c:formatCode>General</c:formatCode>
                <c:ptCount val="3"/>
                <c:pt idx="0">
                  <c:v>2018</c:v>
                </c:pt>
                <c:pt idx="1">
                  <c:v>2019</c:v>
                </c:pt>
                <c:pt idx="2">
                  <c:v>2020</c:v>
                </c:pt>
              </c:numCache>
            </c:numRef>
          </c:cat>
          <c:val>
            <c:numRef>
              <c:f>liabilities!$C$5:$E$5</c:f>
              <c:numCache>
                <c:formatCode>General</c:formatCode>
                <c:ptCount val="3"/>
                <c:pt idx="0">
                  <c:v>143.6</c:v>
                </c:pt>
                <c:pt idx="1">
                  <c:v>170.6</c:v>
                </c:pt>
                <c:pt idx="2">
                  <c:v>177.4</c:v>
                </c:pt>
              </c:numCache>
            </c:numRef>
          </c:val>
          <c:extLst>
            <c:ext xmlns:c16="http://schemas.microsoft.com/office/drawing/2014/chart" uri="{C3380CC4-5D6E-409C-BE32-E72D297353CC}">
              <c16:uniqueId val="{00000000-4CA1-4B41-9F0B-B56412DF7FD7}"/>
            </c:ext>
          </c:extLst>
        </c:ser>
        <c:ser>
          <c:idx val="1"/>
          <c:order val="1"/>
          <c:tx>
            <c:strRef>
              <c:f>liabilities!$B$6</c:f>
              <c:strCache>
                <c:ptCount val="1"/>
                <c:pt idx="0">
                  <c:v>Non-Current Liabilities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liabilities!$C$4:$E$4</c:f>
              <c:numCache>
                <c:formatCode>General</c:formatCode>
                <c:ptCount val="3"/>
                <c:pt idx="0">
                  <c:v>2018</c:v>
                </c:pt>
                <c:pt idx="1">
                  <c:v>2019</c:v>
                </c:pt>
                <c:pt idx="2">
                  <c:v>2020</c:v>
                </c:pt>
              </c:numCache>
            </c:numRef>
          </c:cat>
          <c:val>
            <c:numRef>
              <c:f>liabilities!$C$6:$E$6</c:f>
              <c:numCache>
                <c:formatCode>General</c:formatCode>
                <c:ptCount val="3"/>
                <c:pt idx="0">
                  <c:v>21.3</c:v>
                </c:pt>
                <c:pt idx="1">
                  <c:v>68.2</c:v>
                </c:pt>
                <c:pt idx="2">
                  <c:v>66.900000000000006</c:v>
                </c:pt>
              </c:numCache>
            </c:numRef>
          </c:val>
          <c:extLst>
            <c:ext xmlns:c16="http://schemas.microsoft.com/office/drawing/2014/chart" uri="{C3380CC4-5D6E-409C-BE32-E72D297353CC}">
              <c16:uniqueId val="{00000001-4CA1-4B41-9F0B-B56412DF7FD7}"/>
            </c:ext>
          </c:extLst>
        </c:ser>
        <c:ser>
          <c:idx val="2"/>
          <c:order val="2"/>
          <c:tx>
            <c:strRef>
              <c:f>liabilities!$B$7</c:f>
              <c:strCache>
                <c:ptCount val="1"/>
                <c:pt idx="0">
                  <c:v>Total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liabilities!$C$4:$E$4</c:f>
              <c:numCache>
                <c:formatCode>General</c:formatCode>
                <c:ptCount val="3"/>
                <c:pt idx="0">
                  <c:v>2018</c:v>
                </c:pt>
                <c:pt idx="1">
                  <c:v>2019</c:v>
                </c:pt>
                <c:pt idx="2">
                  <c:v>2020</c:v>
                </c:pt>
              </c:numCache>
            </c:numRef>
          </c:cat>
          <c:val>
            <c:numRef>
              <c:f>liabilities!$C$7:$E$7</c:f>
              <c:numCache>
                <c:formatCode>General</c:formatCode>
                <c:ptCount val="3"/>
                <c:pt idx="0">
                  <c:v>164.9</c:v>
                </c:pt>
                <c:pt idx="1">
                  <c:v>238.8</c:v>
                </c:pt>
                <c:pt idx="2">
                  <c:v>244.3</c:v>
                </c:pt>
              </c:numCache>
            </c:numRef>
          </c:val>
          <c:extLst>
            <c:ext xmlns:c16="http://schemas.microsoft.com/office/drawing/2014/chart" uri="{C3380CC4-5D6E-409C-BE32-E72D297353CC}">
              <c16:uniqueId val="{00000002-4CA1-4B41-9F0B-B56412DF7FD7}"/>
            </c:ext>
          </c:extLst>
        </c:ser>
        <c:dLbls>
          <c:dLblPos val="outEnd"/>
          <c:showLegendKey val="0"/>
          <c:showVal val="1"/>
          <c:showCatName val="0"/>
          <c:showSerName val="0"/>
          <c:showPercent val="0"/>
          <c:showBubbleSize val="0"/>
        </c:dLbls>
        <c:gapWidth val="100"/>
        <c:overlap val="-24"/>
        <c:axId val="664774048"/>
        <c:axId val="664773216"/>
      </c:barChart>
      <c:catAx>
        <c:axId val="66477404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1" i="0" u="none" strike="noStrike" kern="1200" baseline="0">
                <a:solidFill>
                  <a:schemeClr val="lt1">
                    <a:lumMod val="85000"/>
                  </a:schemeClr>
                </a:solidFill>
                <a:latin typeface="+mn-lt"/>
                <a:ea typeface="+mn-ea"/>
                <a:cs typeface="+mn-cs"/>
              </a:defRPr>
            </a:pPr>
            <a:endParaRPr lang="en-US"/>
          </a:p>
        </c:txPr>
        <c:crossAx val="664773216"/>
        <c:crosses val="autoZero"/>
        <c:auto val="1"/>
        <c:lblAlgn val="ctr"/>
        <c:lblOffset val="100"/>
        <c:noMultiLvlLbl val="0"/>
      </c:catAx>
      <c:valAx>
        <c:axId val="66477321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lt1">
                    <a:lumMod val="85000"/>
                  </a:schemeClr>
                </a:solidFill>
                <a:latin typeface="+mn-lt"/>
                <a:ea typeface="+mn-ea"/>
                <a:cs typeface="+mn-cs"/>
              </a:defRPr>
            </a:pPr>
            <a:endParaRPr lang="en-US"/>
          </a:p>
        </c:txPr>
        <c:crossAx val="664774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r>
              <a:rPr lang="en-US" sz="1800">
                <a:solidFill>
                  <a:schemeClr val="tx1"/>
                </a:solidFill>
              </a:rPr>
              <a:t>Non- currentassets analysis</a:t>
            </a:r>
          </a:p>
        </c:rich>
      </c:tx>
      <c:overlay val="0"/>
      <c:spPr>
        <a:noFill/>
        <a:ln>
          <a:noFill/>
        </a:ln>
        <a:effectLst/>
      </c:spPr>
      <c:txPr>
        <a:bodyPr rot="0" spcFirstLastPara="1" vertOverflow="ellipsis" vert="horz" wrap="square" anchor="ctr" anchorCtr="1"/>
        <a:lstStyle/>
        <a:p>
          <a:pPr>
            <a:defRPr sz="1800"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assets!$C$5</c:f>
              <c:strCache>
                <c:ptCount val="1"/>
                <c:pt idx="0">
                  <c:v>2018</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assets!$B$6:$B$14</c:f>
              <c:strCache>
                <c:ptCount val="9"/>
                <c:pt idx="0">
                  <c:v>Property, plant and equipment</c:v>
                </c:pt>
                <c:pt idx="1">
                  <c:v>Investment properties</c:v>
                </c:pt>
                <c:pt idx="2">
                  <c:v>Right-of-use assets</c:v>
                </c:pt>
                <c:pt idx="3">
                  <c:v>Intangible assets</c:v>
                </c:pt>
                <c:pt idx="4">
                  <c:v>Trade and other receivables</c:v>
                </c:pt>
                <c:pt idx="5">
                  <c:v>Investments</c:v>
                </c:pt>
                <c:pt idx="6">
                  <c:v>Employee benefits</c:v>
                </c:pt>
                <c:pt idx="7">
                  <c:v>Deferred tax assets</c:v>
                </c:pt>
                <c:pt idx="8">
                  <c:v>Total</c:v>
                </c:pt>
              </c:strCache>
            </c:strRef>
          </c:cat>
          <c:val>
            <c:numRef>
              <c:f>assets!$C$6:$C$14</c:f>
              <c:numCache>
                <c:formatCode>General</c:formatCode>
                <c:ptCount val="9"/>
                <c:pt idx="0">
                  <c:v>27</c:v>
                </c:pt>
                <c:pt idx="1">
                  <c:v>1.2</c:v>
                </c:pt>
                <c:pt idx="2">
                  <c:v>0</c:v>
                </c:pt>
                <c:pt idx="3">
                  <c:v>293.39999999999998</c:v>
                </c:pt>
                <c:pt idx="4">
                  <c:v>1.1000000000000001</c:v>
                </c:pt>
                <c:pt idx="5">
                  <c:v>4.8</c:v>
                </c:pt>
                <c:pt idx="6">
                  <c:v>18.2</c:v>
                </c:pt>
                <c:pt idx="7">
                  <c:v>8.6</c:v>
                </c:pt>
                <c:pt idx="8">
                  <c:v>354.3</c:v>
                </c:pt>
              </c:numCache>
            </c:numRef>
          </c:val>
          <c:extLst>
            <c:ext xmlns:c16="http://schemas.microsoft.com/office/drawing/2014/chart" uri="{C3380CC4-5D6E-409C-BE32-E72D297353CC}">
              <c16:uniqueId val="{00000000-4E47-4BEC-A0F1-89535E7D1CF1}"/>
            </c:ext>
          </c:extLst>
        </c:ser>
        <c:ser>
          <c:idx val="1"/>
          <c:order val="1"/>
          <c:tx>
            <c:strRef>
              <c:f>assets!$D$5</c:f>
              <c:strCache>
                <c:ptCount val="1"/>
                <c:pt idx="0">
                  <c:v>2019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assets!$B$6:$B$14</c:f>
              <c:strCache>
                <c:ptCount val="9"/>
                <c:pt idx="0">
                  <c:v>Property, plant and equipment</c:v>
                </c:pt>
                <c:pt idx="1">
                  <c:v>Investment properties</c:v>
                </c:pt>
                <c:pt idx="2">
                  <c:v>Right-of-use assets</c:v>
                </c:pt>
                <c:pt idx="3">
                  <c:v>Intangible assets</c:v>
                </c:pt>
                <c:pt idx="4">
                  <c:v>Trade and other receivables</c:v>
                </c:pt>
                <c:pt idx="5">
                  <c:v>Investments</c:v>
                </c:pt>
                <c:pt idx="6">
                  <c:v>Employee benefits</c:v>
                </c:pt>
                <c:pt idx="7">
                  <c:v>Deferred tax assets</c:v>
                </c:pt>
                <c:pt idx="8">
                  <c:v>Total</c:v>
                </c:pt>
              </c:strCache>
            </c:strRef>
          </c:cat>
          <c:val>
            <c:numRef>
              <c:f>assets!$D$6:$D$14</c:f>
              <c:numCache>
                <c:formatCode>General</c:formatCode>
                <c:ptCount val="9"/>
                <c:pt idx="0">
                  <c:v>25.6</c:v>
                </c:pt>
                <c:pt idx="1">
                  <c:v>1.2</c:v>
                </c:pt>
                <c:pt idx="2">
                  <c:v>53.4</c:v>
                </c:pt>
                <c:pt idx="3">
                  <c:v>238.2</c:v>
                </c:pt>
                <c:pt idx="4">
                  <c:v>2.1</c:v>
                </c:pt>
                <c:pt idx="5">
                  <c:v>4.8</c:v>
                </c:pt>
                <c:pt idx="6">
                  <c:v>15.5</c:v>
                </c:pt>
                <c:pt idx="7">
                  <c:v>9.1</c:v>
                </c:pt>
                <c:pt idx="8">
                  <c:v>349.90000000000003</c:v>
                </c:pt>
              </c:numCache>
            </c:numRef>
          </c:val>
          <c:extLst>
            <c:ext xmlns:c16="http://schemas.microsoft.com/office/drawing/2014/chart" uri="{C3380CC4-5D6E-409C-BE32-E72D297353CC}">
              <c16:uniqueId val="{00000001-4E47-4BEC-A0F1-89535E7D1CF1}"/>
            </c:ext>
          </c:extLst>
        </c:ser>
        <c:ser>
          <c:idx val="2"/>
          <c:order val="2"/>
          <c:tx>
            <c:strRef>
              <c:f>assets!$E$5</c:f>
              <c:strCache>
                <c:ptCount val="1"/>
                <c:pt idx="0">
                  <c:v>2020</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assets!$B$6:$B$14</c:f>
              <c:strCache>
                <c:ptCount val="9"/>
                <c:pt idx="0">
                  <c:v>Property, plant and equipment</c:v>
                </c:pt>
                <c:pt idx="1">
                  <c:v>Investment properties</c:v>
                </c:pt>
                <c:pt idx="2">
                  <c:v>Right-of-use assets</c:v>
                </c:pt>
                <c:pt idx="3">
                  <c:v>Intangible assets</c:v>
                </c:pt>
                <c:pt idx="4">
                  <c:v>Trade and other receivables</c:v>
                </c:pt>
                <c:pt idx="5">
                  <c:v>Investments</c:v>
                </c:pt>
                <c:pt idx="6">
                  <c:v>Employee benefits</c:v>
                </c:pt>
                <c:pt idx="7">
                  <c:v>Deferred tax assets</c:v>
                </c:pt>
                <c:pt idx="8">
                  <c:v>Total</c:v>
                </c:pt>
              </c:strCache>
            </c:strRef>
          </c:cat>
          <c:val>
            <c:numRef>
              <c:f>assets!$E$6:$E$14</c:f>
              <c:numCache>
                <c:formatCode>General</c:formatCode>
                <c:ptCount val="9"/>
                <c:pt idx="0">
                  <c:v>24.3</c:v>
                </c:pt>
                <c:pt idx="1">
                  <c:v>1.2</c:v>
                </c:pt>
                <c:pt idx="2">
                  <c:v>47</c:v>
                </c:pt>
                <c:pt idx="3">
                  <c:v>182.9</c:v>
                </c:pt>
                <c:pt idx="4">
                  <c:v>3.1</c:v>
                </c:pt>
                <c:pt idx="5">
                  <c:v>2.9</c:v>
                </c:pt>
                <c:pt idx="6">
                  <c:v>18.100000000000001</c:v>
                </c:pt>
                <c:pt idx="7">
                  <c:v>10.6</c:v>
                </c:pt>
                <c:pt idx="8">
                  <c:v>290.10000000000002</c:v>
                </c:pt>
              </c:numCache>
            </c:numRef>
          </c:val>
          <c:extLst>
            <c:ext xmlns:c16="http://schemas.microsoft.com/office/drawing/2014/chart" uri="{C3380CC4-5D6E-409C-BE32-E72D297353CC}">
              <c16:uniqueId val="{00000002-4E47-4BEC-A0F1-89535E7D1CF1}"/>
            </c:ext>
          </c:extLst>
        </c:ser>
        <c:dLbls>
          <c:showLegendKey val="0"/>
          <c:showVal val="0"/>
          <c:showCatName val="0"/>
          <c:showSerName val="0"/>
          <c:showPercent val="0"/>
          <c:showBubbleSize val="0"/>
        </c:dLbls>
        <c:gapWidth val="100"/>
        <c:overlap val="-24"/>
        <c:axId val="1202747951"/>
        <c:axId val="1117002671"/>
      </c:barChart>
      <c:catAx>
        <c:axId val="120274795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117002671"/>
        <c:crosses val="autoZero"/>
        <c:auto val="1"/>
        <c:lblAlgn val="ctr"/>
        <c:lblOffset val="100"/>
        <c:noMultiLvlLbl val="0"/>
      </c:catAx>
      <c:valAx>
        <c:axId val="1117002671"/>
        <c:scaling>
          <c:orientation val="minMax"/>
          <c:max val="360"/>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12027479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50000"/>
      </a:schemeClr>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Assets</a:t>
            </a:r>
            <a:r>
              <a:rPr lang="en-US" baseline="0" dirty="0"/>
              <a:t> 2018-2020</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assets!$B$28</c:f>
              <c:strCache>
                <c:ptCount val="1"/>
                <c:pt idx="0">
                  <c:v>non-current assets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assets!$C$27:$E$27</c:f>
              <c:numCache>
                <c:formatCode>General</c:formatCode>
                <c:ptCount val="3"/>
                <c:pt idx="0">
                  <c:v>2018</c:v>
                </c:pt>
                <c:pt idx="1">
                  <c:v>2019</c:v>
                </c:pt>
                <c:pt idx="2">
                  <c:v>2020</c:v>
                </c:pt>
              </c:numCache>
            </c:numRef>
          </c:cat>
          <c:val>
            <c:numRef>
              <c:f>assets!$C$28:$E$28</c:f>
              <c:numCache>
                <c:formatCode>General</c:formatCode>
                <c:ptCount val="3"/>
                <c:pt idx="0">
                  <c:v>354.3</c:v>
                </c:pt>
                <c:pt idx="1">
                  <c:v>349.9</c:v>
                </c:pt>
                <c:pt idx="2">
                  <c:v>290.10000000000002</c:v>
                </c:pt>
              </c:numCache>
            </c:numRef>
          </c:val>
          <c:extLst>
            <c:ext xmlns:c16="http://schemas.microsoft.com/office/drawing/2014/chart" uri="{C3380CC4-5D6E-409C-BE32-E72D297353CC}">
              <c16:uniqueId val="{00000000-40EA-4E03-BFFB-B1BC74E65910}"/>
            </c:ext>
          </c:extLst>
        </c:ser>
        <c:ser>
          <c:idx val="1"/>
          <c:order val="1"/>
          <c:tx>
            <c:strRef>
              <c:f>assets!$B$29</c:f>
              <c:strCache>
                <c:ptCount val="1"/>
                <c:pt idx="0">
                  <c:v>current assets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assets!$C$27:$E$27</c:f>
              <c:numCache>
                <c:formatCode>General</c:formatCode>
                <c:ptCount val="3"/>
                <c:pt idx="0">
                  <c:v>2018</c:v>
                </c:pt>
                <c:pt idx="1">
                  <c:v>2019</c:v>
                </c:pt>
                <c:pt idx="2">
                  <c:v>2020</c:v>
                </c:pt>
              </c:numCache>
            </c:numRef>
          </c:cat>
          <c:val>
            <c:numRef>
              <c:f>assets!$C$29:$E$29</c:f>
              <c:numCache>
                <c:formatCode>General</c:formatCode>
                <c:ptCount val="3"/>
                <c:pt idx="0">
                  <c:v>245.2</c:v>
                </c:pt>
                <c:pt idx="1">
                  <c:v>269.5</c:v>
                </c:pt>
                <c:pt idx="2">
                  <c:v>282.60000000000002</c:v>
                </c:pt>
              </c:numCache>
            </c:numRef>
          </c:val>
          <c:extLst>
            <c:ext xmlns:c16="http://schemas.microsoft.com/office/drawing/2014/chart" uri="{C3380CC4-5D6E-409C-BE32-E72D297353CC}">
              <c16:uniqueId val="{00000001-40EA-4E03-BFFB-B1BC74E65910}"/>
            </c:ext>
          </c:extLst>
        </c:ser>
        <c:ser>
          <c:idx val="2"/>
          <c:order val="2"/>
          <c:tx>
            <c:strRef>
              <c:f>assets!$B$30</c:f>
              <c:strCache>
                <c:ptCount val="1"/>
                <c:pt idx="0">
                  <c:v>Total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assets!$C$27:$E$27</c:f>
              <c:numCache>
                <c:formatCode>General</c:formatCode>
                <c:ptCount val="3"/>
                <c:pt idx="0">
                  <c:v>2018</c:v>
                </c:pt>
                <c:pt idx="1">
                  <c:v>2019</c:v>
                </c:pt>
                <c:pt idx="2">
                  <c:v>2020</c:v>
                </c:pt>
              </c:numCache>
            </c:numRef>
          </c:cat>
          <c:val>
            <c:numRef>
              <c:f>assets!$C$30:$E$30</c:f>
              <c:numCache>
                <c:formatCode>General</c:formatCode>
                <c:ptCount val="3"/>
                <c:pt idx="0">
                  <c:v>599.5</c:v>
                </c:pt>
                <c:pt idx="1">
                  <c:v>619.4</c:v>
                </c:pt>
                <c:pt idx="2">
                  <c:v>572.70000000000005</c:v>
                </c:pt>
              </c:numCache>
            </c:numRef>
          </c:val>
          <c:extLst>
            <c:ext xmlns:c16="http://schemas.microsoft.com/office/drawing/2014/chart" uri="{C3380CC4-5D6E-409C-BE32-E72D297353CC}">
              <c16:uniqueId val="{00000002-40EA-4E03-BFFB-B1BC74E65910}"/>
            </c:ext>
          </c:extLst>
        </c:ser>
        <c:dLbls>
          <c:showLegendKey val="0"/>
          <c:showVal val="0"/>
          <c:showCatName val="0"/>
          <c:showSerName val="0"/>
          <c:showPercent val="0"/>
          <c:showBubbleSize val="0"/>
        </c:dLbls>
        <c:gapWidth val="100"/>
        <c:overlap val="-24"/>
        <c:axId val="325233952"/>
        <c:axId val="493389328"/>
      </c:barChart>
      <c:catAx>
        <c:axId val="3252339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1" i="0" u="none" strike="noStrike" kern="1200" baseline="0">
                <a:solidFill>
                  <a:schemeClr val="lt1">
                    <a:lumMod val="85000"/>
                  </a:schemeClr>
                </a:solidFill>
                <a:latin typeface="+mn-lt"/>
                <a:ea typeface="+mn-ea"/>
                <a:cs typeface="+mn-cs"/>
              </a:defRPr>
            </a:pPr>
            <a:endParaRPr lang="en-US"/>
          </a:p>
        </c:txPr>
        <c:crossAx val="493389328"/>
        <c:crosses val="autoZero"/>
        <c:auto val="1"/>
        <c:lblAlgn val="ctr"/>
        <c:lblOffset val="100"/>
        <c:noMultiLvlLbl val="0"/>
      </c:catAx>
      <c:valAx>
        <c:axId val="4933893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lt1">
                    <a:lumMod val="85000"/>
                  </a:schemeClr>
                </a:solidFill>
                <a:latin typeface="+mn-lt"/>
                <a:ea typeface="+mn-ea"/>
                <a:cs typeface="+mn-cs"/>
              </a:defRPr>
            </a:pPr>
            <a:endParaRPr lang="en-US"/>
          </a:p>
        </c:txPr>
        <c:crossAx val="325233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r>
              <a:rPr lang="en-US">
                <a:solidFill>
                  <a:schemeClr val="tx1"/>
                </a:solidFill>
              </a:rPr>
              <a:t>Equity analysis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equity!$C$5</c:f>
              <c:strCache>
                <c:ptCount val="1"/>
                <c:pt idx="0">
                  <c:v>2018</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equity!$B$6:$B$10</c:f>
              <c:strCache>
                <c:ptCount val="5"/>
                <c:pt idx="0">
                  <c:v>Share capital</c:v>
                </c:pt>
                <c:pt idx="1">
                  <c:v>Other reserves</c:v>
                </c:pt>
                <c:pt idx="2">
                  <c:v>Retained earnings</c:v>
                </c:pt>
                <c:pt idx="3">
                  <c:v>Non-controlling interests</c:v>
                </c:pt>
                <c:pt idx="4">
                  <c:v>Total</c:v>
                </c:pt>
              </c:strCache>
            </c:strRef>
          </c:cat>
          <c:val>
            <c:numRef>
              <c:f>equity!$C$6:$C$10</c:f>
              <c:numCache>
                <c:formatCode>General</c:formatCode>
                <c:ptCount val="5"/>
                <c:pt idx="0">
                  <c:v>7.6</c:v>
                </c:pt>
                <c:pt idx="1">
                  <c:v>237.1</c:v>
                </c:pt>
                <c:pt idx="2">
                  <c:v>185.9</c:v>
                </c:pt>
                <c:pt idx="3">
                  <c:v>4</c:v>
                </c:pt>
                <c:pt idx="4">
                  <c:v>434.6</c:v>
                </c:pt>
              </c:numCache>
            </c:numRef>
          </c:val>
          <c:extLst>
            <c:ext xmlns:c16="http://schemas.microsoft.com/office/drawing/2014/chart" uri="{C3380CC4-5D6E-409C-BE32-E72D297353CC}">
              <c16:uniqueId val="{00000000-A2F6-47FF-BB72-B89BFA98FFFB}"/>
            </c:ext>
          </c:extLst>
        </c:ser>
        <c:ser>
          <c:idx val="1"/>
          <c:order val="1"/>
          <c:tx>
            <c:strRef>
              <c:f>equity!$D$5</c:f>
              <c:strCache>
                <c:ptCount val="1"/>
                <c:pt idx="0">
                  <c:v>2019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equity!$B$6:$B$10</c:f>
              <c:strCache>
                <c:ptCount val="5"/>
                <c:pt idx="0">
                  <c:v>Share capital</c:v>
                </c:pt>
                <c:pt idx="1">
                  <c:v>Other reserves</c:v>
                </c:pt>
                <c:pt idx="2">
                  <c:v>Retained earnings</c:v>
                </c:pt>
                <c:pt idx="3">
                  <c:v>Non-controlling interests</c:v>
                </c:pt>
                <c:pt idx="4">
                  <c:v>Total</c:v>
                </c:pt>
              </c:strCache>
            </c:strRef>
          </c:cat>
          <c:val>
            <c:numRef>
              <c:f>equity!$D$6:$D$10</c:f>
              <c:numCache>
                <c:formatCode>General</c:formatCode>
                <c:ptCount val="5"/>
                <c:pt idx="0">
                  <c:v>7.6</c:v>
                </c:pt>
                <c:pt idx="1">
                  <c:v>158.4</c:v>
                </c:pt>
                <c:pt idx="2">
                  <c:v>211.5</c:v>
                </c:pt>
                <c:pt idx="3">
                  <c:v>3.1</c:v>
                </c:pt>
                <c:pt idx="4">
                  <c:v>380.6</c:v>
                </c:pt>
              </c:numCache>
            </c:numRef>
          </c:val>
          <c:extLst>
            <c:ext xmlns:c16="http://schemas.microsoft.com/office/drawing/2014/chart" uri="{C3380CC4-5D6E-409C-BE32-E72D297353CC}">
              <c16:uniqueId val="{00000001-A2F6-47FF-BB72-B89BFA98FFFB}"/>
            </c:ext>
          </c:extLst>
        </c:ser>
        <c:ser>
          <c:idx val="2"/>
          <c:order val="2"/>
          <c:tx>
            <c:strRef>
              <c:f>equity!$E$5</c:f>
              <c:strCache>
                <c:ptCount val="1"/>
                <c:pt idx="0">
                  <c:v>2020</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equity!$B$6:$B$10</c:f>
              <c:strCache>
                <c:ptCount val="5"/>
                <c:pt idx="0">
                  <c:v>Share capital</c:v>
                </c:pt>
                <c:pt idx="1">
                  <c:v>Other reserves</c:v>
                </c:pt>
                <c:pt idx="2">
                  <c:v>Retained earnings</c:v>
                </c:pt>
                <c:pt idx="3">
                  <c:v>Non-controlling interests</c:v>
                </c:pt>
                <c:pt idx="4">
                  <c:v>Total</c:v>
                </c:pt>
              </c:strCache>
            </c:strRef>
          </c:cat>
          <c:val>
            <c:numRef>
              <c:f>equity!$E$6:$E$10</c:f>
              <c:numCache>
                <c:formatCode>General</c:formatCode>
                <c:ptCount val="5"/>
                <c:pt idx="0">
                  <c:v>7.6</c:v>
                </c:pt>
                <c:pt idx="1">
                  <c:v>104.6</c:v>
                </c:pt>
                <c:pt idx="2">
                  <c:v>211.9</c:v>
                </c:pt>
                <c:pt idx="3">
                  <c:v>4.3</c:v>
                </c:pt>
                <c:pt idx="4">
                  <c:v>328.40000000000003</c:v>
                </c:pt>
              </c:numCache>
            </c:numRef>
          </c:val>
          <c:extLst>
            <c:ext xmlns:c16="http://schemas.microsoft.com/office/drawing/2014/chart" uri="{C3380CC4-5D6E-409C-BE32-E72D297353CC}">
              <c16:uniqueId val="{00000002-A2F6-47FF-BB72-B89BFA98FFFB}"/>
            </c:ext>
          </c:extLst>
        </c:ser>
        <c:dLbls>
          <c:showLegendKey val="0"/>
          <c:showVal val="0"/>
          <c:showCatName val="0"/>
          <c:showSerName val="0"/>
          <c:showPercent val="0"/>
          <c:showBubbleSize val="0"/>
        </c:dLbls>
        <c:gapWidth val="100"/>
        <c:overlap val="-24"/>
        <c:axId val="1339354271"/>
        <c:axId val="1339355519"/>
      </c:barChart>
      <c:catAx>
        <c:axId val="133935427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339355519"/>
        <c:crosses val="autoZero"/>
        <c:auto val="1"/>
        <c:lblAlgn val="ctr"/>
        <c:lblOffset val="100"/>
        <c:noMultiLvlLbl val="0"/>
      </c:catAx>
      <c:valAx>
        <c:axId val="13393555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339354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50000"/>
      </a:schemeClr>
    </a:soli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Equity</a:t>
            </a:r>
            <a:r>
              <a:rPr lang="en-US" baseline="0" dirty="0"/>
              <a:t> 2018 to 2020</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equity!$B$4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equity!$C$3:$E$3</c:f>
              <c:numCache>
                <c:formatCode>General</c:formatCode>
                <c:ptCount val="3"/>
                <c:pt idx="0">
                  <c:v>2018</c:v>
                </c:pt>
                <c:pt idx="1">
                  <c:v>2019</c:v>
                </c:pt>
                <c:pt idx="2">
                  <c:v>2020</c:v>
                </c:pt>
              </c:numCache>
            </c:numRef>
          </c:cat>
          <c:val>
            <c:numRef>
              <c:f>equity!$C$4:$E$4</c:f>
              <c:numCache>
                <c:formatCode>General</c:formatCode>
                <c:ptCount val="3"/>
                <c:pt idx="0">
                  <c:v>434.6</c:v>
                </c:pt>
                <c:pt idx="1">
                  <c:v>380.6</c:v>
                </c:pt>
                <c:pt idx="2">
                  <c:v>328.4</c:v>
                </c:pt>
              </c:numCache>
            </c:numRef>
          </c:val>
          <c:extLst>
            <c:ext xmlns:c16="http://schemas.microsoft.com/office/drawing/2014/chart" uri="{C3380CC4-5D6E-409C-BE32-E72D297353CC}">
              <c16:uniqueId val="{00000000-59A9-485A-8E4D-4C74D3E45FF9}"/>
            </c:ext>
          </c:extLst>
        </c:ser>
        <c:dLbls>
          <c:showLegendKey val="0"/>
          <c:showVal val="0"/>
          <c:showCatName val="0"/>
          <c:showSerName val="0"/>
          <c:showPercent val="0"/>
          <c:showBubbleSize val="0"/>
        </c:dLbls>
        <c:gapWidth val="100"/>
        <c:overlap val="-24"/>
        <c:axId val="586220384"/>
        <c:axId val="586222880"/>
      </c:barChart>
      <c:catAx>
        <c:axId val="5862203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1" i="0" u="none" strike="noStrike" kern="1200" baseline="0">
                <a:solidFill>
                  <a:schemeClr val="lt1">
                    <a:lumMod val="85000"/>
                  </a:schemeClr>
                </a:solidFill>
                <a:latin typeface="+mn-lt"/>
                <a:ea typeface="+mn-ea"/>
                <a:cs typeface="+mn-cs"/>
              </a:defRPr>
            </a:pPr>
            <a:endParaRPr lang="en-US"/>
          </a:p>
        </c:txPr>
        <c:crossAx val="586222880"/>
        <c:crosses val="autoZero"/>
        <c:auto val="1"/>
        <c:lblAlgn val="ctr"/>
        <c:lblOffset val="100"/>
        <c:noMultiLvlLbl val="0"/>
      </c:catAx>
      <c:valAx>
        <c:axId val="5862228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lt1">
                    <a:lumMod val="85000"/>
                  </a:schemeClr>
                </a:solidFill>
                <a:latin typeface="+mn-lt"/>
                <a:ea typeface="+mn-ea"/>
                <a:cs typeface="+mn-cs"/>
              </a:defRPr>
            </a:pPr>
            <a:endParaRPr lang="en-US"/>
          </a:p>
        </c:txPr>
        <c:crossAx val="5862203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ECDB25-3D2A-41D0-B45A-4281FB0375D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82FB61F-7180-4091-A171-C683786C5775}">
      <dgm:prSet phldrT="[Text]" custT="1"/>
      <dgm:spPr/>
      <dgm:t>
        <a:bodyPr/>
        <a:lstStyle/>
        <a:p>
          <a:r>
            <a:rPr lang="en-US" sz="2400" b="1" i="0" u="none" strike="noStrike" dirty="0">
              <a:solidFill>
                <a:srgbClr val="000000"/>
              </a:solidFill>
              <a:effectLst/>
              <a:latin typeface="Roboto" panose="02000000000000000000" pitchFamily="2" charset="0"/>
            </a:rPr>
            <a:t>1-Increase in Liabilities</a:t>
          </a:r>
          <a:endParaRPr lang="en-US" sz="2400" dirty="0"/>
        </a:p>
      </dgm:t>
    </dgm:pt>
    <dgm:pt modelId="{7C6AA38A-3A65-4E55-8C51-A855849DF330}" type="parTrans" cxnId="{6D12A445-5D51-4912-BB84-9235172B6E3C}">
      <dgm:prSet/>
      <dgm:spPr/>
      <dgm:t>
        <a:bodyPr/>
        <a:lstStyle/>
        <a:p>
          <a:endParaRPr lang="en-US"/>
        </a:p>
      </dgm:t>
    </dgm:pt>
    <dgm:pt modelId="{A0F553FB-56FC-4A3A-87A2-695E2D5F0DB4}" type="sibTrans" cxnId="{6D12A445-5D51-4912-BB84-9235172B6E3C}">
      <dgm:prSet/>
      <dgm:spPr/>
      <dgm:t>
        <a:bodyPr/>
        <a:lstStyle/>
        <a:p>
          <a:endParaRPr lang="en-US"/>
        </a:p>
      </dgm:t>
    </dgm:pt>
    <dgm:pt modelId="{35969882-A8F1-4464-951B-1ADA2470055C}">
      <dgm:prSet phldrT="[Text]" custT="1"/>
      <dgm:spPr/>
      <dgm:t>
        <a:bodyPr/>
        <a:lstStyle/>
        <a:p>
          <a:pPr algn="l"/>
          <a:r>
            <a:rPr lang="en-US" sz="1400" b="0" i="0" u="none" strike="noStrike" dirty="0">
              <a:solidFill>
                <a:srgbClr val="000000"/>
              </a:solidFill>
              <a:effectLst/>
              <a:latin typeface="Roboto" panose="02000000000000000000" pitchFamily="2" charset="0"/>
            </a:rPr>
            <a:t>current Liabilities </a:t>
          </a:r>
          <a:endParaRPr lang="en-US" sz="1400" dirty="0"/>
        </a:p>
      </dgm:t>
    </dgm:pt>
    <dgm:pt modelId="{E4B6DF8B-D1CC-47E5-8CB2-FE89A3C633A9}" type="parTrans" cxnId="{E1C6B5CD-B291-4E80-ACA8-71C9B7AC507D}">
      <dgm:prSet/>
      <dgm:spPr/>
      <dgm:t>
        <a:bodyPr/>
        <a:lstStyle/>
        <a:p>
          <a:endParaRPr lang="en-US"/>
        </a:p>
      </dgm:t>
    </dgm:pt>
    <dgm:pt modelId="{FC67BA77-B8A5-4E03-81DE-DE3C3C8F630D}" type="sibTrans" cxnId="{E1C6B5CD-B291-4E80-ACA8-71C9B7AC507D}">
      <dgm:prSet/>
      <dgm:spPr/>
      <dgm:t>
        <a:bodyPr/>
        <a:lstStyle/>
        <a:p>
          <a:endParaRPr lang="en-US"/>
        </a:p>
      </dgm:t>
    </dgm:pt>
    <dgm:pt modelId="{0545141F-BDE6-4E70-B438-421BCF3D773D}">
      <dgm:prSet phldrT="[Text]" custT="1"/>
      <dgm:spPr/>
      <dgm:t>
        <a:bodyPr/>
        <a:lstStyle/>
        <a:p>
          <a:r>
            <a:rPr lang="en-US" sz="2400" b="1" i="0" u="none" strike="noStrike" dirty="0">
              <a:solidFill>
                <a:srgbClr val="000000"/>
              </a:solidFill>
              <a:effectLst/>
              <a:latin typeface="Roboto" panose="02000000000000000000" pitchFamily="2" charset="0"/>
            </a:rPr>
            <a:t>2-Decrease in Assets</a:t>
          </a:r>
          <a:endParaRPr lang="en-US" sz="2400" dirty="0"/>
        </a:p>
      </dgm:t>
    </dgm:pt>
    <dgm:pt modelId="{4937B827-DA17-4489-8B94-2D854100919A}" type="parTrans" cxnId="{5AA8B3A6-A136-4E1C-96CA-57C987DA7647}">
      <dgm:prSet/>
      <dgm:spPr/>
      <dgm:t>
        <a:bodyPr/>
        <a:lstStyle/>
        <a:p>
          <a:endParaRPr lang="en-US"/>
        </a:p>
      </dgm:t>
    </dgm:pt>
    <dgm:pt modelId="{4C3DB44D-DD29-4AD1-AEFC-A176C3620EE2}" type="sibTrans" cxnId="{5AA8B3A6-A136-4E1C-96CA-57C987DA7647}">
      <dgm:prSet/>
      <dgm:spPr/>
      <dgm:t>
        <a:bodyPr/>
        <a:lstStyle/>
        <a:p>
          <a:endParaRPr lang="en-US"/>
        </a:p>
      </dgm:t>
    </dgm:pt>
    <dgm:pt modelId="{E7033ED4-22C9-4541-A71D-A7D3A01987EF}">
      <dgm:prSet phldrT="[Text]"/>
      <dgm:spPr/>
      <dgm:t>
        <a:bodyPr/>
        <a:lstStyle/>
        <a:p>
          <a:pPr algn="l">
            <a:buNone/>
          </a:pPr>
          <a:endParaRPr lang="en-US" sz="1300" dirty="0"/>
        </a:p>
      </dgm:t>
    </dgm:pt>
    <dgm:pt modelId="{19B0B741-C2A8-497B-9B4B-F4FFB8FC0CA7}" type="parTrans" cxnId="{7FA54972-F827-4AC1-BA93-F7D0C0FE67C5}">
      <dgm:prSet/>
      <dgm:spPr/>
      <dgm:t>
        <a:bodyPr/>
        <a:lstStyle/>
        <a:p>
          <a:endParaRPr lang="en-US"/>
        </a:p>
      </dgm:t>
    </dgm:pt>
    <dgm:pt modelId="{FDE47432-99F0-442B-A59B-0BF1581C0162}" type="sibTrans" cxnId="{7FA54972-F827-4AC1-BA93-F7D0C0FE67C5}">
      <dgm:prSet/>
      <dgm:spPr/>
      <dgm:t>
        <a:bodyPr/>
        <a:lstStyle/>
        <a:p>
          <a:endParaRPr lang="en-US"/>
        </a:p>
      </dgm:t>
    </dgm:pt>
    <dgm:pt modelId="{EA2F7A02-2255-4B6E-B6A1-A745B2BB4E7C}">
      <dgm:prSet phldrT="[Text]" custT="1"/>
      <dgm:spPr/>
      <dgm:t>
        <a:bodyPr/>
        <a:lstStyle/>
        <a:p>
          <a:pPr>
            <a:buNone/>
          </a:pPr>
          <a:r>
            <a:rPr lang="en-US" sz="2400" b="1" dirty="0">
              <a:solidFill>
                <a:srgbClr val="000000"/>
              </a:solidFill>
              <a:latin typeface="Roboto" panose="02000000000000000000" pitchFamily="2" charset="0"/>
            </a:rPr>
            <a:t>3-Decrease in Equity </a:t>
          </a:r>
          <a:endParaRPr lang="en-US" sz="2400" dirty="0"/>
        </a:p>
      </dgm:t>
    </dgm:pt>
    <dgm:pt modelId="{248E5644-01F9-4573-979F-D05F80881D06}" type="parTrans" cxnId="{6014F0AA-3DB9-4043-A33D-2CF9412937DD}">
      <dgm:prSet/>
      <dgm:spPr/>
      <dgm:t>
        <a:bodyPr/>
        <a:lstStyle/>
        <a:p>
          <a:endParaRPr lang="en-US"/>
        </a:p>
      </dgm:t>
    </dgm:pt>
    <dgm:pt modelId="{B5DBABDB-0322-49CB-AEC0-02A7E5E3B22F}" type="sibTrans" cxnId="{6014F0AA-3DB9-4043-A33D-2CF9412937DD}">
      <dgm:prSet/>
      <dgm:spPr/>
      <dgm:t>
        <a:bodyPr/>
        <a:lstStyle/>
        <a:p>
          <a:endParaRPr lang="en-US"/>
        </a:p>
      </dgm:t>
    </dgm:pt>
    <dgm:pt modelId="{4F4AB97F-EDAE-479D-B370-FAE7383019CA}">
      <dgm:prSet phldrT="[Text]" custT="1"/>
      <dgm:spPr/>
      <dgm:t>
        <a:bodyPr/>
        <a:lstStyle/>
        <a:p>
          <a:pPr algn="l"/>
          <a:r>
            <a:rPr lang="en-US" sz="1400" b="0" i="0" u="none" strike="noStrike" dirty="0">
              <a:solidFill>
                <a:srgbClr val="000000"/>
              </a:solidFill>
              <a:effectLst/>
              <a:latin typeface="Roboto" panose="02000000000000000000" pitchFamily="2" charset="0"/>
            </a:rPr>
            <a:t>decrease in Retained earnings (increase in Dividends payments)</a:t>
          </a:r>
          <a:endParaRPr lang="en-US" sz="1400" dirty="0"/>
        </a:p>
      </dgm:t>
    </dgm:pt>
    <dgm:pt modelId="{D3F622FA-94D6-4456-B353-41E9ACD43883}" type="parTrans" cxnId="{BA631EFD-54C7-4077-A98C-AD29493437A6}">
      <dgm:prSet/>
      <dgm:spPr/>
      <dgm:t>
        <a:bodyPr/>
        <a:lstStyle/>
        <a:p>
          <a:endParaRPr lang="en-US"/>
        </a:p>
      </dgm:t>
    </dgm:pt>
    <dgm:pt modelId="{E5396629-DB83-48AC-AC62-E8F6F7E573F9}" type="sibTrans" cxnId="{BA631EFD-54C7-4077-A98C-AD29493437A6}">
      <dgm:prSet/>
      <dgm:spPr/>
      <dgm:t>
        <a:bodyPr/>
        <a:lstStyle/>
        <a:p>
          <a:endParaRPr lang="en-US"/>
        </a:p>
      </dgm:t>
    </dgm:pt>
    <dgm:pt modelId="{B218A7E0-4F49-49C1-9BBF-19865ABF6A72}">
      <dgm:prSet custT="1"/>
      <dgm:spPr/>
      <dgm:t>
        <a:bodyPr/>
        <a:lstStyle/>
        <a:p>
          <a:pPr algn="l"/>
          <a:r>
            <a:rPr lang="en-US" sz="1400" b="0" i="0" u="none" strike="noStrike" dirty="0">
              <a:solidFill>
                <a:srgbClr val="000000"/>
              </a:solidFill>
              <a:effectLst/>
              <a:latin typeface="Roboto" panose="02000000000000000000" pitchFamily="2" charset="0"/>
            </a:rPr>
            <a:t>non-current liabilities </a:t>
          </a:r>
          <a:endParaRPr lang="en-US" sz="1400" b="0" dirty="0">
            <a:effectLst/>
          </a:endParaRPr>
        </a:p>
      </dgm:t>
    </dgm:pt>
    <dgm:pt modelId="{2D955093-69B9-4E79-B1F5-9A9A8728F64B}" type="parTrans" cxnId="{3C30831D-8B96-4EE2-A153-A957BC2A99DD}">
      <dgm:prSet/>
      <dgm:spPr/>
      <dgm:t>
        <a:bodyPr/>
        <a:lstStyle/>
        <a:p>
          <a:endParaRPr lang="en-US"/>
        </a:p>
      </dgm:t>
    </dgm:pt>
    <dgm:pt modelId="{18EE1309-A814-4779-8E78-0F2B636E1F4C}" type="sibTrans" cxnId="{3C30831D-8B96-4EE2-A153-A957BC2A99DD}">
      <dgm:prSet/>
      <dgm:spPr/>
      <dgm:t>
        <a:bodyPr/>
        <a:lstStyle/>
        <a:p>
          <a:endParaRPr lang="en-US"/>
        </a:p>
      </dgm:t>
    </dgm:pt>
    <dgm:pt modelId="{BA2936C2-0885-4857-8C74-E6B0855B02FA}">
      <dgm:prSet custT="1"/>
      <dgm:spPr/>
      <dgm:t>
        <a:bodyPr/>
        <a:lstStyle/>
        <a:p>
          <a:pPr algn="l"/>
          <a:r>
            <a:rPr lang="en-US" sz="1400" b="0" i="0" u="none" strike="noStrike" dirty="0">
              <a:solidFill>
                <a:srgbClr val="000000"/>
              </a:solidFill>
              <a:effectLst/>
              <a:latin typeface="Roboto" panose="02000000000000000000" pitchFamily="2" charset="0"/>
            </a:rPr>
            <a:t>decrease in Retained earnings (decrease in net income….)</a:t>
          </a:r>
          <a:endParaRPr lang="en-US" sz="1400" b="0" dirty="0">
            <a:effectLst/>
          </a:endParaRPr>
        </a:p>
      </dgm:t>
    </dgm:pt>
    <dgm:pt modelId="{0A6D83BE-CBE2-459E-8E25-EB03939AD6B5}" type="parTrans" cxnId="{D0E27E46-5048-489D-ABF7-01031B85680D}">
      <dgm:prSet/>
      <dgm:spPr/>
      <dgm:t>
        <a:bodyPr/>
        <a:lstStyle/>
        <a:p>
          <a:endParaRPr lang="en-US"/>
        </a:p>
      </dgm:t>
    </dgm:pt>
    <dgm:pt modelId="{56230CA9-D977-4721-8FF5-DD0CD9FC02D0}" type="sibTrans" cxnId="{D0E27E46-5048-489D-ABF7-01031B85680D}">
      <dgm:prSet/>
      <dgm:spPr/>
      <dgm:t>
        <a:bodyPr/>
        <a:lstStyle/>
        <a:p>
          <a:endParaRPr lang="en-US"/>
        </a:p>
      </dgm:t>
    </dgm:pt>
    <dgm:pt modelId="{CF2B2CC8-CAFF-473E-961F-CBFE62730B4C}">
      <dgm:prSet custT="1"/>
      <dgm:spPr/>
      <dgm:t>
        <a:bodyPr/>
        <a:lstStyle/>
        <a:p>
          <a:pPr algn="l"/>
          <a:r>
            <a:rPr lang="en-US" sz="1400" b="0" dirty="0">
              <a:effectLst/>
            </a:rPr>
            <a:t>Decrease in share Capital</a:t>
          </a:r>
        </a:p>
      </dgm:t>
    </dgm:pt>
    <dgm:pt modelId="{0B67EFC3-139D-49EE-83B8-8A8AE5267890}" type="parTrans" cxnId="{A5CA9445-7CC1-418A-83C0-0BCF8584B659}">
      <dgm:prSet/>
      <dgm:spPr/>
      <dgm:t>
        <a:bodyPr/>
        <a:lstStyle/>
        <a:p>
          <a:endParaRPr lang="en-US"/>
        </a:p>
      </dgm:t>
    </dgm:pt>
    <dgm:pt modelId="{79E685E5-F248-4762-86B3-F76322F969FD}" type="sibTrans" cxnId="{A5CA9445-7CC1-418A-83C0-0BCF8584B659}">
      <dgm:prSet/>
      <dgm:spPr/>
      <dgm:t>
        <a:bodyPr/>
        <a:lstStyle/>
        <a:p>
          <a:endParaRPr lang="en-US"/>
        </a:p>
      </dgm:t>
    </dgm:pt>
    <dgm:pt modelId="{F564A499-1ECF-4900-967C-B0DBCC5CC468}">
      <dgm:prSet custT="1"/>
      <dgm:spPr/>
      <dgm:t>
        <a:bodyPr/>
        <a:lstStyle/>
        <a:p>
          <a:pPr algn="l"/>
          <a:r>
            <a:rPr lang="en-US" sz="1400" b="0" i="0" u="none" strike="noStrike" dirty="0">
              <a:solidFill>
                <a:srgbClr val="000000"/>
              </a:solidFill>
              <a:effectLst/>
              <a:latin typeface="Roboto" panose="02000000000000000000" pitchFamily="2" charset="0"/>
            </a:rPr>
            <a:t>Decrease in Current assets</a:t>
          </a:r>
          <a:endParaRPr lang="en-US" sz="1400" dirty="0"/>
        </a:p>
      </dgm:t>
    </dgm:pt>
    <dgm:pt modelId="{9C3252D6-710D-43BA-B07D-741C93D35C99}" type="sibTrans" cxnId="{8649A289-CA9F-4F74-A828-9DD62A645B26}">
      <dgm:prSet/>
      <dgm:spPr/>
      <dgm:t>
        <a:bodyPr/>
        <a:lstStyle/>
        <a:p>
          <a:endParaRPr lang="en-US"/>
        </a:p>
      </dgm:t>
    </dgm:pt>
    <dgm:pt modelId="{281B6425-478A-41E7-B90D-2CAB4F1C631C}" type="parTrans" cxnId="{8649A289-CA9F-4F74-A828-9DD62A645B26}">
      <dgm:prSet/>
      <dgm:spPr/>
      <dgm:t>
        <a:bodyPr/>
        <a:lstStyle/>
        <a:p>
          <a:endParaRPr lang="en-US"/>
        </a:p>
      </dgm:t>
    </dgm:pt>
    <dgm:pt modelId="{6A235A37-24A4-464F-AF51-B32B7F818149}">
      <dgm:prSet custT="1"/>
      <dgm:spPr/>
      <dgm:t>
        <a:bodyPr/>
        <a:lstStyle/>
        <a:p>
          <a:pPr algn="l"/>
          <a:r>
            <a:rPr lang="en-US" sz="1400" b="0" i="0" u="none" strike="noStrike" dirty="0">
              <a:solidFill>
                <a:srgbClr val="000000"/>
              </a:solidFill>
              <a:effectLst/>
              <a:latin typeface="Roboto" panose="02000000000000000000" pitchFamily="2" charset="0"/>
            </a:rPr>
            <a:t>Decrease in Non-current assets </a:t>
          </a:r>
          <a:endParaRPr lang="en-US" sz="1400" dirty="0"/>
        </a:p>
      </dgm:t>
    </dgm:pt>
    <dgm:pt modelId="{CEE12963-0981-4064-8E6E-4705456D80F8}" type="parTrans" cxnId="{9C6E2740-984E-4C91-8F04-CC0772BF9F15}">
      <dgm:prSet/>
      <dgm:spPr/>
      <dgm:t>
        <a:bodyPr/>
        <a:lstStyle/>
        <a:p>
          <a:endParaRPr lang="en-US"/>
        </a:p>
      </dgm:t>
    </dgm:pt>
    <dgm:pt modelId="{9E406E3A-EAF3-419C-99DF-7DED9907C42C}" type="sibTrans" cxnId="{9C6E2740-984E-4C91-8F04-CC0772BF9F15}">
      <dgm:prSet/>
      <dgm:spPr/>
      <dgm:t>
        <a:bodyPr/>
        <a:lstStyle/>
        <a:p>
          <a:endParaRPr lang="en-US"/>
        </a:p>
      </dgm:t>
    </dgm:pt>
    <dgm:pt modelId="{5B4DDE39-2FD0-466F-87FB-57FC79C0CE7D}" type="pres">
      <dgm:prSet presAssocID="{88ECDB25-3D2A-41D0-B45A-4281FB0375D8}" presName="Name0" presStyleCnt="0">
        <dgm:presLayoutVars>
          <dgm:dir/>
          <dgm:animLvl val="lvl"/>
          <dgm:resizeHandles val="exact"/>
        </dgm:presLayoutVars>
      </dgm:prSet>
      <dgm:spPr/>
    </dgm:pt>
    <dgm:pt modelId="{D0152C5A-D1CE-4D12-8588-D771794E2962}" type="pres">
      <dgm:prSet presAssocID="{182FB61F-7180-4091-A171-C683786C5775}" presName="linNode" presStyleCnt="0"/>
      <dgm:spPr/>
    </dgm:pt>
    <dgm:pt modelId="{CC8156A0-2260-4AB9-9FE5-F7265321F7FD}" type="pres">
      <dgm:prSet presAssocID="{182FB61F-7180-4091-A171-C683786C5775}" presName="parentText" presStyleLbl="node1" presStyleIdx="0" presStyleCnt="3">
        <dgm:presLayoutVars>
          <dgm:chMax val="1"/>
          <dgm:bulletEnabled val="1"/>
        </dgm:presLayoutVars>
      </dgm:prSet>
      <dgm:spPr/>
    </dgm:pt>
    <dgm:pt modelId="{CE92020E-7E76-450C-9D66-3C1D2A3AC577}" type="pres">
      <dgm:prSet presAssocID="{182FB61F-7180-4091-A171-C683786C5775}" presName="descendantText" presStyleLbl="alignAccFollowNode1" presStyleIdx="0" presStyleCnt="3">
        <dgm:presLayoutVars>
          <dgm:bulletEnabled val="1"/>
        </dgm:presLayoutVars>
      </dgm:prSet>
      <dgm:spPr/>
    </dgm:pt>
    <dgm:pt modelId="{21D9CD72-A554-4A35-9123-FA225A6B46D1}" type="pres">
      <dgm:prSet presAssocID="{A0F553FB-56FC-4A3A-87A2-695E2D5F0DB4}" presName="sp" presStyleCnt="0"/>
      <dgm:spPr/>
    </dgm:pt>
    <dgm:pt modelId="{86D569E3-9910-416D-BA25-ECADE4F54A59}" type="pres">
      <dgm:prSet presAssocID="{0545141F-BDE6-4E70-B438-421BCF3D773D}" presName="linNode" presStyleCnt="0"/>
      <dgm:spPr/>
    </dgm:pt>
    <dgm:pt modelId="{270BD876-8A2C-41C0-AAA3-ACB8F33418FD}" type="pres">
      <dgm:prSet presAssocID="{0545141F-BDE6-4E70-B438-421BCF3D773D}" presName="parentText" presStyleLbl="node1" presStyleIdx="1" presStyleCnt="3">
        <dgm:presLayoutVars>
          <dgm:chMax val="1"/>
          <dgm:bulletEnabled val="1"/>
        </dgm:presLayoutVars>
      </dgm:prSet>
      <dgm:spPr/>
    </dgm:pt>
    <dgm:pt modelId="{3DD720A0-FDF6-472E-817D-F9A4431FF197}" type="pres">
      <dgm:prSet presAssocID="{0545141F-BDE6-4E70-B438-421BCF3D773D}" presName="descendantText" presStyleLbl="alignAccFollowNode1" presStyleIdx="1" presStyleCnt="3">
        <dgm:presLayoutVars>
          <dgm:bulletEnabled val="1"/>
        </dgm:presLayoutVars>
      </dgm:prSet>
      <dgm:spPr/>
    </dgm:pt>
    <dgm:pt modelId="{A843CFD0-A463-40F9-9BFA-D90D6E602172}" type="pres">
      <dgm:prSet presAssocID="{4C3DB44D-DD29-4AD1-AEFC-A176C3620EE2}" presName="sp" presStyleCnt="0"/>
      <dgm:spPr/>
    </dgm:pt>
    <dgm:pt modelId="{67DF4DF9-79FE-4313-9C83-DA41BAA4A61E}" type="pres">
      <dgm:prSet presAssocID="{EA2F7A02-2255-4B6E-B6A1-A745B2BB4E7C}" presName="linNode" presStyleCnt="0"/>
      <dgm:spPr/>
    </dgm:pt>
    <dgm:pt modelId="{1CFA8FD0-57CD-404F-B4E0-7D1F4A1696A0}" type="pres">
      <dgm:prSet presAssocID="{EA2F7A02-2255-4B6E-B6A1-A745B2BB4E7C}" presName="parentText" presStyleLbl="node1" presStyleIdx="2" presStyleCnt="3">
        <dgm:presLayoutVars>
          <dgm:chMax val="1"/>
          <dgm:bulletEnabled val="1"/>
        </dgm:presLayoutVars>
      </dgm:prSet>
      <dgm:spPr/>
    </dgm:pt>
    <dgm:pt modelId="{5E0DA9E2-2668-4D7F-8637-5238124402C4}" type="pres">
      <dgm:prSet presAssocID="{EA2F7A02-2255-4B6E-B6A1-A745B2BB4E7C}" presName="descendantText" presStyleLbl="alignAccFollowNode1" presStyleIdx="2" presStyleCnt="3">
        <dgm:presLayoutVars>
          <dgm:bulletEnabled val="1"/>
        </dgm:presLayoutVars>
      </dgm:prSet>
      <dgm:spPr/>
    </dgm:pt>
  </dgm:ptLst>
  <dgm:cxnLst>
    <dgm:cxn modelId="{3C30831D-8B96-4EE2-A153-A957BC2A99DD}" srcId="{182FB61F-7180-4091-A171-C683786C5775}" destId="{B218A7E0-4F49-49C1-9BBF-19865ABF6A72}" srcOrd="1" destOrd="0" parTransId="{2D955093-69B9-4E79-B1F5-9A9A8728F64B}" sibTransId="{18EE1309-A814-4779-8E78-0F2B636E1F4C}"/>
    <dgm:cxn modelId="{028D3031-804D-4AB4-9D3D-0EDF2D8FD72A}" type="presOf" srcId="{0545141F-BDE6-4E70-B438-421BCF3D773D}" destId="{270BD876-8A2C-41C0-AAA3-ACB8F33418FD}" srcOrd="0" destOrd="0" presId="urn:microsoft.com/office/officeart/2005/8/layout/vList5"/>
    <dgm:cxn modelId="{BAD4293C-6C7B-43F0-9521-7D9AAC1442CB}" type="presOf" srcId="{EA2F7A02-2255-4B6E-B6A1-A745B2BB4E7C}" destId="{1CFA8FD0-57CD-404F-B4E0-7D1F4A1696A0}" srcOrd="0" destOrd="0" presId="urn:microsoft.com/office/officeart/2005/8/layout/vList5"/>
    <dgm:cxn modelId="{9C6E2740-984E-4C91-8F04-CC0772BF9F15}" srcId="{0545141F-BDE6-4E70-B438-421BCF3D773D}" destId="{6A235A37-24A4-464F-AF51-B32B7F818149}" srcOrd="2" destOrd="0" parTransId="{CEE12963-0981-4064-8E6E-4705456D80F8}" sibTransId="{9E406E3A-EAF3-419C-99DF-7DED9907C42C}"/>
    <dgm:cxn modelId="{A5CA9445-7CC1-418A-83C0-0BCF8584B659}" srcId="{EA2F7A02-2255-4B6E-B6A1-A745B2BB4E7C}" destId="{CF2B2CC8-CAFF-473E-961F-CBFE62730B4C}" srcOrd="2" destOrd="0" parTransId="{0B67EFC3-139D-49EE-83B8-8A8AE5267890}" sibTransId="{79E685E5-F248-4762-86B3-F76322F969FD}"/>
    <dgm:cxn modelId="{6D12A445-5D51-4912-BB84-9235172B6E3C}" srcId="{88ECDB25-3D2A-41D0-B45A-4281FB0375D8}" destId="{182FB61F-7180-4091-A171-C683786C5775}" srcOrd="0" destOrd="0" parTransId="{7C6AA38A-3A65-4E55-8C51-A855849DF330}" sibTransId="{A0F553FB-56FC-4A3A-87A2-695E2D5F0DB4}"/>
    <dgm:cxn modelId="{D0E27E46-5048-489D-ABF7-01031B85680D}" srcId="{EA2F7A02-2255-4B6E-B6A1-A745B2BB4E7C}" destId="{BA2936C2-0885-4857-8C74-E6B0855B02FA}" srcOrd="1" destOrd="0" parTransId="{0A6D83BE-CBE2-459E-8E25-EB03939AD6B5}" sibTransId="{56230CA9-D977-4721-8FF5-DD0CD9FC02D0}"/>
    <dgm:cxn modelId="{7FA54972-F827-4AC1-BA93-F7D0C0FE67C5}" srcId="{0545141F-BDE6-4E70-B438-421BCF3D773D}" destId="{E7033ED4-22C9-4541-A71D-A7D3A01987EF}" srcOrd="0" destOrd="0" parTransId="{19B0B741-C2A8-497B-9B4B-F4FFB8FC0CA7}" sibTransId="{FDE47432-99F0-442B-A59B-0BF1581C0162}"/>
    <dgm:cxn modelId="{BF0ED77A-C635-40B6-B6D8-69284124F7FB}" type="presOf" srcId="{35969882-A8F1-4464-951B-1ADA2470055C}" destId="{CE92020E-7E76-450C-9D66-3C1D2A3AC577}" srcOrd="0" destOrd="0" presId="urn:microsoft.com/office/officeart/2005/8/layout/vList5"/>
    <dgm:cxn modelId="{8649A289-CA9F-4F74-A828-9DD62A645B26}" srcId="{0545141F-BDE6-4E70-B438-421BCF3D773D}" destId="{F564A499-1ECF-4900-967C-B0DBCC5CC468}" srcOrd="1" destOrd="0" parTransId="{281B6425-478A-41E7-B90D-2CAB4F1C631C}" sibTransId="{9C3252D6-710D-43BA-B07D-741C93D35C99}"/>
    <dgm:cxn modelId="{8E9DF08B-8536-4A06-A2E4-88C768686A92}" type="presOf" srcId="{BA2936C2-0885-4857-8C74-E6B0855B02FA}" destId="{5E0DA9E2-2668-4D7F-8637-5238124402C4}" srcOrd="0" destOrd="1" presId="urn:microsoft.com/office/officeart/2005/8/layout/vList5"/>
    <dgm:cxn modelId="{9612448C-5F16-40EF-B3DE-B01F21B5BDEE}" type="presOf" srcId="{F564A499-1ECF-4900-967C-B0DBCC5CC468}" destId="{3DD720A0-FDF6-472E-817D-F9A4431FF197}" srcOrd="0" destOrd="1" presId="urn:microsoft.com/office/officeart/2005/8/layout/vList5"/>
    <dgm:cxn modelId="{D151FE99-F577-4773-9CBC-51C2D6B2026A}" type="presOf" srcId="{E7033ED4-22C9-4541-A71D-A7D3A01987EF}" destId="{3DD720A0-FDF6-472E-817D-F9A4431FF197}" srcOrd="0" destOrd="0" presId="urn:microsoft.com/office/officeart/2005/8/layout/vList5"/>
    <dgm:cxn modelId="{5AA8B3A6-A136-4E1C-96CA-57C987DA7647}" srcId="{88ECDB25-3D2A-41D0-B45A-4281FB0375D8}" destId="{0545141F-BDE6-4E70-B438-421BCF3D773D}" srcOrd="1" destOrd="0" parTransId="{4937B827-DA17-4489-8B94-2D854100919A}" sibTransId="{4C3DB44D-DD29-4AD1-AEFC-A176C3620EE2}"/>
    <dgm:cxn modelId="{6014F0AA-3DB9-4043-A33D-2CF9412937DD}" srcId="{88ECDB25-3D2A-41D0-B45A-4281FB0375D8}" destId="{EA2F7A02-2255-4B6E-B6A1-A745B2BB4E7C}" srcOrd="2" destOrd="0" parTransId="{248E5644-01F9-4573-979F-D05F80881D06}" sibTransId="{B5DBABDB-0322-49CB-AEC0-02A7E5E3B22F}"/>
    <dgm:cxn modelId="{E341B0B2-A512-4B85-A324-002E96F66AD0}" type="presOf" srcId="{4F4AB97F-EDAE-479D-B370-FAE7383019CA}" destId="{5E0DA9E2-2668-4D7F-8637-5238124402C4}" srcOrd="0" destOrd="0" presId="urn:microsoft.com/office/officeart/2005/8/layout/vList5"/>
    <dgm:cxn modelId="{8A11F1C4-6D22-4875-BEAC-FB3BACDEB4C8}" type="presOf" srcId="{6A235A37-24A4-464F-AF51-B32B7F818149}" destId="{3DD720A0-FDF6-472E-817D-F9A4431FF197}" srcOrd="0" destOrd="2" presId="urn:microsoft.com/office/officeart/2005/8/layout/vList5"/>
    <dgm:cxn modelId="{E1C6B5CD-B291-4E80-ACA8-71C9B7AC507D}" srcId="{182FB61F-7180-4091-A171-C683786C5775}" destId="{35969882-A8F1-4464-951B-1ADA2470055C}" srcOrd="0" destOrd="0" parTransId="{E4B6DF8B-D1CC-47E5-8CB2-FE89A3C633A9}" sibTransId="{FC67BA77-B8A5-4E03-81DE-DE3C3C8F630D}"/>
    <dgm:cxn modelId="{B16A06D1-F4A9-45F2-96C1-2F39575289E1}" type="presOf" srcId="{88ECDB25-3D2A-41D0-B45A-4281FB0375D8}" destId="{5B4DDE39-2FD0-466F-87FB-57FC79C0CE7D}" srcOrd="0" destOrd="0" presId="urn:microsoft.com/office/officeart/2005/8/layout/vList5"/>
    <dgm:cxn modelId="{C80CA3E4-9D50-4C7C-A893-54307B2EB273}" type="presOf" srcId="{B218A7E0-4F49-49C1-9BBF-19865ABF6A72}" destId="{CE92020E-7E76-450C-9D66-3C1D2A3AC577}" srcOrd="0" destOrd="1" presId="urn:microsoft.com/office/officeart/2005/8/layout/vList5"/>
    <dgm:cxn modelId="{73CB1FF1-3206-44B6-9DE3-513DB51D6514}" type="presOf" srcId="{CF2B2CC8-CAFF-473E-961F-CBFE62730B4C}" destId="{5E0DA9E2-2668-4D7F-8637-5238124402C4}" srcOrd="0" destOrd="2" presId="urn:microsoft.com/office/officeart/2005/8/layout/vList5"/>
    <dgm:cxn modelId="{371E84F6-A48E-47EC-BD5A-87E5A498F776}" type="presOf" srcId="{182FB61F-7180-4091-A171-C683786C5775}" destId="{CC8156A0-2260-4AB9-9FE5-F7265321F7FD}" srcOrd="0" destOrd="0" presId="urn:microsoft.com/office/officeart/2005/8/layout/vList5"/>
    <dgm:cxn modelId="{BA631EFD-54C7-4077-A98C-AD29493437A6}" srcId="{EA2F7A02-2255-4B6E-B6A1-A745B2BB4E7C}" destId="{4F4AB97F-EDAE-479D-B370-FAE7383019CA}" srcOrd="0" destOrd="0" parTransId="{D3F622FA-94D6-4456-B353-41E9ACD43883}" sibTransId="{E5396629-DB83-48AC-AC62-E8F6F7E573F9}"/>
    <dgm:cxn modelId="{92155E90-4C45-4BCD-BDB1-6FF0B25129F7}" type="presParOf" srcId="{5B4DDE39-2FD0-466F-87FB-57FC79C0CE7D}" destId="{D0152C5A-D1CE-4D12-8588-D771794E2962}" srcOrd="0" destOrd="0" presId="urn:microsoft.com/office/officeart/2005/8/layout/vList5"/>
    <dgm:cxn modelId="{D787A8DB-E2FB-4C58-AADC-1D82A6A72F74}" type="presParOf" srcId="{D0152C5A-D1CE-4D12-8588-D771794E2962}" destId="{CC8156A0-2260-4AB9-9FE5-F7265321F7FD}" srcOrd="0" destOrd="0" presId="urn:microsoft.com/office/officeart/2005/8/layout/vList5"/>
    <dgm:cxn modelId="{CA428E42-2656-49B7-9C9E-A75E62F60990}" type="presParOf" srcId="{D0152C5A-D1CE-4D12-8588-D771794E2962}" destId="{CE92020E-7E76-450C-9D66-3C1D2A3AC577}" srcOrd="1" destOrd="0" presId="urn:microsoft.com/office/officeart/2005/8/layout/vList5"/>
    <dgm:cxn modelId="{CCF7A654-20CC-4406-9BAB-2F3EE7A133CA}" type="presParOf" srcId="{5B4DDE39-2FD0-466F-87FB-57FC79C0CE7D}" destId="{21D9CD72-A554-4A35-9123-FA225A6B46D1}" srcOrd="1" destOrd="0" presId="urn:microsoft.com/office/officeart/2005/8/layout/vList5"/>
    <dgm:cxn modelId="{B421F7A7-B3D1-4FB6-B0AA-6E0581AE0F23}" type="presParOf" srcId="{5B4DDE39-2FD0-466F-87FB-57FC79C0CE7D}" destId="{86D569E3-9910-416D-BA25-ECADE4F54A59}" srcOrd="2" destOrd="0" presId="urn:microsoft.com/office/officeart/2005/8/layout/vList5"/>
    <dgm:cxn modelId="{E1609B5C-85BD-443C-AB3C-F6C9E0D434A0}" type="presParOf" srcId="{86D569E3-9910-416D-BA25-ECADE4F54A59}" destId="{270BD876-8A2C-41C0-AAA3-ACB8F33418FD}" srcOrd="0" destOrd="0" presId="urn:microsoft.com/office/officeart/2005/8/layout/vList5"/>
    <dgm:cxn modelId="{AC2267A0-6CF0-404C-90BE-96D5EB94AA13}" type="presParOf" srcId="{86D569E3-9910-416D-BA25-ECADE4F54A59}" destId="{3DD720A0-FDF6-472E-817D-F9A4431FF197}" srcOrd="1" destOrd="0" presId="urn:microsoft.com/office/officeart/2005/8/layout/vList5"/>
    <dgm:cxn modelId="{AA33AB7D-019A-4911-9CAC-691B38E03132}" type="presParOf" srcId="{5B4DDE39-2FD0-466F-87FB-57FC79C0CE7D}" destId="{A843CFD0-A463-40F9-9BFA-D90D6E602172}" srcOrd="3" destOrd="0" presId="urn:microsoft.com/office/officeart/2005/8/layout/vList5"/>
    <dgm:cxn modelId="{146B9F0A-BFD1-4EEE-A7C0-04844148C91C}" type="presParOf" srcId="{5B4DDE39-2FD0-466F-87FB-57FC79C0CE7D}" destId="{67DF4DF9-79FE-4313-9C83-DA41BAA4A61E}" srcOrd="4" destOrd="0" presId="urn:microsoft.com/office/officeart/2005/8/layout/vList5"/>
    <dgm:cxn modelId="{06ACA614-BB47-4BC6-B2E9-50515514E809}" type="presParOf" srcId="{67DF4DF9-79FE-4313-9C83-DA41BAA4A61E}" destId="{1CFA8FD0-57CD-404F-B4E0-7D1F4A1696A0}" srcOrd="0" destOrd="0" presId="urn:microsoft.com/office/officeart/2005/8/layout/vList5"/>
    <dgm:cxn modelId="{639865F6-719E-461B-BE43-324D64336B45}" type="presParOf" srcId="{67DF4DF9-79FE-4313-9C83-DA41BAA4A61E}" destId="{5E0DA9E2-2668-4D7F-8637-5238124402C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2020E-7E76-450C-9D66-3C1D2A3AC577}">
      <dsp:nvSpPr>
        <dsp:cNvPr id="0" name=""/>
        <dsp:cNvSpPr/>
      </dsp:nvSpPr>
      <dsp:spPr>
        <a:xfrm rot="5400000">
          <a:off x="3743467" y="-1370502"/>
          <a:ext cx="998798" cy="399328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u="none" strike="noStrike" kern="1200" dirty="0">
              <a:solidFill>
                <a:srgbClr val="000000"/>
              </a:solidFill>
              <a:effectLst/>
              <a:latin typeface="Roboto" panose="02000000000000000000" pitchFamily="2" charset="0"/>
            </a:rPr>
            <a:t>current Liabilities </a:t>
          </a:r>
          <a:endParaRPr lang="en-US" sz="1400" kern="1200" dirty="0"/>
        </a:p>
        <a:p>
          <a:pPr marL="114300" lvl="1" indent="-114300" algn="l" defTabSz="622300">
            <a:lnSpc>
              <a:spcPct val="90000"/>
            </a:lnSpc>
            <a:spcBef>
              <a:spcPct val="0"/>
            </a:spcBef>
            <a:spcAft>
              <a:spcPct val="15000"/>
            </a:spcAft>
            <a:buChar char="•"/>
          </a:pPr>
          <a:r>
            <a:rPr lang="en-US" sz="1400" b="0" i="0" u="none" strike="noStrike" kern="1200" dirty="0">
              <a:solidFill>
                <a:srgbClr val="000000"/>
              </a:solidFill>
              <a:effectLst/>
              <a:latin typeface="Roboto" panose="02000000000000000000" pitchFamily="2" charset="0"/>
            </a:rPr>
            <a:t>non-current liabilities </a:t>
          </a:r>
          <a:endParaRPr lang="en-US" sz="1400" b="0" kern="1200" dirty="0">
            <a:effectLst/>
          </a:endParaRPr>
        </a:p>
      </dsp:txBody>
      <dsp:txXfrm rot="-5400000">
        <a:off x="2246224" y="175498"/>
        <a:ext cx="3944529" cy="901284"/>
      </dsp:txXfrm>
    </dsp:sp>
    <dsp:sp modelId="{CC8156A0-2260-4AB9-9FE5-F7265321F7FD}">
      <dsp:nvSpPr>
        <dsp:cNvPr id="0" name=""/>
        <dsp:cNvSpPr/>
      </dsp:nvSpPr>
      <dsp:spPr>
        <a:xfrm>
          <a:off x="0" y="1891"/>
          <a:ext cx="2246223" cy="12484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dirty="0">
              <a:solidFill>
                <a:srgbClr val="000000"/>
              </a:solidFill>
              <a:effectLst/>
              <a:latin typeface="Roboto" panose="02000000000000000000" pitchFamily="2" charset="0"/>
            </a:rPr>
            <a:t>1-Increase in Liabilities</a:t>
          </a:r>
          <a:endParaRPr lang="en-US" sz="2400" kern="1200" dirty="0"/>
        </a:p>
      </dsp:txBody>
      <dsp:txXfrm>
        <a:off x="60947" y="62838"/>
        <a:ext cx="2124329" cy="1126604"/>
      </dsp:txXfrm>
    </dsp:sp>
    <dsp:sp modelId="{3DD720A0-FDF6-472E-817D-F9A4431FF197}">
      <dsp:nvSpPr>
        <dsp:cNvPr id="0" name=""/>
        <dsp:cNvSpPr/>
      </dsp:nvSpPr>
      <dsp:spPr>
        <a:xfrm rot="5400000">
          <a:off x="3743467" y="-59579"/>
          <a:ext cx="998798" cy="399328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None/>
          </a:pPr>
          <a:endParaRPr lang="en-US" sz="1300" kern="1200" dirty="0"/>
        </a:p>
        <a:p>
          <a:pPr marL="114300" lvl="1" indent="-114300" algn="l" defTabSz="622300">
            <a:lnSpc>
              <a:spcPct val="90000"/>
            </a:lnSpc>
            <a:spcBef>
              <a:spcPct val="0"/>
            </a:spcBef>
            <a:spcAft>
              <a:spcPct val="15000"/>
            </a:spcAft>
            <a:buChar char="•"/>
          </a:pPr>
          <a:r>
            <a:rPr lang="en-US" sz="1400" b="0" i="0" u="none" strike="noStrike" kern="1200" dirty="0">
              <a:solidFill>
                <a:srgbClr val="000000"/>
              </a:solidFill>
              <a:effectLst/>
              <a:latin typeface="Roboto" panose="02000000000000000000" pitchFamily="2" charset="0"/>
            </a:rPr>
            <a:t>Decrease in Current assets</a:t>
          </a:r>
          <a:endParaRPr lang="en-US" sz="1400" kern="1200" dirty="0"/>
        </a:p>
        <a:p>
          <a:pPr marL="114300" lvl="1" indent="-114300" algn="l" defTabSz="622300">
            <a:lnSpc>
              <a:spcPct val="90000"/>
            </a:lnSpc>
            <a:spcBef>
              <a:spcPct val="0"/>
            </a:spcBef>
            <a:spcAft>
              <a:spcPct val="15000"/>
            </a:spcAft>
            <a:buChar char="•"/>
          </a:pPr>
          <a:r>
            <a:rPr lang="en-US" sz="1400" b="0" i="0" u="none" strike="noStrike" kern="1200" dirty="0">
              <a:solidFill>
                <a:srgbClr val="000000"/>
              </a:solidFill>
              <a:effectLst/>
              <a:latin typeface="Roboto" panose="02000000000000000000" pitchFamily="2" charset="0"/>
            </a:rPr>
            <a:t>Decrease in Non-current assets </a:t>
          </a:r>
          <a:endParaRPr lang="en-US" sz="1400" kern="1200" dirty="0"/>
        </a:p>
      </dsp:txBody>
      <dsp:txXfrm rot="-5400000">
        <a:off x="2246224" y="1486421"/>
        <a:ext cx="3944529" cy="901284"/>
      </dsp:txXfrm>
    </dsp:sp>
    <dsp:sp modelId="{270BD876-8A2C-41C0-AAA3-ACB8F33418FD}">
      <dsp:nvSpPr>
        <dsp:cNvPr id="0" name=""/>
        <dsp:cNvSpPr/>
      </dsp:nvSpPr>
      <dsp:spPr>
        <a:xfrm>
          <a:off x="0" y="1312814"/>
          <a:ext cx="2246223" cy="12484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dirty="0">
              <a:solidFill>
                <a:srgbClr val="000000"/>
              </a:solidFill>
              <a:effectLst/>
              <a:latin typeface="Roboto" panose="02000000000000000000" pitchFamily="2" charset="0"/>
            </a:rPr>
            <a:t>2-Decrease in Assets</a:t>
          </a:r>
          <a:endParaRPr lang="en-US" sz="2400" kern="1200" dirty="0"/>
        </a:p>
      </dsp:txBody>
      <dsp:txXfrm>
        <a:off x="60947" y="1373761"/>
        <a:ext cx="2124329" cy="1126604"/>
      </dsp:txXfrm>
    </dsp:sp>
    <dsp:sp modelId="{5E0DA9E2-2668-4D7F-8637-5238124402C4}">
      <dsp:nvSpPr>
        <dsp:cNvPr id="0" name=""/>
        <dsp:cNvSpPr/>
      </dsp:nvSpPr>
      <dsp:spPr>
        <a:xfrm rot="5400000">
          <a:off x="3743467" y="1251343"/>
          <a:ext cx="998798" cy="399328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u="none" strike="noStrike" kern="1200" dirty="0">
              <a:solidFill>
                <a:srgbClr val="000000"/>
              </a:solidFill>
              <a:effectLst/>
              <a:latin typeface="Roboto" panose="02000000000000000000" pitchFamily="2" charset="0"/>
            </a:rPr>
            <a:t>decrease in Retained earnings (increase in Dividends payments)</a:t>
          </a:r>
          <a:endParaRPr lang="en-US" sz="1400" kern="1200" dirty="0"/>
        </a:p>
        <a:p>
          <a:pPr marL="114300" lvl="1" indent="-114300" algn="l" defTabSz="622300">
            <a:lnSpc>
              <a:spcPct val="90000"/>
            </a:lnSpc>
            <a:spcBef>
              <a:spcPct val="0"/>
            </a:spcBef>
            <a:spcAft>
              <a:spcPct val="15000"/>
            </a:spcAft>
            <a:buChar char="•"/>
          </a:pPr>
          <a:r>
            <a:rPr lang="en-US" sz="1400" b="0" i="0" u="none" strike="noStrike" kern="1200" dirty="0">
              <a:solidFill>
                <a:srgbClr val="000000"/>
              </a:solidFill>
              <a:effectLst/>
              <a:latin typeface="Roboto" panose="02000000000000000000" pitchFamily="2" charset="0"/>
            </a:rPr>
            <a:t>decrease in Retained earnings (decrease in net income….)</a:t>
          </a:r>
          <a:endParaRPr lang="en-US" sz="1400" b="0" kern="1200" dirty="0">
            <a:effectLst/>
          </a:endParaRPr>
        </a:p>
        <a:p>
          <a:pPr marL="114300" lvl="1" indent="-114300" algn="l" defTabSz="622300">
            <a:lnSpc>
              <a:spcPct val="90000"/>
            </a:lnSpc>
            <a:spcBef>
              <a:spcPct val="0"/>
            </a:spcBef>
            <a:spcAft>
              <a:spcPct val="15000"/>
            </a:spcAft>
            <a:buChar char="•"/>
          </a:pPr>
          <a:r>
            <a:rPr lang="en-US" sz="1400" b="0" kern="1200" dirty="0">
              <a:effectLst/>
            </a:rPr>
            <a:t>Decrease in share Capital</a:t>
          </a:r>
        </a:p>
      </dsp:txBody>
      <dsp:txXfrm rot="-5400000">
        <a:off x="2246224" y="2797344"/>
        <a:ext cx="3944529" cy="901284"/>
      </dsp:txXfrm>
    </dsp:sp>
    <dsp:sp modelId="{1CFA8FD0-57CD-404F-B4E0-7D1F4A1696A0}">
      <dsp:nvSpPr>
        <dsp:cNvPr id="0" name=""/>
        <dsp:cNvSpPr/>
      </dsp:nvSpPr>
      <dsp:spPr>
        <a:xfrm>
          <a:off x="0" y="2623738"/>
          <a:ext cx="2246223" cy="12484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000000"/>
              </a:solidFill>
              <a:latin typeface="Roboto" panose="02000000000000000000" pitchFamily="2" charset="0"/>
            </a:rPr>
            <a:t>3-Decrease in Equity </a:t>
          </a:r>
          <a:endParaRPr lang="en-US" sz="2400" kern="1200" dirty="0"/>
        </a:p>
      </dsp:txBody>
      <dsp:txXfrm>
        <a:off x="60947" y="2684685"/>
        <a:ext cx="2124329" cy="112660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0.1564</cdr:x>
      <cdr:y>0.45343</cdr:y>
    </cdr:from>
    <cdr:to>
      <cdr:x>0.75938</cdr:x>
      <cdr:y>0.53204</cdr:y>
    </cdr:to>
    <cdr:cxnSp macro="">
      <cdr:nvCxnSpPr>
        <cdr:cNvPr id="3" name="Straight Arrow Connector 2">
          <a:extLst xmlns:a="http://schemas.openxmlformats.org/drawingml/2006/main">
            <a:ext uri="{FF2B5EF4-FFF2-40B4-BE49-F238E27FC236}">
              <a16:creationId xmlns:a16="http://schemas.microsoft.com/office/drawing/2014/main" id="{1B7021F7-41B3-4939-8EC5-4C0FA977CBCE}"/>
            </a:ext>
          </a:extLst>
        </cdr:cNvPr>
        <cdr:cNvCxnSpPr/>
      </cdr:nvCxnSpPr>
      <cdr:spPr>
        <a:xfrm xmlns:a="http://schemas.openxmlformats.org/drawingml/2006/main">
          <a:off x="673608" y="2232724"/>
          <a:ext cx="2596896" cy="387096"/>
        </a:xfrm>
        <a:prstGeom xmlns:a="http://schemas.openxmlformats.org/drawingml/2006/main" prst="straightConnector1">
          <a:avLst/>
        </a:prstGeom>
        <a:ln xmlns:a="http://schemas.openxmlformats.org/drawingml/2006/main" w="44450">
          <a:solidFill>
            <a:srgbClr val="FF0000"/>
          </a:solidFill>
          <a:tailEnd type="triangle"/>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0.64912</cdr:x>
      <cdr:y>0.19336</cdr:y>
    </cdr:from>
    <cdr:to>
      <cdr:x>0.81053</cdr:x>
      <cdr:y>0.48814</cdr:y>
    </cdr:to>
    <cdr:cxnSp macro="">
      <cdr:nvCxnSpPr>
        <cdr:cNvPr id="3" name="Straight Arrow Connector 2">
          <a:extLst xmlns:a="http://schemas.openxmlformats.org/drawingml/2006/main">
            <a:ext uri="{FF2B5EF4-FFF2-40B4-BE49-F238E27FC236}">
              <a16:creationId xmlns:a16="http://schemas.microsoft.com/office/drawing/2014/main" id="{F4038DC0-823F-4347-BBD8-D114950971E3}"/>
            </a:ext>
          </a:extLst>
        </cdr:cNvPr>
        <cdr:cNvCxnSpPr/>
      </cdr:nvCxnSpPr>
      <cdr:spPr>
        <a:xfrm xmlns:a="http://schemas.openxmlformats.org/drawingml/2006/main">
          <a:off x="2349500" y="841376"/>
          <a:ext cx="584200" cy="1282700"/>
        </a:xfrm>
        <a:prstGeom xmlns:a="http://schemas.openxmlformats.org/drawingml/2006/main" prst="straightConnector1">
          <a:avLst/>
        </a:prstGeom>
        <a:ln xmlns:a="http://schemas.openxmlformats.org/drawingml/2006/main">
          <a:solidFill>
            <a:srgbClr val="FF0000"/>
          </a:solidFill>
          <a:tailEnd type="triangle"/>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larksons.com/about-u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clarksons.com/media/1244445/annual_report_2020.pdf"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clarksons.com/investors/five-year-financial-summary/"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clarksons.com/media/1244445/annual_report_2020.pdf"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investopedia.com/financial-ratios-4689817" TargetMode="External"/><Relationship Id="rId3" Type="http://schemas.openxmlformats.org/officeDocument/2006/relationships/hyperlink" Target="https://www.investopedia.com/ask/answers/040915/what-considered-good-net-debttoequity-ratio.asp" TargetMode="External"/><Relationship Id="rId7" Type="http://schemas.openxmlformats.org/officeDocument/2006/relationships/hyperlink" Target="https://www.investopedia.com/corporate-finance-and-accounting-4689821"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investopedia.com/terms/l/leverage.asp" TargetMode="External"/><Relationship Id="rId5" Type="http://schemas.openxmlformats.org/officeDocument/2006/relationships/hyperlink" Target="https://www.investopedia.com/terms/g/gearingratio.asp" TargetMode="External"/><Relationship Id="rId4" Type="http://schemas.openxmlformats.org/officeDocument/2006/relationships/hyperlink" Target="https://www.investopedia.com/terms/s/shareholdersequity.asp" TargetMode="External"/><Relationship Id="rId9" Type="http://schemas.openxmlformats.org/officeDocument/2006/relationships/hyperlink" Target="https://www.clarksons.com/investors/five-year-financial-summar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larksons.com/investors/five-year-financial-summary/"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clarksons.com/media/1244445/annual_report_2020.pdf"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larksons.com/investors/five-year-financial-summar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clarksons.com/media/1244445/annual_report_2020.pdf"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larksons.com/media/1244445/annual_report_2020.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nvestopedia.com/corporate-finance-and-accounting-4689821"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clarksons.com/media/1244445/annual_report_2020.pdf" TargetMode="External"/><Relationship Id="rId5" Type="http://schemas.openxmlformats.org/officeDocument/2006/relationships/hyperlink" Target="https://www.clarksons.com/investors/five-year-financial-summary/" TargetMode="External"/><Relationship Id="rId4" Type="http://schemas.openxmlformats.org/officeDocument/2006/relationships/hyperlink" Target="https://www.investopedia.com/financial-ratios-4689817"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investopedia.com/corporate-finance-and-accounting-4689821"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ww.clarksons.com/media/1244445/annual_report_2020.pdf" TargetMode="External"/><Relationship Id="rId5" Type="http://schemas.openxmlformats.org/officeDocument/2006/relationships/hyperlink" Target="https://www.clarksons.com/investors/five-year-financial-summary/" TargetMode="External"/><Relationship Id="rId4" Type="http://schemas.openxmlformats.org/officeDocument/2006/relationships/hyperlink" Target="https://www.investopedia.com/financial-ratios-4689817"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investopedia.com/corporate-finance-and-accounting-4689821"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investopedia.com/tools-for-fundamental-analysis-4689755" TargetMode="External"/><Relationship Id="rId5" Type="http://schemas.openxmlformats.org/officeDocument/2006/relationships/hyperlink" Target="https://www.investopedia.com/fundamental-analysis-4689757" TargetMode="External"/><Relationship Id="rId4" Type="http://schemas.openxmlformats.org/officeDocument/2006/relationships/hyperlink" Target="https://www.investopedia.com/financial-ratios-4689817"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200" b="0" i="0" u="none" strike="noStrike" dirty="0">
                <a:solidFill>
                  <a:srgbClr val="111111"/>
                </a:solidFill>
                <a:effectLst/>
                <a:latin typeface="Roboto" panose="02000000000000000000" pitchFamily="2" charset="0"/>
              </a:rPr>
              <a:t>169 years</a:t>
            </a:r>
          </a:p>
          <a:p>
            <a:pPr rtl="0" fontAlgn="base">
              <a:spcBef>
                <a:spcPts val="0"/>
              </a:spcBef>
              <a:spcAft>
                <a:spcPts val="0"/>
              </a:spcAft>
              <a:buFont typeface="Arial" panose="020B0604020202020204" pitchFamily="34" charset="0"/>
              <a:buChar char="•"/>
            </a:pPr>
            <a:r>
              <a:rPr lang="en-US" sz="1200" b="0" i="0" u="none" strike="noStrike" dirty="0">
                <a:solidFill>
                  <a:srgbClr val="111111"/>
                </a:solidFill>
                <a:effectLst/>
                <a:latin typeface="Roboto" panose="02000000000000000000" pitchFamily="2" charset="0"/>
              </a:rPr>
              <a:t>54 offices</a:t>
            </a:r>
          </a:p>
          <a:p>
            <a:pPr rtl="0" fontAlgn="base">
              <a:spcBef>
                <a:spcPts val="0"/>
              </a:spcBef>
              <a:spcAft>
                <a:spcPts val="0"/>
              </a:spcAft>
              <a:buFont typeface="Arial" panose="020B0604020202020204" pitchFamily="34" charset="0"/>
              <a:buChar char="•"/>
            </a:pPr>
            <a:r>
              <a:rPr lang="en-US" sz="1200" b="0" i="0" u="none" strike="noStrike" dirty="0">
                <a:solidFill>
                  <a:srgbClr val="111111"/>
                </a:solidFill>
                <a:effectLst/>
                <a:latin typeface="Roboto" panose="02000000000000000000" pitchFamily="2" charset="0"/>
              </a:rPr>
              <a:t>23 countries (UK, USA, Egypt, Greece, South Africa, Italy, Switzerland, Germany, India, Australia, China, Japan and ……..)</a:t>
            </a:r>
          </a:p>
          <a:p>
            <a:pPr rtl="0" fontAlgn="base">
              <a:spcBef>
                <a:spcPts val="0"/>
              </a:spcBef>
              <a:spcAft>
                <a:spcPts val="0"/>
              </a:spcAft>
              <a:buFont typeface="Arial" panose="020B0604020202020204" pitchFamily="34" charset="0"/>
              <a:buChar char="•"/>
            </a:pPr>
            <a:r>
              <a:rPr lang="en-US" sz="1200" b="0" i="0" u="none" strike="noStrike" dirty="0">
                <a:solidFill>
                  <a:srgbClr val="111111"/>
                </a:solidFill>
                <a:effectLst/>
                <a:latin typeface="Roboto" panose="02000000000000000000" pitchFamily="2" charset="0"/>
              </a:rPr>
              <a:t>1600 employees worldwide </a:t>
            </a:r>
          </a:p>
          <a:p>
            <a:pPr rtl="0" fontAlgn="base">
              <a:spcBef>
                <a:spcPts val="0"/>
              </a:spcBef>
              <a:spcAft>
                <a:spcPts val="0"/>
              </a:spcAft>
              <a:buFont typeface="Arial" panose="020B0604020202020204" pitchFamily="34" charset="0"/>
              <a:buChar char="•"/>
            </a:pPr>
            <a:r>
              <a:rPr lang="en-US" sz="1200" b="0" i="0" u="none" strike="noStrike" dirty="0">
                <a:solidFill>
                  <a:srgbClr val="111111"/>
                </a:solidFill>
                <a:effectLst/>
                <a:latin typeface="Roboto" panose="02000000000000000000" pitchFamily="2" charset="0"/>
              </a:rPr>
              <a:t>Offices &amp; Services: Broking, Financial, Supports, Research</a:t>
            </a:r>
          </a:p>
          <a:p>
            <a:pPr rtl="0" fontAlgn="base">
              <a:spcBef>
                <a:spcPts val="0"/>
              </a:spcBef>
              <a:spcAft>
                <a:spcPts val="0"/>
              </a:spcAft>
              <a:buFont typeface="Arial" panose="020B0604020202020204" pitchFamily="34" charset="0"/>
              <a:buChar char="•"/>
            </a:pPr>
            <a:r>
              <a:rPr lang="en-US" sz="1200" b="0" i="0" u="none" strike="noStrike" dirty="0">
                <a:solidFill>
                  <a:srgbClr val="111111"/>
                </a:solidFill>
                <a:effectLst/>
                <a:latin typeface="Roboto" panose="02000000000000000000" pitchFamily="2" charset="0"/>
              </a:rPr>
              <a:t>Strategies(Breath, Reach, Understanding, People, Trust, Growth)</a:t>
            </a:r>
          </a:p>
          <a:p>
            <a:pPr rtl="0" fontAlgn="base">
              <a:spcBef>
                <a:spcPts val="0"/>
              </a:spcBef>
              <a:spcAft>
                <a:spcPts val="0"/>
              </a:spcAft>
              <a:buFont typeface="Arial" panose="020B0604020202020204" pitchFamily="34" charset="0"/>
              <a:buChar char="•"/>
            </a:pPr>
            <a:r>
              <a:rPr lang="en-US" sz="1200" b="0" i="0" u="none" strike="noStrike" dirty="0">
                <a:solidFill>
                  <a:srgbClr val="111111"/>
                </a:solidFill>
                <a:effectLst/>
                <a:latin typeface="Roboto" panose="02000000000000000000" pitchFamily="2" charset="0"/>
              </a:rPr>
              <a:t>Corporate governance -page (90)- 2020</a:t>
            </a:r>
          </a:p>
          <a:p>
            <a:pPr rtl="0" fontAlgn="base">
              <a:spcBef>
                <a:spcPts val="0"/>
              </a:spcBef>
              <a:spcAft>
                <a:spcPts val="0"/>
              </a:spcAft>
              <a:buFont typeface="Arial" panose="020B0604020202020204" pitchFamily="34" charset="0"/>
              <a:buNone/>
            </a:pPr>
            <a:endParaRPr lang="en-US" sz="1200" b="0" i="0" u="none" strike="noStrike" dirty="0">
              <a:solidFill>
                <a:srgbClr val="111111"/>
              </a:solidFill>
              <a:effectLst/>
              <a:latin typeface="Roboto" panose="02000000000000000000" pitchFamily="2" charset="0"/>
            </a:endParaRPr>
          </a:p>
          <a:p>
            <a:r>
              <a:rPr lang="en-US" sz="1200" dirty="0"/>
              <a:t>Clarksons PLC., 2021. </a:t>
            </a:r>
            <a:r>
              <a:rPr lang="en-US" sz="1200" i="1" dirty="0"/>
              <a:t>about us</a:t>
            </a:r>
            <a:r>
              <a:rPr lang="en-US" sz="1200" dirty="0"/>
              <a:t>. [online] Available at: &lt;</a:t>
            </a:r>
            <a:r>
              <a:rPr lang="en-US" sz="1200" u="sng" dirty="0">
                <a:hlinkClick r:id="rId3">
                  <a:extLst>
                    <a:ext uri="{A12FA001-AC4F-418D-AE19-62706E023703}">
                      <ahyp:hlinkClr xmlns:ahyp="http://schemas.microsoft.com/office/drawing/2018/hyperlinkcolor" val="tx"/>
                    </a:ext>
                  </a:extLst>
                </a:hlinkClick>
              </a:rPr>
              <a:t>https://www.clarksons.com/about-us/</a:t>
            </a:r>
            <a:r>
              <a:rPr lang="en-US" sz="1200" u="sng" dirty="0"/>
              <a:t>&gt; </a:t>
            </a:r>
            <a:r>
              <a:rPr lang="en-US" sz="1200" dirty="0"/>
              <a:t>[Accessed 20 November 2021].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Clarksons PLC., 2020. </a:t>
            </a:r>
            <a:r>
              <a:rPr lang="en-US" sz="1800" b="0" i="1" u="none" strike="noStrike" kern="1200" baseline="0" dirty="0">
                <a:solidFill>
                  <a:srgbClr val="071D49"/>
                </a:solidFill>
                <a:latin typeface="Raleway-Italic"/>
                <a:ea typeface="+mn-ea"/>
                <a:cs typeface="+mn-cs"/>
              </a:rPr>
              <a:t>Annual Report 2020 </a:t>
            </a:r>
            <a:r>
              <a:rPr lang="en-US" sz="1200" dirty="0"/>
              <a:t>[online] Available at : &lt;</a:t>
            </a:r>
            <a:r>
              <a:rPr lang="en-US" sz="1200" dirty="0">
                <a:hlinkClick r:id="rId4"/>
              </a:rPr>
              <a:t>https://www.clarksons.com/media/1244445/annual_report_2020.pdf</a:t>
            </a:r>
            <a:r>
              <a:rPr lang="en-US" sz="1200" dirty="0"/>
              <a:t>&gt; [Accessed 27 November 2021].</a:t>
            </a:r>
          </a:p>
          <a:p>
            <a:pPr algn="l"/>
            <a:r>
              <a:rPr lang="en-US" sz="1800" dirty="0"/>
              <a:t>Clarksons PLC.</a:t>
            </a:r>
            <a:r>
              <a:rPr lang="en-US" sz="1800" b="0" i="0" u="none" strike="noStrike" baseline="0" dirty="0">
                <a:solidFill>
                  <a:srgbClr val="071D49"/>
                </a:solidFill>
                <a:latin typeface="Raleway-Regular"/>
              </a:rPr>
              <a:t>, 2021. </a:t>
            </a:r>
            <a:r>
              <a:rPr lang="en-US" sz="1800" b="0" i="1" u="none" strike="noStrike" kern="1200" baseline="0" dirty="0">
                <a:solidFill>
                  <a:srgbClr val="071D49"/>
                </a:solidFill>
                <a:latin typeface="Raleway-Italic"/>
                <a:ea typeface="+mn-ea"/>
                <a:cs typeface="+mn-cs"/>
              </a:rPr>
              <a:t>Clarksons PLC </a:t>
            </a:r>
            <a:r>
              <a:rPr lang="en-US" sz="1800" b="0" i="1" u="none" strike="noStrike" baseline="0" dirty="0">
                <a:solidFill>
                  <a:srgbClr val="071D49"/>
                </a:solidFill>
                <a:latin typeface="Raleway-Italic"/>
              </a:rPr>
              <a:t>can designs. </a:t>
            </a:r>
            <a:r>
              <a:rPr lang="en-US" sz="1800" b="0" i="0" u="none" strike="noStrike" baseline="0" dirty="0">
                <a:solidFill>
                  <a:srgbClr val="071D49"/>
                </a:solidFill>
                <a:latin typeface="Raleway-Regular"/>
              </a:rPr>
              <a:t>[image online] Available at:&lt;</a:t>
            </a:r>
            <a:r>
              <a:rPr lang="en-US" sz="1800" u="sng" dirty="0">
                <a:hlinkClick r:id="rId3">
                  <a:extLst>
                    <a:ext uri="{A12FA001-AC4F-418D-AE19-62706E023703}">
                      <ahyp:hlinkClr xmlns:ahyp="http://schemas.microsoft.com/office/drawing/2018/hyperlinkcolor" val="tx"/>
                    </a:ext>
                  </a:extLst>
                </a:hlinkClick>
              </a:rPr>
              <a:t>https://www.clarksons.com/about-us</a:t>
            </a:r>
            <a:r>
              <a:rPr lang="en-US" sz="1800" b="0" i="0" u="none" strike="noStrike" baseline="0" dirty="0">
                <a:solidFill>
                  <a:srgbClr val="071D49"/>
                </a:solidFill>
                <a:latin typeface="Raleway-Regular"/>
              </a:rPr>
              <a:t>&gt; [Accessed </a:t>
            </a:r>
            <a:r>
              <a:rPr lang="en-US" sz="1800" dirty="0"/>
              <a:t>27 November 2021</a:t>
            </a:r>
            <a:r>
              <a:rPr lang="en-US" sz="1800" b="0" i="0" u="none" strike="noStrike" baseline="0" dirty="0">
                <a:solidFill>
                  <a:srgbClr val="071D49"/>
                </a:solidFill>
                <a:latin typeface="Raleway-Regular"/>
              </a:rPr>
              <a:t>].</a:t>
            </a:r>
            <a:endParaRPr lang="en-US" sz="1200" dirty="0"/>
          </a:p>
          <a:p>
            <a:endParaRPr lang="en-US" sz="1200" dirty="0"/>
          </a:p>
        </p:txBody>
      </p:sp>
      <p:sp>
        <p:nvSpPr>
          <p:cNvPr id="4" name="Slide Number Placeholder 3"/>
          <p:cNvSpPr>
            <a:spLocks noGrp="1"/>
          </p:cNvSpPr>
          <p:nvPr>
            <p:ph type="sldNum" sz="quarter" idx="5"/>
          </p:nvPr>
        </p:nvSpPr>
        <p:spPr/>
        <p:txBody>
          <a:bodyPr/>
          <a:lstStyle/>
          <a:p>
            <a:fld id="{2E6DE88F-1F85-4A27-9D34-D74A50E7B0DA}" type="slidenum">
              <a:rPr lang="en-US" smtClean="0"/>
              <a:t>1</a:t>
            </a:fld>
            <a:endParaRPr lang="en-US" dirty="0"/>
          </a:p>
        </p:txBody>
      </p:sp>
    </p:spTree>
    <p:extLst>
      <p:ext uri="{BB962C8B-B14F-4D97-AF65-F5344CB8AC3E}">
        <p14:creationId xmlns:p14="http://schemas.microsoft.com/office/powerpoint/2010/main" val="1135533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fontAlgn="base"/>
            <a:r>
              <a:rPr lang="en-US" dirty="0"/>
              <a:t>Clarkson, 2018. </a:t>
            </a:r>
            <a:r>
              <a:rPr lang="en-US" i="1" dirty="0"/>
              <a:t>Investors - Five Year Financial Summary Clarksons</a:t>
            </a:r>
            <a:r>
              <a:rPr lang="en-US" dirty="0"/>
              <a:t>. [online] Available at: &lt;</a:t>
            </a:r>
            <a:r>
              <a:rPr lang="en-US" u="sng" dirty="0">
                <a:hlinkClick r:id="rId3"/>
              </a:rPr>
              <a:t>https://www.clarksons.com/investors/five-year-financial-summary/</a:t>
            </a:r>
            <a:r>
              <a:rPr lang="en-US" dirty="0"/>
              <a:t>&gt; [Accessed: 20 November 2021].</a:t>
            </a:r>
          </a:p>
          <a:p>
            <a:r>
              <a:rPr lang="en-US" sz="1200" dirty="0"/>
              <a:t>Clarkson., 2020. Annual Report 2020 [online] Available at : &lt;</a:t>
            </a:r>
            <a:r>
              <a:rPr lang="en-US" sz="1200" dirty="0">
                <a:hlinkClick r:id="rId4"/>
              </a:rPr>
              <a:t>https://www.clarksons.com/media/1244445/annual_report_2020.pdf</a:t>
            </a:r>
            <a:r>
              <a:rPr lang="en-US" sz="1200" dirty="0"/>
              <a:t>&gt; [Accessed 27 November 2021]</a:t>
            </a:r>
          </a:p>
          <a:p>
            <a:r>
              <a:rPr lang="en-US" sz="1200" dirty="0"/>
              <a:t>Clarkson., 2019. Annual Report 2019 [online] Available at : &lt;https://www.clarksons.com/media/1224913/annual_report_2019.pdf&gt; [Accessed 27 November 2021]</a:t>
            </a:r>
          </a:p>
          <a:p>
            <a:endParaRPr lang="en-US" dirty="0"/>
          </a:p>
          <a:p>
            <a:r>
              <a:rPr lang="en-US" b="1" dirty="0"/>
              <a:t>Appendix C</a:t>
            </a:r>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1023425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br>
              <a:rPr lang="en-US" b="0" dirty="0">
                <a:effectLst/>
              </a:rPr>
            </a:br>
            <a:br>
              <a:rPr lang="en-US" b="0" dirty="0">
                <a:effectLst/>
              </a:rPr>
            </a:b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358448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15</a:t>
            </a:fld>
            <a:endParaRPr lang="en-US" dirty="0"/>
          </a:p>
        </p:txBody>
      </p:sp>
    </p:spTree>
    <p:extLst>
      <p:ext uri="{BB962C8B-B14F-4D97-AF65-F5344CB8AC3E}">
        <p14:creationId xmlns:p14="http://schemas.microsoft.com/office/powerpoint/2010/main" val="480490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18</a:t>
            </a:fld>
            <a:endParaRPr lang="en-US" dirty="0"/>
          </a:p>
        </p:txBody>
      </p:sp>
    </p:spTree>
    <p:extLst>
      <p:ext uri="{BB962C8B-B14F-4D97-AF65-F5344CB8AC3E}">
        <p14:creationId xmlns:p14="http://schemas.microsoft.com/office/powerpoint/2010/main" val="694448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sz="1200" b="1" i="0" u="none" strike="noStrike" dirty="0">
              <a:solidFill>
                <a:srgbClr val="2A3990"/>
              </a:solidFill>
              <a:effectLst/>
              <a:latin typeface="Arial" panose="020B0604020202020204" pitchFamily="34" charset="0"/>
            </a:endParaRPr>
          </a:p>
          <a:p>
            <a:pPr rtl="0">
              <a:spcBef>
                <a:spcPts val="0"/>
              </a:spcBef>
              <a:spcAft>
                <a:spcPts val="0"/>
              </a:spcAft>
            </a:pPr>
            <a:r>
              <a:rPr lang="en-US" b="1" i="0" u="sng" dirty="0">
                <a:solidFill>
                  <a:srgbClr val="111111"/>
                </a:solidFill>
                <a:effectLst/>
                <a:latin typeface="SourceSansPro"/>
              </a:rPr>
              <a:t>The debt-to-equity (D/E) ratio </a:t>
            </a:r>
            <a:r>
              <a:rPr lang="en-US" b="0" i="0" dirty="0">
                <a:solidFill>
                  <a:srgbClr val="111111"/>
                </a:solidFill>
                <a:effectLst/>
                <a:latin typeface="SourceSansPro"/>
              </a:rPr>
              <a:t>is used to evaluate </a:t>
            </a:r>
            <a:r>
              <a:rPr lang="en-US" b="0" i="0" u="sng" dirty="0">
                <a:solidFill>
                  <a:srgbClr val="2C40D0"/>
                </a:solidFill>
                <a:effectLst/>
                <a:latin typeface="SourceSansPro"/>
                <a:hlinkClick r:id="rId3"/>
              </a:rPr>
              <a:t>a company's financial leverage</a:t>
            </a:r>
            <a:r>
              <a:rPr lang="en-US" b="0" i="0" dirty="0">
                <a:solidFill>
                  <a:srgbClr val="111111"/>
                </a:solidFill>
                <a:effectLst/>
                <a:latin typeface="SourceSansPro"/>
              </a:rPr>
              <a:t> and is calculated by dividing a company’s total liabilities by its </a:t>
            </a:r>
            <a:r>
              <a:rPr lang="en-US" b="0" i="0" u="sng" dirty="0">
                <a:solidFill>
                  <a:srgbClr val="2C40D0"/>
                </a:solidFill>
                <a:effectLst/>
                <a:latin typeface="SourceSansPro"/>
                <a:hlinkClick r:id="rId4"/>
              </a:rPr>
              <a:t>shareholder equity</a:t>
            </a:r>
            <a:r>
              <a:rPr lang="en-US" b="0" i="0" dirty="0">
                <a:solidFill>
                  <a:srgbClr val="111111"/>
                </a:solidFill>
                <a:effectLst/>
                <a:latin typeface="SourceSansPro"/>
              </a:rPr>
              <a:t>. The D/E ratio is an important metric used in corporate finance. It is a measure of the degree to which a company is financing its operations through debt versus wholly owned funds. More specifically, it reflects the ability of shareholder equity to cover all outstanding debts in the event of a business downturn. The debt-to-equity ratio is a particular type of </a:t>
            </a:r>
            <a:r>
              <a:rPr lang="en-US" b="0" i="0" u="sng" dirty="0">
                <a:solidFill>
                  <a:srgbClr val="2C40D0"/>
                </a:solidFill>
                <a:effectLst/>
                <a:latin typeface="SourceSansPro"/>
                <a:hlinkClick r:id="rId5"/>
              </a:rPr>
              <a:t>gearing ratio</a:t>
            </a:r>
            <a:r>
              <a:rPr lang="en-US" b="0" i="0" dirty="0">
                <a:solidFill>
                  <a:srgbClr val="111111"/>
                </a:solidFill>
                <a:effectLst/>
                <a:latin typeface="SourceSansPro"/>
              </a:rPr>
              <a:t>.</a:t>
            </a:r>
            <a:endParaRPr lang="en-US" sz="1200" b="1" i="0" u="none" strike="noStrike" dirty="0">
              <a:solidFill>
                <a:srgbClr val="2A3990"/>
              </a:solidFill>
              <a:effectLst/>
              <a:latin typeface="Arial" panose="020B0604020202020204" pitchFamily="34" charset="0"/>
            </a:endParaRPr>
          </a:p>
          <a:p>
            <a:endParaRPr lang="en-US" dirty="0"/>
          </a:p>
          <a:p>
            <a:pPr algn="l"/>
            <a:r>
              <a:rPr lang="en-US" b="1" i="0" u="sng" dirty="0">
                <a:solidFill>
                  <a:srgbClr val="111111"/>
                </a:solidFill>
                <a:effectLst/>
                <a:latin typeface="Cabin-semi-bold"/>
              </a:rPr>
              <a:t>Modifications to the Debt-to-Equity (D/E) Ratio</a:t>
            </a:r>
          </a:p>
          <a:p>
            <a:pPr algn="l"/>
            <a:r>
              <a:rPr lang="en-US" b="0" i="0" dirty="0">
                <a:solidFill>
                  <a:srgbClr val="111111"/>
                </a:solidFill>
                <a:effectLst/>
                <a:latin typeface="SourceSansPro"/>
              </a:rPr>
              <a:t>The </a:t>
            </a:r>
            <a:r>
              <a:rPr lang="en-US" b="0" i="0" u="sng" dirty="0">
                <a:solidFill>
                  <a:srgbClr val="2C40D0"/>
                </a:solidFill>
                <a:effectLst/>
                <a:latin typeface="SourceSansPro"/>
                <a:hlinkClick r:id="rId4"/>
              </a:rPr>
              <a:t>shareholders' equity</a:t>
            </a:r>
            <a:r>
              <a:rPr lang="en-US" b="0" i="0" dirty="0">
                <a:solidFill>
                  <a:srgbClr val="111111"/>
                </a:solidFill>
                <a:effectLst/>
                <a:latin typeface="SourceSansPro"/>
              </a:rPr>
              <a:t> portion of the balance sheet is equal to the total value of assets minus liabilities, but that isn’t the same thing as assets minus the debt associated with those assets. A common approach to resolving this issue is to modify </a:t>
            </a:r>
            <a:r>
              <a:rPr lang="en-US" b="1" i="0" u="sng" dirty="0">
                <a:solidFill>
                  <a:srgbClr val="111111"/>
                </a:solidFill>
                <a:effectLst/>
                <a:latin typeface="SourceSansPro"/>
              </a:rPr>
              <a:t>the D/E ratio into the long-term D/E ratio</a:t>
            </a:r>
            <a:r>
              <a:rPr lang="en-US" b="0" i="0" dirty="0">
                <a:solidFill>
                  <a:srgbClr val="111111"/>
                </a:solidFill>
                <a:effectLst/>
                <a:latin typeface="SourceSansPro"/>
              </a:rPr>
              <a:t>. An approach like this helps an analyst focus on important risks</a:t>
            </a:r>
          </a:p>
          <a:p>
            <a:pPr algn="l"/>
            <a:r>
              <a:rPr lang="en-US" b="0" i="0" dirty="0">
                <a:solidFill>
                  <a:srgbClr val="111111"/>
                </a:solidFill>
                <a:effectLst/>
                <a:latin typeface="SourceSansPro"/>
              </a:rPr>
              <a:t>Short-term debt is still part of the overall </a:t>
            </a:r>
            <a:r>
              <a:rPr lang="en-US" b="0" i="0" u="sng" dirty="0">
                <a:solidFill>
                  <a:srgbClr val="2C40D0"/>
                </a:solidFill>
                <a:effectLst/>
                <a:latin typeface="SourceSansPro"/>
                <a:hlinkClick r:id="rId6"/>
              </a:rPr>
              <a:t>leverage</a:t>
            </a:r>
            <a:r>
              <a:rPr lang="en-US" b="0" i="0" dirty="0">
                <a:solidFill>
                  <a:srgbClr val="111111"/>
                </a:solidFill>
                <a:effectLst/>
                <a:latin typeface="SourceSansPro"/>
              </a:rPr>
              <a:t> of a company, but because these liabilities will be paid in a year or less, they aren’t as risky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71D49"/>
                </a:solidFill>
                <a:latin typeface="Raleway-Regular"/>
              </a:rPr>
              <a:t>Investopedia, 2021. </a:t>
            </a:r>
            <a:r>
              <a:rPr lang="en-US" sz="1200" b="0" i="1" u="none" strike="noStrike" kern="1200" baseline="0" dirty="0">
                <a:solidFill>
                  <a:srgbClr val="071D49"/>
                </a:solidFill>
                <a:latin typeface="Raleway-Italic"/>
                <a:ea typeface="+mn-ea"/>
                <a:cs typeface="+mn-cs"/>
                <a:hlinkClick r:id="rId7">
                  <a:extLst>
                    <a:ext uri="{A12FA001-AC4F-418D-AE19-62706E023703}">
                      <ahyp:hlinkClr xmlns:ahyp="http://schemas.microsoft.com/office/drawing/2018/hyperlinkcolor" val="tx"/>
                    </a:ext>
                  </a:extLst>
                </a:hlinkClick>
              </a:rPr>
              <a:t>CORPORATE FINANCE &amp; ACCOUNTING </a:t>
            </a:r>
            <a:r>
              <a:rPr lang="en-US" sz="1200" b="0" i="1" u="none" strike="noStrike" kern="1200" baseline="0" dirty="0">
                <a:solidFill>
                  <a:srgbClr val="071D49"/>
                </a:solidFill>
                <a:latin typeface="Raleway-Italic"/>
                <a:ea typeface="+mn-ea"/>
                <a:cs typeface="+mn-cs"/>
              </a:rPr>
              <a:t> </a:t>
            </a:r>
            <a:r>
              <a:rPr lang="en-US" sz="1200" b="0" i="1" u="none" strike="noStrike" kern="1200" baseline="0" dirty="0">
                <a:solidFill>
                  <a:srgbClr val="071D49"/>
                </a:solidFill>
                <a:latin typeface="Raleway-Italic"/>
                <a:ea typeface="+mn-ea"/>
                <a:cs typeface="+mn-cs"/>
                <a:hlinkClick r:id="rId8">
                  <a:extLst>
                    <a:ext uri="{A12FA001-AC4F-418D-AE19-62706E023703}">
                      <ahyp:hlinkClr xmlns:ahyp="http://schemas.microsoft.com/office/drawing/2018/hyperlinkcolor" val="tx"/>
                    </a:ext>
                  </a:extLst>
                </a:hlinkClick>
              </a:rPr>
              <a:t>FINANCIAL RATIOS</a:t>
            </a:r>
            <a:r>
              <a:rPr lang="en-US" sz="1200" b="0" i="1" u="none" strike="noStrike" kern="1200" baseline="0" dirty="0">
                <a:solidFill>
                  <a:srgbClr val="071D49"/>
                </a:solidFill>
                <a:latin typeface="Raleway-Italic"/>
                <a:ea typeface="+mn-ea"/>
                <a:cs typeface="+mn-cs"/>
              </a:rPr>
              <a:t> Debt to Equity Ratio </a:t>
            </a:r>
            <a:r>
              <a:rPr lang="en-US" sz="1200" b="0" i="0" u="none" strike="noStrike" baseline="0" dirty="0">
                <a:solidFill>
                  <a:srgbClr val="071D49"/>
                </a:solidFill>
                <a:latin typeface="Raleway-Regular"/>
              </a:rPr>
              <a:t>. [online] </a:t>
            </a:r>
            <a:r>
              <a:rPr lang="en-US" sz="1200" b="0" i="0" u="none" strike="noStrike" kern="1200" baseline="0" dirty="0">
                <a:solidFill>
                  <a:srgbClr val="071D49"/>
                </a:solidFill>
                <a:latin typeface="Raleway-Regular"/>
                <a:ea typeface="+mn-ea"/>
                <a:cs typeface="+mn-cs"/>
              </a:rPr>
              <a:t>Available at: &lt;https://www.investopedia.com/terms/d/debtequityratio.asp&gt; [Accessed 30 November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rgbClr val="071D49"/>
              </a:solidFill>
              <a:latin typeface="Raleway-Regular"/>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Clarksons PLC, 2021. </a:t>
            </a:r>
            <a:r>
              <a:rPr lang="en-US" i="1" dirty="0"/>
              <a:t>Investors - Five Year Financial Summary Clarksons</a:t>
            </a:r>
            <a:r>
              <a:rPr lang="en-US" dirty="0"/>
              <a:t>. [online] Available at: &lt;</a:t>
            </a:r>
            <a:r>
              <a:rPr lang="en-US" u="sng" dirty="0">
                <a:hlinkClick r:id="rId9"/>
              </a:rPr>
              <a:t>https://www.clarksons.com/investors/five-year-financial-summary/</a:t>
            </a:r>
            <a:r>
              <a:rPr lang="en-US" dirty="0"/>
              <a:t>&gt; [Accessed: 20 November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Appendix A</a:t>
            </a:r>
          </a:p>
          <a:p>
            <a:endParaRPr lang="en-US" dirty="0"/>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2</a:t>
            </a:fld>
            <a:endParaRPr lang="en-US" dirty="0"/>
          </a:p>
        </p:txBody>
      </p:sp>
    </p:spTree>
    <p:extLst>
      <p:ext uri="{BB962C8B-B14F-4D97-AF65-F5344CB8AC3E}">
        <p14:creationId xmlns:p14="http://schemas.microsoft.com/office/powerpoint/2010/main" val="493995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0" dirty="0">
                <a:effectLst/>
              </a:rPr>
              <a:t>Merger-strategy</a:t>
            </a:r>
            <a:r>
              <a:rPr lang="en-US" sz="1200" dirty="0"/>
              <a:t>.</a:t>
            </a:r>
            <a:r>
              <a:rPr lang="en-US" sz="1200" b="0" i="0" u="none" strike="noStrike" baseline="0" dirty="0">
                <a:solidFill>
                  <a:srgbClr val="071D49"/>
                </a:solidFill>
                <a:latin typeface="Raleway-Regular"/>
              </a:rPr>
              <a:t>, 2021. </a:t>
            </a:r>
            <a:r>
              <a:rPr lang="en-US" sz="1200" b="0" i="1" u="none" strike="noStrike" kern="1200" baseline="0" dirty="0">
                <a:solidFill>
                  <a:srgbClr val="071D49"/>
                </a:solidFill>
                <a:latin typeface="Raleway-Italic"/>
                <a:ea typeface="+mn-ea"/>
                <a:cs typeface="+mn-cs"/>
              </a:rPr>
              <a:t>Merger-strategy </a:t>
            </a:r>
            <a:r>
              <a:rPr lang="en-US" sz="1200" b="0" i="1" u="none" strike="noStrike" baseline="0" dirty="0">
                <a:solidFill>
                  <a:srgbClr val="071D49"/>
                </a:solidFill>
                <a:latin typeface="Raleway-Italic"/>
              </a:rPr>
              <a:t>can designs. </a:t>
            </a:r>
            <a:r>
              <a:rPr lang="en-US" sz="1200" b="0" i="0" u="none" strike="noStrike" baseline="0" dirty="0">
                <a:solidFill>
                  <a:srgbClr val="071D49"/>
                </a:solidFill>
                <a:latin typeface="Raleway-Regular"/>
              </a:rPr>
              <a:t>[image online] Available at:&lt;</a:t>
            </a:r>
            <a:r>
              <a:rPr lang="en-US" b="0" dirty="0">
                <a:effectLst/>
              </a:rPr>
              <a:t>https://merger-strategy.com/balance-sheet-guide/</a:t>
            </a:r>
            <a:r>
              <a:rPr lang="en-US" sz="1200" b="0" i="0" u="none" strike="noStrike" baseline="0" dirty="0">
                <a:solidFill>
                  <a:srgbClr val="071D49"/>
                </a:solidFill>
                <a:latin typeface="Raleway-Regular"/>
              </a:rPr>
              <a:t>&gt; [Accessed </a:t>
            </a:r>
            <a:r>
              <a:rPr lang="en-US" sz="1200" dirty="0"/>
              <a:t>25 November 2021</a:t>
            </a:r>
            <a:r>
              <a:rPr lang="en-US" sz="1200" b="0" i="0" u="none" strike="noStrike" baseline="0" dirty="0">
                <a:solidFill>
                  <a:srgbClr val="071D49"/>
                </a:solidFill>
                <a:latin typeface="Raleway-Regular"/>
              </a:rPr>
              <a:t>].</a:t>
            </a:r>
            <a:endParaRPr lang="en-US" sz="1000" dirty="0"/>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326776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none" strike="noStrike" dirty="0">
                <a:solidFill>
                  <a:srgbClr val="0563C1"/>
                </a:solidFill>
                <a:effectLst/>
                <a:latin typeface="Arial" panose="020B0604020202020204" pitchFamily="34" charset="0"/>
                <a:hlinkClick r:id="rId3">
                  <a:extLst>
                    <a:ext uri="{A12FA001-AC4F-418D-AE19-62706E023703}">
                      <ahyp:hlinkClr xmlns:ahyp="http://schemas.microsoft.com/office/drawing/2018/hyperlinkcolor" val="tx"/>
                    </a:ext>
                  </a:extLst>
                </a:hlinkClick>
              </a:rPr>
              <a:t>The result:</a:t>
            </a:r>
          </a:p>
          <a:p>
            <a:pPr rtl="0">
              <a:spcBef>
                <a:spcPts val="0"/>
              </a:spcBef>
              <a:spcAft>
                <a:spcPts val="0"/>
              </a:spcAft>
            </a:pPr>
            <a:endParaRPr lang="en-US" sz="1800" b="1" i="0" u="none" strike="noStrike" dirty="0">
              <a:solidFill>
                <a:srgbClr val="0563C1"/>
              </a:solidFill>
              <a:effectLst/>
              <a:latin typeface="Arial" panose="020B0604020202020204" pitchFamily="34" charset="0"/>
              <a:hlinkClick r:id="rId3">
                <a:extLst>
                  <a:ext uri="{A12FA001-AC4F-418D-AE19-62706E023703}">
                    <ahyp:hlinkClr xmlns:ahyp="http://schemas.microsoft.com/office/drawing/2018/hyperlinkcolor" val="tx"/>
                  </a:ext>
                </a:extLst>
              </a:hlinkClick>
            </a:endParaRPr>
          </a:p>
          <a:p>
            <a:pPr rtl="0">
              <a:spcBef>
                <a:spcPts val="0"/>
              </a:spcBef>
              <a:spcAft>
                <a:spcPts val="0"/>
              </a:spcAft>
            </a:pPr>
            <a:r>
              <a:rPr lang="fa-IR" sz="1800" b="0" i="0" u="none" strike="noStrike" dirty="0">
                <a:solidFill>
                  <a:srgbClr val="0563C1"/>
                </a:solidFill>
                <a:effectLst/>
                <a:latin typeface="Arial" panose="020B0604020202020204" pitchFamily="34" charset="0"/>
                <a:hlinkClick r:id="rId3">
                  <a:extLst>
                    <a:ext uri="{A12FA001-AC4F-418D-AE19-62706E023703}">
                      <ahyp:hlinkClr xmlns:ahyp="http://schemas.microsoft.com/office/drawing/2018/hyperlinkcolor" val="tx"/>
                    </a:ext>
                  </a:extLst>
                </a:hlinkClick>
              </a:rPr>
              <a:t>1</a:t>
            </a:r>
            <a:r>
              <a:rPr lang="en-US" sz="1800" b="0" i="0" u="none" strike="noStrike" dirty="0">
                <a:solidFill>
                  <a:schemeClr val="tx1"/>
                </a:solidFill>
                <a:effectLst/>
                <a:latin typeface="Arial" panose="020B0604020202020204" pitchFamily="34" charset="0"/>
                <a:hlinkClick r:id="rId3">
                  <a:extLst>
                    <a:ext uri="{A12FA001-AC4F-418D-AE19-62706E023703}">
                      <ahyp:hlinkClr xmlns:ahyp="http://schemas.microsoft.com/office/drawing/2018/hyperlinkcolor" val="tx"/>
                    </a:ext>
                  </a:extLst>
                </a:hlinkClick>
              </a:rPr>
              <a:t>- The results showed that total liabilities has increased and this increase is due to the increase in current liabilities</a:t>
            </a:r>
            <a:r>
              <a:rPr lang="en-US" sz="1800" b="0" i="0" u="none" strike="noStrike" dirty="0">
                <a:solidFill>
                  <a:schemeClr val="tx1"/>
                </a:solidFill>
                <a:effectLst/>
                <a:latin typeface="Arial" panose="020B0604020202020204" pitchFamily="34" charset="0"/>
              </a:rPr>
              <a:t> </a:t>
            </a:r>
            <a:r>
              <a:rPr lang="en-US" sz="1800" b="0" i="0" u="none" strike="noStrike" dirty="0">
                <a:solidFill>
                  <a:srgbClr val="F06292"/>
                </a:solidFill>
                <a:effectLst/>
                <a:latin typeface="Arial" panose="020B0604020202020204" pitchFamily="34" charset="0"/>
              </a:rPr>
              <a:t>and non-current liabilities from 2018 to 2019.</a:t>
            </a:r>
          </a:p>
          <a:p>
            <a:pPr rtl="0">
              <a:spcBef>
                <a:spcPts val="0"/>
              </a:spcBef>
              <a:spcAft>
                <a:spcPts val="0"/>
              </a:spcAft>
            </a:pPr>
            <a:r>
              <a:rPr lang="en-US" sz="1800" b="0" i="0" u="none" strike="noStrike" dirty="0">
                <a:solidFill>
                  <a:srgbClr val="F06292"/>
                </a:solidFill>
                <a:effectLst/>
                <a:latin typeface="Arial" panose="020B0604020202020204" pitchFamily="34" charset="0"/>
              </a:rPr>
              <a:t>1-1) The increase in Current Liabilities is the result of an increase in Trade and other payables. </a:t>
            </a:r>
          </a:p>
          <a:p>
            <a:pPr rtl="0">
              <a:spcBef>
                <a:spcPts val="0"/>
              </a:spcBef>
              <a:spcAft>
                <a:spcPts val="0"/>
              </a:spcAft>
            </a:pPr>
            <a:r>
              <a:rPr lang="en-US" sz="1800" b="0" i="0" u="none" strike="noStrike" dirty="0">
                <a:solidFill>
                  <a:srgbClr val="F06292"/>
                </a:solidFill>
                <a:effectLst/>
                <a:latin typeface="Arial" panose="020B0604020202020204" pitchFamily="34" charset="0"/>
              </a:rPr>
              <a:t>1-2) The increase in Non-Current Liabilities is the result of an increase in Lease liabilities.</a:t>
            </a:r>
          </a:p>
          <a:p>
            <a:pPr rtl="0">
              <a:spcBef>
                <a:spcPts val="0"/>
              </a:spcBef>
              <a:spcAft>
                <a:spcPts val="0"/>
              </a:spcAft>
            </a:pPr>
            <a:r>
              <a:rPr lang="en-US" sz="1800" b="0" i="0" u="none" strike="noStrike" dirty="0">
                <a:solidFill>
                  <a:srgbClr val="F06292"/>
                </a:solidFill>
                <a:effectLst/>
                <a:latin typeface="Arial" panose="020B0604020202020204" pitchFamily="34" charset="0"/>
              </a:rPr>
              <a:t>(</a:t>
            </a:r>
            <a:r>
              <a:rPr lang="en-US" sz="2800" b="0" u="none" dirty="0"/>
              <a:t>The 2018 information above is under IAS 17 ‘Leases’, whereby only leases classified as ‘finance leases’ were recognized as lease liabilities. On 1 January 2019, IFRS 16 ‘Leases’ came into effect, resulting in leases previously classified as operating under IAS 17 ‘Leases’ being recognized as a lease liability on the balance sheet. See note 2 for further details</a:t>
            </a:r>
            <a:r>
              <a:rPr lang="en-US" sz="1800" b="0" i="0" u="none" strike="noStrike" dirty="0">
                <a:solidFill>
                  <a:srgbClr val="F06292"/>
                </a:solidFill>
                <a:effectLst/>
                <a:latin typeface="Arial" panose="020B0604020202020204" pitchFamily="34" charset="0"/>
              </a:rPr>
              <a:t>)</a:t>
            </a:r>
          </a:p>
          <a:p>
            <a:pPr rtl="0">
              <a:spcBef>
                <a:spcPts val="0"/>
              </a:spcBef>
              <a:spcAft>
                <a:spcPts val="0"/>
              </a:spcAft>
            </a:pPr>
            <a:endParaRPr lang="en-US" sz="1800" b="0" i="0" u="none" strike="noStrike" dirty="0">
              <a:solidFill>
                <a:srgbClr val="F06292"/>
              </a:solidFill>
              <a:effectLst/>
              <a:latin typeface="Arial" panose="020B0604020202020204" pitchFamily="34" charset="0"/>
            </a:endParaRPr>
          </a:p>
          <a:p>
            <a:pPr rtl="0">
              <a:spcBef>
                <a:spcPts val="0"/>
              </a:spcBef>
              <a:spcAft>
                <a:spcPts val="0"/>
              </a:spcAft>
            </a:pPr>
            <a:r>
              <a:rPr lang="en-US" sz="1800" b="0" i="0" u="none" strike="noStrike" dirty="0">
                <a:solidFill>
                  <a:srgbClr val="F06292"/>
                </a:solidFill>
                <a:effectLst/>
                <a:latin typeface="Arial" panose="020B0604020202020204" pitchFamily="34" charset="0"/>
              </a:rPr>
              <a:t>2- </a:t>
            </a:r>
            <a:r>
              <a:rPr lang="en-US" sz="1800" b="0" i="0" u="none" strike="noStrike" dirty="0">
                <a:solidFill>
                  <a:schemeClr val="tx1"/>
                </a:solidFill>
                <a:effectLst/>
                <a:latin typeface="Arial" panose="020B0604020202020204" pitchFamily="34" charset="0"/>
              </a:rPr>
              <a:t>The results showed that total liabilities has increased and this increase is due to the increase in current liabilities from 2019 to 2020</a:t>
            </a:r>
            <a:r>
              <a:rPr lang="en-US" sz="1800" b="0" i="0" u="none" strike="noStrike" dirty="0">
                <a:solidFill>
                  <a:srgbClr val="0563C1"/>
                </a:solidFill>
                <a:effectLst/>
                <a:latin typeface="Arial" panose="020B0604020202020204" pitchFamily="34" charset="0"/>
                <a:hlinkClick r:id="rId3">
                  <a:extLst>
                    <a:ext uri="{A12FA001-AC4F-418D-AE19-62706E023703}">
                      <ahyp:hlinkClr xmlns:ahyp="http://schemas.microsoft.com/office/drawing/2018/hyperlinkcolor" val="tx"/>
                    </a:ext>
                  </a:extLst>
                </a:hlinkClick>
              </a:rPr>
              <a:t>.</a:t>
            </a:r>
            <a:endParaRPr lang="fa-IR" sz="1800" b="0" i="0" u="none" strike="noStrike" dirty="0">
              <a:solidFill>
                <a:srgbClr val="0563C1"/>
              </a:solidFill>
              <a:effectLst/>
              <a:latin typeface="Arial" panose="020B0604020202020204" pitchFamily="34" charset="0"/>
              <a:hlinkClick r:id="rId3">
                <a:extLst>
                  <a:ext uri="{A12FA001-AC4F-418D-AE19-62706E023703}">
                    <ahyp:hlinkClr xmlns:ahyp="http://schemas.microsoft.com/office/drawing/2018/hyperlinkcolor" val="tx"/>
                  </a:ext>
                </a:extLst>
              </a:hlinkClick>
            </a:endParaRPr>
          </a:p>
          <a:p>
            <a:pPr rtl="0">
              <a:spcBef>
                <a:spcPts val="0"/>
              </a:spcBef>
              <a:spcAft>
                <a:spcPts val="0"/>
              </a:spcAft>
            </a:pPr>
            <a:r>
              <a:rPr lang="en-US" sz="1800" b="0" i="0" u="none" strike="noStrike" dirty="0">
                <a:solidFill>
                  <a:schemeClr val="tx1"/>
                </a:solidFill>
                <a:effectLst/>
                <a:latin typeface="Arial" panose="020B0604020202020204" pitchFamily="34" charset="0"/>
                <a:hlinkClick r:id="rId3">
                  <a:extLst>
                    <a:ext uri="{A12FA001-AC4F-418D-AE19-62706E023703}">
                      <ahyp:hlinkClr xmlns:ahyp="http://schemas.microsoft.com/office/drawing/2018/hyperlinkcolor" val="tx"/>
                    </a:ext>
                  </a:extLst>
                </a:hlinkClick>
              </a:rPr>
              <a:t>2-1) </a:t>
            </a:r>
            <a:r>
              <a:rPr lang="en-US" sz="1800" b="0" i="0" u="none" strike="noStrike" dirty="0">
                <a:solidFill>
                  <a:schemeClr val="tx1"/>
                </a:solidFill>
                <a:effectLst/>
                <a:latin typeface="Arial" panose="020B0604020202020204" pitchFamily="34" charset="0"/>
              </a:rPr>
              <a:t>The increase in Current </a:t>
            </a:r>
            <a:r>
              <a:rPr lang="en-US" sz="1800" b="0" i="0" u="none" strike="noStrike" dirty="0">
                <a:solidFill>
                  <a:srgbClr val="F06292"/>
                </a:solidFill>
                <a:effectLst/>
                <a:latin typeface="Arial" panose="020B0604020202020204" pitchFamily="34" charset="0"/>
              </a:rPr>
              <a:t>Liabilities is the result of an increase in Trade and other payables. (</a:t>
            </a:r>
            <a:r>
              <a:rPr lang="en-US" sz="1800" b="0" i="0" u="none" strike="noStrike" baseline="0" dirty="0">
                <a:latin typeface="HelveticaNeueLTStd-Roman"/>
              </a:rPr>
              <a:t>Accruals / tax and social security)</a:t>
            </a:r>
          </a:p>
          <a:p>
            <a:pPr algn="l"/>
            <a:r>
              <a:rPr lang="en-US" sz="1800" b="0" i="0" u="none" strike="noStrike" baseline="0" dirty="0">
                <a:latin typeface="HelveticaNeueLTStd-Roman"/>
              </a:rPr>
              <a:t>Included in accruals are bonuses which will be paid out subsequent to the year-end.</a:t>
            </a:r>
          </a:p>
          <a:p>
            <a:pPr algn="l"/>
            <a:r>
              <a:rPr lang="en-US" sz="1800" b="0" i="0" u="none" strike="noStrike" baseline="0" dirty="0">
                <a:latin typeface="HelveticaNeueLTStd-Roman"/>
              </a:rPr>
              <a:t>Trade payables and other payables are non-interest bearing and are normally settled on demand.</a:t>
            </a:r>
            <a:endParaRPr lang="en-US" sz="1800" b="0" i="0" u="sng" strike="noStrike" dirty="0">
              <a:solidFill>
                <a:srgbClr val="F06292"/>
              </a:solidFill>
              <a:effectLst/>
              <a:latin typeface="Arial" panose="020B0604020202020204" pitchFamily="34" charset="0"/>
            </a:endParaRPr>
          </a:p>
          <a:p>
            <a:pPr rtl="0">
              <a:spcBef>
                <a:spcPts val="0"/>
              </a:spcBef>
              <a:spcAft>
                <a:spcPts val="0"/>
              </a:spcAft>
            </a:pPr>
            <a:endParaRPr lang="en-US" sz="1200" b="0" i="0" u="sng" strike="noStrike" dirty="0">
              <a:solidFill>
                <a:srgbClr val="F06292"/>
              </a:solidFill>
              <a:effectLst/>
              <a:latin typeface="Arial" panose="020B0604020202020204" pitchFamily="34" charset="0"/>
              <a:hlinkClick r:id="rId3"/>
            </a:endParaRPr>
          </a:p>
          <a:p>
            <a:pPr fontAlgn="base"/>
            <a:r>
              <a:rPr lang="en-US" dirty="0"/>
              <a:t>Clarkson, 2018. </a:t>
            </a:r>
            <a:r>
              <a:rPr lang="en-US" i="1" dirty="0"/>
              <a:t>Investors - Five Year Financial Summary Clarksons</a:t>
            </a:r>
            <a:r>
              <a:rPr lang="en-US" dirty="0"/>
              <a:t>. [online] Available at: &lt;</a:t>
            </a:r>
            <a:r>
              <a:rPr lang="en-US" u="sng" dirty="0">
                <a:hlinkClick r:id="rId3"/>
              </a:rPr>
              <a:t>https://www.clarksons.com/investors/five-year-financial-summary/</a:t>
            </a:r>
            <a:r>
              <a:rPr lang="en-US" dirty="0"/>
              <a:t>&gt; [Accessed: 20 November 2021].</a:t>
            </a:r>
          </a:p>
          <a:p>
            <a:r>
              <a:rPr lang="en-US" sz="1200" dirty="0"/>
              <a:t>Clarkson., 2020. Annual Report 2020 [online] Available at : &lt;</a:t>
            </a:r>
            <a:r>
              <a:rPr lang="en-US" sz="1200" dirty="0">
                <a:hlinkClick r:id="rId4"/>
              </a:rPr>
              <a:t>https://www.clarksons.com/media/1244445/annual_report_2020.pdf</a:t>
            </a:r>
            <a:r>
              <a:rPr lang="en-US" sz="1200" dirty="0"/>
              <a:t>&gt; [Accessed 27 November 2021]</a:t>
            </a:r>
          </a:p>
          <a:p>
            <a:r>
              <a:rPr lang="en-US" sz="1200" dirty="0"/>
              <a:t>Clarkson., 2019. Annual Report 2019 [online] Available at : &lt;https://www.clarksons.com/media/1224913/annual_report_2019.pdf&gt; [Accessed 27 November 2021]</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dirty="0">
                <a:solidFill>
                  <a:srgbClr val="2A3990"/>
                </a:solidFill>
                <a:effectLst/>
                <a:latin typeface="Arial" panose="020B0604020202020204" pitchFamily="34" charset="0"/>
              </a:rPr>
              <a:t>Appendix A</a:t>
            </a:r>
            <a:endParaRPr lang="en-US" sz="1200" dirty="0"/>
          </a:p>
          <a:p>
            <a:pPr fontAlgn="base"/>
            <a:endParaRPr lang="en-US" dirty="0"/>
          </a:p>
          <a:p>
            <a:pPr rtl="0">
              <a:spcBef>
                <a:spcPts val="0"/>
              </a:spcBef>
              <a:spcAft>
                <a:spcPts val="0"/>
              </a:spcAft>
            </a:pP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173590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sz="1200" b="1" i="0" u="sng" strike="noStrike" dirty="0">
              <a:solidFill>
                <a:srgbClr val="0563C1"/>
              </a:solidFill>
              <a:effectLst/>
              <a:latin typeface="Arial" panose="020B0604020202020204" pitchFamily="34" charset="0"/>
              <a:hlinkClick r:id="rId3">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sng" strike="noStrike" dirty="0">
                <a:solidFill>
                  <a:srgbClr val="0563C1"/>
                </a:solidFill>
                <a:effectLst/>
                <a:latin typeface="Arial" panose="020B0604020202020204" pitchFamily="34" charset="0"/>
                <a:hlinkClick r:id="rId3">
                  <a:extLst>
                    <a:ext uri="{A12FA001-AC4F-418D-AE19-62706E023703}">
                      <ahyp:hlinkClr xmlns:ahyp="http://schemas.microsoft.com/office/drawing/2018/hyperlinkcolor" val="tx"/>
                    </a:ext>
                  </a:extLst>
                </a:hlinkClick>
              </a:rPr>
              <a:t>1- The results showed that total Assets decreased and this </a:t>
            </a:r>
            <a:r>
              <a:rPr lang="de-DE" sz="1200" b="1" i="0" u="sng" strike="noStrike" dirty="0">
                <a:solidFill>
                  <a:srgbClr val="0563C1"/>
                </a:solidFill>
                <a:effectLst/>
                <a:latin typeface="Arial" panose="020B0604020202020204" pitchFamily="34" charset="0"/>
                <a:hlinkClick r:id="rId3">
                  <a:extLst>
                    <a:ext uri="{A12FA001-AC4F-418D-AE19-62706E023703}">
                      <ahyp:hlinkClr xmlns:ahyp="http://schemas.microsoft.com/office/drawing/2018/hyperlinkcolor" val="tx"/>
                    </a:ext>
                  </a:extLst>
                </a:hlinkClick>
              </a:rPr>
              <a:t>decline </a:t>
            </a:r>
            <a:r>
              <a:rPr lang="en-US" sz="1200" b="1" i="0" u="sng" strike="noStrike" dirty="0">
                <a:solidFill>
                  <a:srgbClr val="0563C1"/>
                </a:solidFill>
                <a:effectLst/>
                <a:latin typeface="Arial" panose="020B0604020202020204" pitchFamily="34" charset="0"/>
                <a:hlinkClick r:id="rId3">
                  <a:extLst>
                    <a:ext uri="{A12FA001-AC4F-418D-AE19-62706E023703}">
                      <ahyp:hlinkClr xmlns:ahyp="http://schemas.microsoft.com/office/drawing/2018/hyperlinkcolor" val="tx"/>
                    </a:ext>
                  </a:extLst>
                </a:hlinkClick>
              </a:rPr>
              <a:t>is due to the decline in non-current Assets. The current assets has increased.</a:t>
            </a:r>
          </a:p>
          <a:p>
            <a:pPr rtl="0">
              <a:spcBef>
                <a:spcPts val="0"/>
              </a:spcBef>
              <a:spcAft>
                <a:spcPts val="0"/>
              </a:spcAft>
            </a:pPr>
            <a:r>
              <a:rPr lang="en-US" sz="1200" b="1" i="0" u="sng" strike="noStrike" dirty="0">
                <a:solidFill>
                  <a:schemeClr val="tx1"/>
                </a:solidFill>
                <a:effectLst/>
                <a:latin typeface="Arial" panose="020B0604020202020204" pitchFamily="34" charset="0"/>
                <a:hlinkClick r:id="rId3">
                  <a:extLst>
                    <a:ext uri="{A12FA001-AC4F-418D-AE19-62706E023703}">
                      <ahyp:hlinkClr xmlns:ahyp="http://schemas.microsoft.com/office/drawing/2018/hyperlinkcolor" val="tx"/>
                    </a:ext>
                  </a:extLst>
                </a:hlinkClick>
              </a:rPr>
              <a:t>2- The results showed that total Assets has decreased and this decline is due to the decline in non-current Assets</a:t>
            </a:r>
            <a:r>
              <a:rPr lang="en-US" sz="1200" b="1" i="0" u="sng" strike="noStrike" dirty="0">
                <a:solidFill>
                  <a:schemeClr val="tx1"/>
                </a:solidFill>
                <a:effectLst/>
                <a:latin typeface="Arial" panose="020B0604020202020204" pitchFamily="34" charset="0"/>
              </a:rPr>
              <a:t> from 2018 to 2020.</a:t>
            </a:r>
          </a:p>
          <a:p>
            <a:pPr rtl="0">
              <a:spcBef>
                <a:spcPts val="0"/>
              </a:spcBef>
              <a:spcAft>
                <a:spcPts val="0"/>
              </a:spcAft>
            </a:pPr>
            <a:r>
              <a:rPr lang="en-US" sz="1200" b="1" i="0" u="sng" strike="noStrike" dirty="0">
                <a:solidFill>
                  <a:schemeClr val="tx1"/>
                </a:solidFill>
                <a:effectLst/>
                <a:latin typeface="Arial" panose="020B0604020202020204" pitchFamily="34" charset="0"/>
              </a:rPr>
              <a:t>3- Property, plant and equipment and Investments</a:t>
            </a:r>
            <a:r>
              <a:rPr lang="fa-IR" sz="1200" b="1" i="0" u="sng" strike="noStrike" dirty="0">
                <a:solidFill>
                  <a:schemeClr val="tx1"/>
                </a:solidFill>
                <a:effectLst/>
                <a:latin typeface="Arial" panose="020B0604020202020204" pitchFamily="34" charset="0"/>
              </a:rPr>
              <a:t> </a:t>
            </a:r>
            <a:r>
              <a:rPr lang="en-US" sz="1200" b="1" i="0" u="sng" strike="noStrike" dirty="0">
                <a:solidFill>
                  <a:schemeClr val="tx1"/>
                </a:solidFill>
                <a:effectLst/>
                <a:latin typeface="Arial" panose="020B0604020202020204" pitchFamily="34" charset="0"/>
              </a:rPr>
              <a:t> have decreased slightly but Intangible assets has </a:t>
            </a:r>
            <a:r>
              <a:rPr lang="en-US" sz="1200" b="1" i="0" u="sng" strike="noStrike" dirty="0" err="1">
                <a:solidFill>
                  <a:schemeClr val="tx1"/>
                </a:solidFill>
                <a:effectLst/>
                <a:latin typeface="Arial" panose="020B0604020202020204" pitchFamily="34" charset="0"/>
              </a:rPr>
              <a:t>decresed</a:t>
            </a:r>
            <a:r>
              <a:rPr lang="en-US" sz="1200" b="1" i="0" u="sng" strike="noStrike" dirty="0">
                <a:solidFill>
                  <a:schemeClr val="tx1"/>
                </a:solidFill>
                <a:effectLst/>
                <a:latin typeface="Arial" panose="020B0604020202020204" pitchFamily="34" charset="0"/>
              </a:rPr>
              <a:t> significantly.</a:t>
            </a:r>
          </a:p>
          <a:p>
            <a:pPr rtl="0">
              <a:spcBef>
                <a:spcPts val="0"/>
              </a:spcBef>
              <a:spcAft>
                <a:spcPts val="0"/>
              </a:spcAft>
            </a:pPr>
            <a:endParaRPr lang="en-US" sz="1200" b="1" i="0" u="sng" strike="noStrike" dirty="0">
              <a:solidFill>
                <a:srgbClr val="F0629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sng" strike="noStrike" dirty="0">
              <a:solidFill>
                <a:srgbClr val="F06292"/>
              </a:solidFill>
              <a:effectLst/>
              <a:latin typeface="Arial" panose="020B0604020202020204" pitchFamily="34" charset="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2A3990"/>
              </a:solidFill>
              <a:effectLst/>
              <a:latin typeface="Arial" panose="020B0604020202020204" pitchFamily="34" charset="0"/>
            </a:endParaRPr>
          </a:p>
          <a:p>
            <a:r>
              <a:rPr lang="en-US" sz="1200" dirty="0"/>
              <a:t>Clarkson., 2020. Annual Report 2020 [online] Available at : &lt;</a:t>
            </a:r>
            <a:r>
              <a:rPr lang="en-US" sz="1200" dirty="0">
                <a:hlinkClick r:id="rId4"/>
              </a:rPr>
              <a:t>https://www.clarksons.com/media/1244445/annual_report_2020.pdf</a:t>
            </a:r>
            <a:r>
              <a:rPr lang="en-US" sz="1200" dirty="0"/>
              <a:t>&gt; [Accessed 27 November 2021]</a:t>
            </a:r>
          </a:p>
          <a:p>
            <a:r>
              <a:rPr lang="en-US" sz="1200" dirty="0"/>
              <a:t>Clarkson., 2019. Annual Report 2019 [online] Available at : &lt;https://www.clarksons.com/media/1224913/annual_report_2019.pdf&gt; [Accessed 27 November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2A3990"/>
              </a:solidFill>
              <a:effectLst/>
              <a:latin typeface="Arial" panose="020B0604020202020204" pitchFamily="34" charset="0"/>
            </a:endParaRPr>
          </a:p>
          <a:p>
            <a:pPr rtl="0">
              <a:spcBef>
                <a:spcPts val="0"/>
              </a:spcBef>
              <a:spcAft>
                <a:spcPts val="0"/>
              </a:spcAft>
            </a:pPr>
            <a:endParaRPr lang="en-US"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dirty="0">
                <a:solidFill>
                  <a:srgbClr val="2A3990"/>
                </a:solidFill>
                <a:effectLst/>
                <a:latin typeface="Arial" panose="020B0604020202020204" pitchFamily="34" charset="0"/>
              </a:rPr>
              <a:t>Appendix C</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3199061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solidFill>
                  <a:schemeClr val="tx1"/>
                </a:solidFill>
              </a:rPr>
              <a:t>Other reserves:</a:t>
            </a:r>
          </a:p>
          <a:p>
            <a:r>
              <a:rPr lang="en-US" dirty="0"/>
              <a:t>Nature and purpose of other reserves:</a:t>
            </a:r>
          </a:p>
          <a:p>
            <a:r>
              <a:rPr lang="en-US" dirty="0"/>
              <a:t>ESOP reserve The ESOP reserve in the Group represents 2,228 shares (2018: 117,446 shares) held by the share purchase trusts to meet obligations under various incentive schemes. The shares are stated at cost. The market value of these shares at 31 December 2019 was £0.1m (2018: £2.2m). At 31 December 2019 none of these shares were under option (2018: none). During the year the share purchase trusts acquired 246,902 shares at a weighted average price of £24.08 (2018: 350,000 shares at £30.38), offset with shares utilized to settle employee incentives, see note 23 for further details of share incentive schemes. For the purposes of the cash flow statement, the above are netted within the movements in bonus accrual. Employee benefits reserve The employee benefits reserve is used to record the value of equity-settled share-based payments provided to employees. Details are included in note 23. Capital redemption reserve The capital redemption reserve arose on previous share buy-backs by Clarkson PLC. Hedging reserve This reserve comprises the effective portion of the fair value of cash flow hedging instruments relating to hedged transactions that have not yet occurred. Realized hedges are recycled to the statement of comprehensive income. Movements are net of tax. Further details on hedging are shown in note 28. Merger reserve This comprises the premium on the share placing in November 2014 and the shares issued in February 2015 as part of the </a:t>
            </a:r>
            <a:r>
              <a:rPr lang="en-US" dirty="0" err="1"/>
              <a:t>Platou</a:t>
            </a:r>
            <a:r>
              <a:rPr lang="en-US" dirty="0"/>
              <a:t> acquisition. No share premium is recorded in the financial statements, through the operation of the merger relief provisions of the Companies Act 2006. During the year, the Company impaired its investment in relation to the </a:t>
            </a:r>
            <a:r>
              <a:rPr lang="en-US" dirty="0" err="1"/>
              <a:t>Platou</a:t>
            </a:r>
            <a:r>
              <a:rPr lang="en-US" dirty="0"/>
              <a:t> acquisition. As a result, a corresponding transfer was made out of this reserve to the profit and loss account. The transfer from merger reserve is different from the impairment charge recognized in the group due to the relative carrying values recorded in the Group and Parent Company accounts. Currency translation reserve The currency translation reserve represents the currency translation differences arising from the consolidation of foreign operations.</a:t>
            </a:r>
          </a:p>
          <a:p>
            <a:endParaRPr lang="en-US" dirty="0"/>
          </a:p>
          <a:p>
            <a:r>
              <a:rPr lang="en-US" sz="1200" dirty="0"/>
              <a:t>Clarkson., 2020. Annual Report 2020 [online] Available at : &lt;</a:t>
            </a:r>
            <a:r>
              <a:rPr lang="en-US" sz="1200" dirty="0">
                <a:hlinkClick r:id="rId3"/>
              </a:rPr>
              <a:t>https://www.clarksons.com/media/1244445/annual_report_2020.pdf</a:t>
            </a:r>
            <a:r>
              <a:rPr lang="en-US" sz="1200" dirty="0"/>
              <a:t>&gt; [Accessed 27 November 2021]</a:t>
            </a:r>
          </a:p>
          <a:p>
            <a:r>
              <a:rPr lang="en-US" sz="1200" dirty="0"/>
              <a:t>Clarkson., 2019. Annual Report 2019 [online] Available at : &lt;https://www.clarksons.com/media/1224913/annual_report_2019.pdf&gt; [Accessed 27 November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Appendix C</a:t>
            </a:r>
          </a:p>
          <a:p>
            <a:pPr marL="0" marR="0" lvl="0" indent="0" algn="l" defTabSz="914400" rtl="0" eaLnBrk="1" fontAlgn="auto" latinLnBrk="0" hangingPunct="1">
              <a:lnSpc>
                <a:spcPct val="100000"/>
              </a:lnSpc>
              <a:spcBef>
                <a:spcPts val="0"/>
              </a:spcBef>
              <a:spcAft>
                <a:spcPts val="0"/>
              </a:spcAft>
              <a:buClrTx/>
              <a:buSzTx/>
              <a:buFontTx/>
              <a:buNone/>
              <a:tabLst/>
              <a:defRPr/>
            </a:pPr>
            <a:br>
              <a:rPr lang="pt-BR" dirty="0"/>
            </a:b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2043178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algn="l">
              <a:buFont typeface="Arial" panose="020B0604020202020204" pitchFamily="34" charset="0"/>
              <a:buChar char="•"/>
            </a:pPr>
            <a:r>
              <a:rPr lang="en-US" b="0" i="0" dirty="0">
                <a:solidFill>
                  <a:srgbClr val="111111"/>
                </a:solidFill>
                <a:effectLst/>
                <a:latin typeface="SourceSansPro"/>
              </a:rPr>
              <a:t>A </a:t>
            </a:r>
            <a:r>
              <a:rPr lang="en-US" b="1" i="0" u="sng" dirty="0">
                <a:solidFill>
                  <a:srgbClr val="111111"/>
                </a:solidFill>
                <a:effectLst/>
                <a:latin typeface="SourceSansPro"/>
              </a:rPr>
              <a:t>solvency ratio </a:t>
            </a:r>
            <a:r>
              <a:rPr lang="en-US" b="0" i="0" dirty="0">
                <a:solidFill>
                  <a:srgbClr val="111111"/>
                </a:solidFill>
                <a:effectLst/>
                <a:latin typeface="SourceSansPro"/>
              </a:rPr>
              <a:t>examines a firm's ability to meet its long-term debts and obligations.</a:t>
            </a:r>
          </a:p>
          <a:p>
            <a:pPr algn="l">
              <a:buFont typeface="Arial" panose="020B0604020202020204" pitchFamily="34" charset="0"/>
              <a:buChar char="•"/>
            </a:pPr>
            <a:r>
              <a:rPr lang="en-US" b="0" i="0" dirty="0">
                <a:solidFill>
                  <a:srgbClr val="111111"/>
                </a:solidFill>
                <a:effectLst/>
                <a:latin typeface="SourceSansPro"/>
              </a:rPr>
              <a:t>The main solvency ratios include the debt-to-assets ratio, the interest coverage ratio, the equity ratio, and the debt-to-equity (D/E) ratio.</a:t>
            </a:r>
          </a:p>
          <a:p>
            <a:pPr algn="l">
              <a:buFont typeface="Arial" panose="020B0604020202020204" pitchFamily="34" charset="0"/>
              <a:buChar char="•"/>
            </a:pPr>
            <a:r>
              <a:rPr lang="en-US" b="0" i="0" dirty="0">
                <a:solidFill>
                  <a:srgbClr val="111111"/>
                </a:solidFill>
                <a:effectLst/>
                <a:latin typeface="SourceSansPro"/>
              </a:rPr>
              <a:t>Solvency ratios are often used by prospective lenders when </a:t>
            </a:r>
            <a:r>
              <a:rPr lang="en-US" b="1" i="0" dirty="0">
                <a:solidFill>
                  <a:srgbClr val="111111"/>
                </a:solidFill>
                <a:effectLst/>
                <a:latin typeface="SourceSansPro"/>
              </a:rPr>
              <a:t>evaluating a company's creditworthiness as well as by potential bond investors</a:t>
            </a:r>
            <a:r>
              <a:rPr lang="en-US" b="0" i="0" dirty="0">
                <a:solidFill>
                  <a:srgbClr val="111111"/>
                </a:solidFill>
                <a:effectLst/>
                <a:latin typeface="SourceSansPro"/>
              </a:rPr>
              <a:t>.</a:t>
            </a:r>
          </a:p>
          <a:p>
            <a:pPr algn="l">
              <a:buFont typeface="Arial" panose="020B0604020202020204" pitchFamily="34" charset="0"/>
              <a:buChar char="•"/>
            </a:pPr>
            <a:r>
              <a:rPr lang="en-US" b="0" i="0" dirty="0">
                <a:solidFill>
                  <a:srgbClr val="111111"/>
                </a:solidFill>
                <a:effectLst/>
                <a:latin typeface="SourceSansPro"/>
              </a:rPr>
              <a:t>Solvency ratios and liquidity ratios both measure a company's financial health but solvency ratios have a longer-term outlook than liquidity ratios.</a:t>
            </a:r>
          </a:p>
          <a:p>
            <a:pPr algn="l">
              <a:buFont typeface="Arial" panose="020B0604020202020204" pitchFamily="34" charset="0"/>
              <a:buChar char="•"/>
            </a:pPr>
            <a:endParaRPr lang="en-US"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baseline="0" dirty="0">
                <a:solidFill>
                  <a:srgbClr val="071D49"/>
                </a:solidFill>
                <a:latin typeface="Raleway-Regular"/>
              </a:rPr>
              <a:t>Investopedia, 2021. </a:t>
            </a:r>
            <a:r>
              <a:rPr lang="en-US" sz="1200" b="0" i="1" u="none" strike="noStrike" kern="1200" baseline="0" dirty="0">
                <a:solidFill>
                  <a:srgbClr val="071D49"/>
                </a:solidFill>
                <a:latin typeface="Raleway-Italic"/>
                <a:ea typeface="+mn-ea"/>
                <a:cs typeface="+mn-cs"/>
                <a:hlinkClick r:id="rId3">
                  <a:extLst>
                    <a:ext uri="{A12FA001-AC4F-418D-AE19-62706E023703}">
                      <ahyp:hlinkClr xmlns:ahyp="http://schemas.microsoft.com/office/drawing/2018/hyperlinkcolor" val="tx"/>
                    </a:ext>
                  </a:extLst>
                </a:hlinkClick>
              </a:rPr>
              <a:t>CORPORATE FINANCE &amp; ACCOUNTING </a:t>
            </a:r>
            <a:r>
              <a:rPr lang="en-US" sz="1200" b="0" i="1" u="none" strike="noStrike" kern="1200" baseline="0" dirty="0">
                <a:solidFill>
                  <a:srgbClr val="071D49"/>
                </a:solidFill>
                <a:latin typeface="Raleway-Italic"/>
                <a:ea typeface="+mn-ea"/>
                <a:cs typeface="+mn-cs"/>
              </a:rPr>
              <a:t> </a:t>
            </a:r>
            <a:r>
              <a:rPr lang="en-US" sz="1200" b="0" i="1" u="none" strike="noStrike" kern="1200" baseline="0" dirty="0">
                <a:solidFill>
                  <a:srgbClr val="071D49"/>
                </a:solidFill>
                <a:latin typeface="Raleway-Italic"/>
                <a:ea typeface="+mn-ea"/>
                <a:cs typeface="+mn-cs"/>
                <a:hlinkClick r:id="rId4">
                  <a:extLst>
                    <a:ext uri="{A12FA001-AC4F-418D-AE19-62706E023703}">
                      <ahyp:hlinkClr xmlns:ahyp="http://schemas.microsoft.com/office/drawing/2018/hyperlinkcolor" val="tx"/>
                    </a:ext>
                  </a:extLst>
                </a:hlinkClick>
              </a:rPr>
              <a:t>FINANCIAL RATIOS</a:t>
            </a:r>
            <a:r>
              <a:rPr lang="en-US" sz="1200" b="0" i="1" u="none" strike="noStrike" kern="1200" baseline="0" dirty="0">
                <a:solidFill>
                  <a:srgbClr val="071D49"/>
                </a:solidFill>
                <a:latin typeface="Raleway-Italic"/>
                <a:ea typeface="+mn-ea"/>
                <a:cs typeface="+mn-cs"/>
              </a:rPr>
              <a:t> Solvency Ratio </a:t>
            </a:r>
            <a:r>
              <a:rPr lang="en-US" sz="1200" b="0" i="0" u="none" strike="noStrike" baseline="0" dirty="0">
                <a:solidFill>
                  <a:srgbClr val="071D49"/>
                </a:solidFill>
                <a:latin typeface="Raleway-Regular"/>
              </a:rPr>
              <a:t>. [online] Available </a:t>
            </a:r>
            <a:r>
              <a:rPr lang="en-US" sz="1200" b="0" i="0" u="none" strike="noStrike" kern="1200" baseline="0" dirty="0">
                <a:solidFill>
                  <a:srgbClr val="071D49"/>
                </a:solidFill>
                <a:latin typeface="Raleway-Regular"/>
                <a:ea typeface="+mn-ea"/>
                <a:cs typeface="+mn-cs"/>
              </a:rPr>
              <a:t>at: &lt;https://www.investopedia.com/terms/s/solvencyratio.asp&gt; [Accessed 30 November 2021].</a:t>
            </a:r>
          </a:p>
          <a:p>
            <a:pPr algn="l">
              <a:buFont typeface="Arial" panose="020B0604020202020204" pitchFamily="34" charset="0"/>
              <a:buNone/>
            </a:pPr>
            <a:endParaRPr lang="en-US" b="1" i="0" dirty="0">
              <a:solidFill>
                <a:srgbClr val="111111"/>
              </a:solidFill>
              <a:effectLst/>
              <a:latin typeface="SourceSansPro"/>
            </a:endParaRPr>
          </a:p>
          <a:p>
            <a:pPr algn="l">
              <a:buFont typeface="Arial" panose="020B0604020202020204" pitchFamily="34" charset="0"/>
              <a:buChar char="•"/>
            </a:pPr>
            <a:r>
              <a:rPr lang="en-US" b="1" u="sng" dirty="0"/>
              <a:t>Equity Ratio</a:t>
            </a:r>
          </a:p>
          <a:p>
            <a:pPr algn="l">
              <a:buFont typeface="Arial" panose="020B0604020202020204" pitchFamily="34" charset="0"/>
              <a:buChar char="•"/>
            </a:pPr>
            <a:r>
              <a:rPr lang="en-US" b="0" i="0" dirty="0">
                <a:solidFill>
                  <a:srgbClr val="111111"/>
                </a:solidFill>
                <a:effectLst/>
                <a:latin typeface="SourceSansPro"/>
              </a:rPr>
              <a:t>The shareholder equity ratio shows how much of a company's assets are funded by issuing stock rather than borrowing money.</a:t>
            </a:r>
          </a:p>
          <a:p>
            <a:pPr algn="l">
              <a:buFont typeface="Arial" panose="020B0604020202020204" pitchFamily="34" charset="0"/>
              <a:buChar char="•"/>
            </a:pPr>
            <a:r>
              <a:rPr lang="en-US" b="0" i="0" dirty="0">
                <a:solidFill>
                  <a:srgbClr val="111111"/>
                </a:solidFill>
                <a:effectLst/>
                <a:latin typeface="SourceSansPro"/>
              </a:rPr>
              <a:t>The closer a firm's ratio result is to 100%, the more assets it has financed with stock rather than debt.</a:t>
            </a:r>
          </a:p>
          <a:p>
            <a:pPr algn="l">
              <a:buFont typeface="Arial" panose="020B0604020202020204" pitchFamily="34" charset="0"/>
              <a:buChar char="•"/>
            </a:pPr>
            <a:r>
              <a:rPr lang="en-US" b="0" i="0" dirty="0">
                <a:solidFill>
                  <a:srgbClr val="111111"/>
                </a:solidFill>
                <a:effectLst/>
                <a:latin typeface="SourceSansPro"/>
              </a:rPr>
              <a:t>The ratio is an indicator of how financially stable the company may be in the long run</a:t>
            </a:r>
          </a:p>
          <a:p>
            <a:pPr algn="l">
              <a:buFont typeface="Arial" panose="020B0604020202020204" pitchFamily="34" charset="0"/>
              <a:buNone/>
            </a:pPr>
            <a:endParaRPr lang="en-US" b="0" i="0" dirty="0">
              <a:solidFill>
                <a:srgbClr val="111111"/>
              </a:solidFill>
              <a:effectLst/>
              <a:latin typeface="SourceSansPro"/>
            </a:endParaRPr>
          </a:p>
          <a:p>
            <a:pPr algn="l">
              <a:buFont typeface="Arial" panose="020B0604020202020204" pitchFamily="34" charset="0"/>
              <a:buChar char="•"/>
            </a:pPr>
            <a:endParaRPr lang="en-US"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baseline="0" dirty="0">
                <a:solidFill>
                  <a:srgbClr val="071D49"/>
                </a:solidFill>
                <a:latin typeface="Raleway-Regular"/>
              </a:rPr>
              <a:t>Investopedia, 2021. </a:t>
            </a:r>
            <a:r>
              <a:rPr lang="en-US" sz="1200" b="0" i="1" u="none" strike="noStrike" kern="1200" baseline="0" dirty="0">
                <a:solidFill>
                  <a:srgbClr val="071D49"/>
                </a:solidFill>
                <a:latin typeface="Raleway-Italic"/>
                <a:ea typeface="+mn-ea"/>
                <a:cs typeface="+mn-cs"/>
                <a:hlinkClick r:id="rId3">
                  <a:extLst>
                    <a:ext uri="{A12FA001-AC4F-418D-AE19-62706E023703}">
                      <ahyp:hlinkClr xmlns:ahyp="http://schemas.microsoft.com/office/drawing/2018/hyperlinkcolor" val="tx"/>
                    </a:ext>
                  </a:extLst>
                </a:hlinkClick>
              </a:rPr>
              <a:t>CORPORATE FINANCE &amp; ACCOUNTING </a:t>
            </a:r>
            <a:r>
              <a:rPr lang="en-US" sz="1200" b="0" i="1" u="none" strike="noStrike" kern="1200" baseline="0" dirty="0">
                <a:solidFill>
                  <a:srgbClr val="071D49"/>
                </a:solidFill>
                <a:latin typeface="Raleway-Italic"/>
                <a:ea typeface="+mn-ea"/>
                <a:cs typeface="+mn-cs"/>
              </a:rPr>
              <a:t> </a:t>
            </a:r>
            <a:r>
              <a:rPr lang="en-US" sz="1200" b="0" i="1" u="none" strike="noStrike" kern="1200" baseline="0" dirty="0">
                <a:solidFill>
                  <a:srgbClr val="071D49"/>
                </a:solidFill>
                <a:latin typeface="Raleway-Italic"/>
                <a:ea typeface="+mn-ea"/>
                <a:cs typeface="+mn-cs"/>
                <a:hlinkClick r:id="rId4">
                  <a:extLst>
                    <a:ext uri="{A12FA001-AC4F-418D-AE19-62706E023703}">
                      <ahyp:hlinkClr xmlns:ahyp="http://schemas.microsoft.com/office/drawing/2018/hyperlinkcolor" val="tx"/>
                    </a:ext>
                  </a:extLst>
                </a:hlinkClick>
              </a:rPr>
              <a:t>FINANCIAL RATIOS</a:t>
            </a:r>
            <a:r>
              <a:rPr lang="en-US" sz="1200" b="0" i="1" u="none" strike="noStrike" kern="1200" baseline="0" dirty="0">
                <a:solidFill>
                  <a:srgbClr val="071D49"/>
                </a:solidFill>
                <a:latin typeface="Raleway-Italic"/>
                <a:ea typeface="+mn-ea"/>
                <a:cs typeface="+mn-cs"/>
              </a:rPr>
              <a:t> Debt to Equity Ratio </a:t>
            </a:r>
            <a:r>
              <a:rPr lang="en-US" sz="1200" b="0" i="0" u="none" strike="noStrike" baseline="0" dirty="0">
                <a:solidFill>
                  <a:srgbClr val="071D49"/>
                </a:solidFill>
                <a:latin typeface="Raleway-Regular"/>
              </a:rPr>
              <a:t>. [online] </a:t>
            </a:r>
            <a:r>
              <a:rPr lang="en-US" sz="1200" b="0" i="0" u="none" strike="noStrike" kern="1200" baseline="0" dirty="0">
                <a:solidFill>
                  <a:srgbClr val="071D49"/>
                </a:solidFill>
                <a:latin typeface="Raleway-Regular"/>
                <a:ea typeface="+mn-ea"/>
                <a:cs typeface="+mn-cs"/>
              </a:rPr>
              <a:t>Available at: &lt;</a:t>
            </a:r>
            <a:r>
              <a:rPr lang="en-US" b="0" i="0" dirty="0">
                <a:solidFill>
                  <a:srgbClr val="111111"/>
                </a:solidFill>
                <a:effectLst/>
                <a:latin typeface="SourceSansPro"/>
              </a:rPr>
              <a:t>https://www.investopedia.com/terms/s/shareholderequityratio.asp</a:t>
            </a:r>
            <a:r>
              <a:rPr lang="en-US" sz="1200" b="0" i="0" u="none" strike="noStrike" kern="1200" baseline="0" dirty="0">
                <a:solidFill>
                  <a:srgbClr val="071D49"/>
                </a:solidFill>
                <a:latin typeface="Raleway-Regular"/>
                <a:ea typeface="+mn-ea"/>
                <a:cs typeface="+mn-cs"/>
              </a:rPr>
              <a:t>&gt; [Accessed 30 November 2021].</a:t>
            </a:r>
          </a:p>
          <a:p>
            <a:pPr algn="l">
              <a:buFont typeface="Arial" panose="020B0604020202020204" pitchFamily="34" charset="0"/>
              <a:buNone/>
            </a:pPr>
            <a:endParaRPr lang="en-US"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Debt Ratio:</a:t>
            </a:r>
          </a:p>
          <a:p>
            <a:pPr algn="l">
              <a:buFont typeface="Arial" panose="020B0604020202020204" pitchFamily="34" charset="0"/>
              <a:buChar char="•"/>
            </a:pPr>
            <a:r>
              <a:rPr lang="en-US" b="0" i="0" dirty="0">
                <a:solidFill>
                  <a:srgbClr val="111111"/>
                </a:solidFill>
                <a:effectLst/>
                <a:latin typeface="SourceSansPro"/>
              </a:rPr>
              <a:t>A debt ratio measures the amount of leverage used by a company in terms of total debt to total assets.</a:t>
            </a:r>
          </a:p>
          <a:p>
            <a:pPr algn="l">
              <a:buFont typeface="Arial" panose="020B0604020202020204" pitchFamily="34" charset="0"/>
              <a:buChar char="•"/>
            </a:pPr>
            <a:r>
              <a:rPr lang="en-US" b="0" i="0" dirty="0">
                <a:solidFill>
                  <a:srgbClr val="111111"/>
                </a:solidFill>
                <a:effectLst/>
                <a:latin typeface="SourceSansPro"/>
              </a:rPr>
              <a:t>This ratio varies widely across industries, such that capital-intensive businesses tend to have much higher debt ratios than others.</a:t>
            </a:r>
          </a:p>
          <a:p>
            <a:pPr algn="l">
              <a:buFont typeface="Arial" panose="020B0604020202020204" pitchFamily="34" charset="0"/>
              <a:buChar char="•"/>
            </a:pPr>
            <a:r>
              <a:rPr lang="en-US" b="0" i="0" dirty="0">
                <a:solidFill>
                  <a:srgbClr val="111111"/>
                </a:solidFill>
                <a:effectLst/>
                <a:latin typeface="SourceSansPro"/>
              </a:rPr>
              <a:t>A company's debt ratio can be calculated by dividing total debt by total assets.</a:t>
            </a:r>
          </a:p>
          <a:p>
            <a:pPr algn="l">
              <a:buFont typeface="Arial" panose="020B0604020202020204" pitchFamily="34" charset="0"/>
              <a:buChar char="•"/>
            </a:pPr>
            <a:r>
              <a:rPr lang="en-US" b="0" i="0" dirty="0">
                <a:solidFill>
                  <a:srgbClr val="111111"/>
                </a:solidFill>
                <a:effectLst/>
                <a:latin typeface="SourceSansPro"/>
              </a:rPr>
              <a:t>A debt ratio of greater than 1.0 or 100% means a company has more debt than assets while a debt ratio of less than 100% indicates that a company has more assets than debt.</a:t>
            </a:r>
          </a:p>
          <a:p>
            <a:pPr algn="l">
              <a:buFont typeface="Arial" panose="020B0604020202020204" pitchFamily="34" charset="0"/>
              <a:buChar char="•"/>
            </a:pPr>
            <a:r>
              <a:rPr lang="en-US" b="0" i="0" dirty="0">
                <a:solidFill>
                  <a:srgbClr val="111111"/>
                </a:solidFill>
                <a:effectLst/>
                <a:latin typeface="SourceSansPro"/>
              </a:rPr>
              <a:t>Some sources consider the debt ratio to be total liabilities divided by total assets.</a:t>
            </a:r>
          </a:p>
          <a:p>
            <a:pPr algn="l">
              <a:buFont typeface="Arial" panose="020B0604020202020204" pitchFamily="34" charset="0"/>
              <a:buChar char="•"/>
            </a:pPr>
            <a:endParaRPr lang="en-US"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baseline="0" dirty="0">
                <a:solidFill>
                  <a:srgbClr val="071D49"/>
                </a:solidFill>
                <a:latin typeface="Raleway-Regular"/>
              </a:rPr>
              <a:t>Investopedia, 2021. </a:t>
            </a:r>
            <a:r>
              <a:rPr lang="en-US" sz="1200" b="0" i="1" u="none" strike="noStrike" kern="1200" baseline="0" dirty="0">
                <a:solidFill>
                  <a:srgbClr val="071D49"/>
                </a:solidFill>
                <a:latin typeface="Raleway-Italic"/>
                <a:ea typeface="+mn-ea"/>
                <a:cs typeface="+mn-cs"/>
                <a:hlinkClick r:id="rId3">
                  <a:extLst>
                    <a:ext uri="{A12FA001-AC4F-418D-AE19-62706E023703}">
                      <ahyp:hlinkClr xmlns:ahyp="http://schemas.microsoft.com/office/drawing/2018/hyperlinkcolor" val="tx"/>
                    </a:ext>
                  </a:extLst>
                </a:hlinkClick>
              </a:rPr>
              <a:t>CORPORATE FINANCE &amp; ACCOUNTING </a:t>
            </a:r>
            <a:r>
              <a:rPr lang="en-US" sz="1200" b="0" i="1" u="none" strike="noStrike" kern="1200" baseline="0" dirty="0">
                <a:solidFill>
                  <a:srgbClr val="071D49"/>
                </a:solidFill>
                <a:latin typeface="Raleway-Italic"/>
                <a:ea typeface="+mn-ea"/>
                <a:cs typeface="+mn-cs"/>
              </a:rPr>
              <a:t> </a:t>
            </a:r>
            <a:r>
              <a:rPr lang="en-US" sz="1200" b="0" i="1" u="none" strike="noStrike" kern="1200" baseline="0" dirty="0">
                <a:solidFill>
                  <a:srgbClr val="071D49"/>
                </a:solidFill>
                <a:latin typeface="Raleway-Italic"/>
                <a:ea typeface="+mn-ea"/>
                <a:cs typeface="+mn-cs"/>
                <a:hlinkClick r:id="rId4">
                  <a:extLst>
                    <a:ext uri="{A12FA001-AC4F-418D-AE19-62706E023703}">
                      <ahyp:hlinkClr xmlns:ahyp="http://schemas.microsoft.com/office/drawing/2018/hyperlinkcolor" val="tx"/>
                    </a:ext>
                  </a:extLst>
                </a:hlinkClick>
              </a:rPr>
              <a:t>FINANCIAL RATIOS</a:t>
            </a:r>
            <a:r>
              <a:rPr lang="en-US" sz="1200" b="0" i="1" u="none" strike="noStrike" kern="1200" baseline="0" dirty="0">
                <a:solidFill>
                  <a:srgbClr val="071D49"/>
                </a:solidFill>
                <a:latin typeface="Raleway-Italic"/>
                <a:ea typeface="+mn-ea"/>
                <a:cs typeface="+mn-cs"/>
              </a:rPr>
              <a:t> Debt Ratio</a:t>
            </a:r>
            <a:r>
              <a:rPr lang="en-US" sz="1200" b="0" i="0" u="none" strike="noStrike" baseline="0" dirty="0">
                <a:solidFill>
                  <a:srgbClr val="071D49"/>
                </a:solidFill>
                <a:latin typeface="Raleway-Regular"/>
              </a:rPr>
              <a:t>. [online] </a:t>
            </a:r>
            <a:r>
              <a:rPr lang="en-US" sz="1200" b="0" i="0" u="none" strike="noStrike" kern="1200" baseline="0" dirty="0">
                <a:solidFill>
                  <a:srgbClr val="071D49"/>
                </a:solidFill>
                <a:latin typeface="Raleway-Regular"/>
                <a:ea typeface="+mn-ea"/>
                <a:cs typeface="+mn-cs"/>
              </a:rPr>
              <a:t>Available at: &lt;https://www.investopedia.com/terms/d/debtratio.asp&gt; [Accessed 30 November 2021].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kern="1200" baseline="0" dirty="0">
              <a:solidFill>
                <a:srgbClr val="071D49"/>
              </a:solidFill>
              <a:latin typeface="Raleway-Regular"/>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u="sng" strike="noStrike" kern="1200" baseline="0" dirty="0">
                <a:solidFill>
                  <a:srgbClr val="071D49"/>
                </a:solidFill>
                <a:latin typeface="Raleway-Regular"/>
                <a:ea typeface="+mn-ea"/>
                <a:cs typeface="+mn-cs"/>
              </a:rPr>
              <a:t>The result according to solvency ratios: </a:t>
            </a:r>
            <a:r>
              <a:rPr lang="en-US" sz="1200" b="0" i="0" u="none" strike="noStrike" kern="1200" baseline="0" dirty="0">
                <a:solidFill>
                  <a:srgbClr val="071D49"/>
                </a:solidFill>
                <a:latin typeface="Raleway-Regular"/>
                <a:ea typeface="+mn-ea"/>
                <a:cs typeface="+mn-cs"/>
              </a:rPr>
              <a:t>increasing in debt to equity ratio, debt ratio shows that company's debt has increased in comparison with Equity and Assets during these 3 years from 2018 to 2020, and decreasing in Equity ratio shows that the company has financed much more of its assets </a:t>
            </a:r>
            <a:r>
              <a:rPr lang="en-US" b="0" i="0" dirty="0">
                <a:solidFill>
                  <a:srgbClr val="57595D"/>
                </a:solidFill>
                <a:effectLst/>
                <a:latin typeface="Open Sans" panose="020B0606030504020204" pitchFamily="34" charset="0"/>
              </a:rPr>
              <a:t>using borrowed money rather than shareholder’s equity.</a:t>
            </a:r>
            <a:endParaRPr lang="en-US" sz="1200" b="0" i="0" u="none" strike="noStrike" kern="1200" baseline="0" dirty="0">
              <a:solidFill>
                <a:srgbClr val="071D49"/>
              </a:solidFill>
              <a:latin typeface="Raleway-Regular"/>
              <a:ea typeface="+mn-ea"/>
              <a:cs typeface="+mn-cs"/>
            </a:endParaRPr>
          </a:p>
          <a:p>
            <a:pPr algn="l">
              <a:buFont typeface="Arial" panose="020B0604020202020204" pitchFamily="34" charset="0"/>
              <a:buChar char="•"/>
            </a:pPr>
            <a:endParaRPr lang="en-US" b="1" i="0" dirty="0">
              <a:solidFill>
                <a:srgbClr val="111111"/>
              </a:solidFill>
              <a:effectLst/>
              <a:latin typeface="SourceSansPro"/>
            </a:endParaRPr>
          </a:p>
          <a:p>
            <a:pPr fontAlgn="base"/>
            <a:r>
              <a:rPr lang="en-US" dirty="0"/>
              <a:t>Clarkson, 2018. </a:t>
            </a:r>
            <a:r>
              <a:rPr lang="en-US" i="1" dirty="0"/>
              <a:t>Investors - Five Year Financial Summary Clarksons</a:t>
            </a:r>
            <a:r>
              <a:rPr lang="en-US" dirty="0"/>
              <a:t>. [online] Available at: &lt;</a:t>
            </a:r>
            <a:r>
              <a:rPr lang="en-US" u="sng" dirty="0">
                <a:hlinkClick r:id="rId5"/>
              </a:rPr>
              <a:t>https://www.clarksons.com/investors/five-year-financial-summary/</a:t>
            </a:r>
            <a:r>
              <a:rPr lang="en-US" dirty="0"/>
              <a:t>&gt; [Accessed: 20 November 2021].</a:t>
            </a:r>
          </a:p>
          <a:p>
            <a:r>
              <a:rPr lang="en-US" sz="1200" dirty="0"/>
              <a:t>Clarkson., 2020. Annual Report 2020 [online] Available at : &lt;</a:t>
            </a:r>
            <a:r>
              <a:rPr lang="en-US" sz="1200" dirty="0">
                <a:hlinkClick r:id="rId6"/>
              </a:rPr>
              <a:t>https://www.clarksons.com/media/1244445/annual_report_2020.pdf</a:t>
            </a:r>
            <a:r>
              <a:rPr lang="en-US" sz="1200" dirty="0"/>
              <a:t>&gt; [Accessed 27 November 2021]</a:t>
            </a:r>
          </a:p>
          <a:p>
            <a:r>
              <a:rPr lang="en-US" sz="1200" dirty="0"/>
              <a:t>Clarkson., 2019. Annual Report 2019 [online] Available at : &lt;https://www.clarksons.com/media/1224913/annual_report_2019.pdf&gt; [Accessed 27 November 2021]</a:t>
            </a:r>
          </a:p>
          <a:p>
            <a:pPr algn="l">
              <a:buFont typeface="Arial" panose="020B0604020202020204" pitchFamily="34" charset="0"/>
              <a:buNone/>
            </a:pPr>
            <a:endParaRPr lang="en-US" b="1" i="0" dirty="0">
              <a:solidFill>
                <a:srgbClr val="111111"/>
              </a:solidFill>
              <a:effectLst/>
              <a:latin typeface="SourceSansPro"/>
            </a:endParaRPr>
          </a:p>
          <a:p>
            <a:pPr algn="l">
              <a:buFont typeface="Arial" panose="020B0604020202020204" pitchFamily="34" charset="0"/>
              <a:buChar char="•"/>
            </a:pPr>
            <a:r>
              <a:rPr lang="en-US" b="1" i="0" dirty="0">
                <a:solidFill>
                  <a:srgbClr val="111111"/>
                </a:solidFill>
                <a:effectLst/>
                <a:latin typeface="SourceSansPro"/>
              </a:rPr>
              <a:t>Appendix 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2838991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sng" dirty="0">
                <a:solidFill>
                  <a:srgbClr val="111111"/>
                </a:solidFill>
                <a:effectLst/>
                <a:latin typeface="SourceSansPro"/>
              </a:rPr>
              <a:t>Liquidity ratios </a:t>
            </a:r>
            <a:r>
              <a:rPr lang="en-US" b="0" i="0" dirty="0">
                <a:solidFill>
                  <a:srgbClr val="111111"/>
                </a:solidFill>
                <a:effectLst/>
                <a:latin typeface="SourceSansPro"/>
              </a:rPr>
              <a:t>are an important class of financial metrics used to determine a debtor's ability to pay off current debt obligations without raising external capital.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baseline="0" dirty="0">
                <a:solidFill>
                  <a:srgbClr val="071D49"/>
                </a:solidFill>
                <a:latin typeface="Raleway-Regular"/>
              </a:rPr>
              <a:t>Investopedia, 2021. </a:t>
            </a:r>
            <a:r>
              <a:rPr lang="en-US" sz="1200" b="0" i="1" u="none" strike="noStrike" kern="1200" baseline="0" dirty="0">
                <a:solidFill>
                  <a:srgbClr val="071D49"/>
                </a:solidFill>
                <a:latin typeface="Raleway-Italic"/>
                <a:ea typeface="+mn-ea"/>
                <a:cs typeface="+mn-cs"/>
                <a:hlinkClick r:id="rId3">
                  <a:extLst>
                    <a:ext uri="{A12FA001-AC4F-418D-AE19-62706E023703}">
                      <ahyp:hlinkClr xmlns:ahyp="http://schemas.microsoft.com/office/drawing/2018/hyperlinkcolor" val="tx"/>
                    </a:ext>
                  </a:extLst>
                </a:hlinkClick>
              </a:rPr>
              <a:t>CORPORATE FINANCE &amp; ACCOUNTING </a:t>
            </a:r>
            <a:r>
              <a:rPr lang="en-US" sz="1200" b="0" i="1" u="none" strike="noStrike" kern="1200" baseline="0" dirty="0">
                <a:solidFill>
                  <a:srgbClr val="071D49"/>
                </a:solidFill>
                <a:latin typeface="Raleway-Italic"/>
                <a:ea typeface="+mn-ea"/>
                <a:cs typeface="+mn-cs"/>
              </a:rPr>
              <a:t> </a:t>
            </a:r>
            <a:r>
              <a:rPr lang="en-US" sz="1200" b="0" i="1" u="none" strike="noStrike" kern="1200" baseline="0" dirty="0">
                <a:solidFill>
                  <a:srgbClr val="071D49"/>
                </a:solidFill>
                <a:latin typeface="Raleway-Italic"/>
                <a:ea typeface="+mn-ea"/>
                <a:cs typeface="+mn-cs"/>
                <a:hlinkClick r:id="rId4">
                  <a:extLst>
                    <a:ext uri="{A12FA001-AC4F-418D-AE19-62706E023703}">
                      <ahyp:hlinkClr xmlns:ahyp="http://schemas.microsoft.com/office/drawing/2018/hyperlinkcolor" val="tx"/>
                    </a:ext>
                  </a:extLst>
                </a:hlinkClick>
              </a:rPr>
              <a:t>FINANCIAL RATIOS</a:t>
            </a:r>
            <a:r>
              <a:rPr lang="en-US" sz="1200" b="0" i="1" u="none" strike="noStrike" kern="1200" baseline="0" dirty="0">
                <a:solidFill>
                  <a:srgbClr val="071D49"/>
                </a:solidFill>
                <a:latin typeface="Raleway-Italic"/>
                <a:ea typeface="+mn-ea"/>
                <a:cs typeface="+mn-cs"/>
              </a:rPr>
              <a:t> Liquidity</a:t>
            </a:r>
            <a:r>
              <a:rPr lang="en-US" b="0" i="0" dirty="0">
                <a:solidFill>
                  <a:srgbClr val="111111"/>
                </a:solidFill>
                <a:effectLst/>
                <a:latin typeface="Cabin-semi-bold"/>
              </a:rPr>
              <a:t> </a:t>
            </a:r>
            <a:r>
              <a:rPr lang="en-US" sz="1200" b="0" i="1" u="none" strike="noStrike" kern="1200" baseline="0" dirty="0">
                <a:solidFill>
                  <a:srgbClr val="071D49"/>
                </a:solidFill>
                <a:latin typeface="Raleway-Italic"/>
                <a:ea typeface="+mn-ea"/>
                <a:cs typeface="+mn-cs"/>
              </a:rPr>
              <a:t>Ratio </a:t>
            </a:r>
            <a:r>
              <a:rPr lang="en-US" sz="1200" b="0" i="0" u="none" strike="noStrike" baseline="0" dirty="0">
                <a:solidFill>
                  <a:srgbClr val="071D49"/>
                </a:solidFill>
                <a:latin typeface="Raleway-Regular"/>
              </a:rPr>
              <a:t>. [online] Available </a:t>
            </a:r>
            <a:r>
              <a:rPr lang="en-US" sz="1200" b="0" i="0" u="none" strike="noStrike" kern="1200" baseline="0" dirty="0">
                <a:solidFill>
                  <a:srgbClr val="071D49"/>
                </a:solidFill>
                <a:latin typeface="Raleway-Regular"/>
                <a:ea typeface="+mn-ea"/>
                <a:cs typeface="+mn-cs"/>
              </a:rPr>
              <a:t>at: &lt;</a:t>
            </a:r>
            <a:r>
              <a:rPr lang="en-US" b="0" dirty="0"/>
              <a:t>https://www.investopedia.com/terms/l/liquidityratios.asp</a:t>
            </a:r>
            <a:r>
              <a:rPr lang="en-US" sz="1200" b="0" i="0" u="none" strike="noStrike" kern="1200" baseline="0" dirty="0">
                <a:solidFill>
                  <a:srgbClr val="071D49"/>
                </a:solidFill>
                <a:latin typeface="Raleway-Regular"/>
                <a:ea typeface="+mn-ea"/>
                <a:cs typeface="+mn-cs"/>
              </a:rPr>
              <a:t>&gt; [Accessed 30 November 2021].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111111"/>
              </a:solidFill>
              <a:effectLst/>
              <a:latin typeface="SourceSansPro"/>
            </a:endParaRPr>
          </a:p>
          <a:p>
            <a:pPr algn="l">
              <a:buFont typeface="Arial" panose="020B0604020202020204" pitchFamily="34" charset="0"/>
              <a:buNone/>
            </a:pPr>
            <a:br>
              <a:rPr lang="en-US" dirty="0"/>
            </a:br>
            <a:r>
              <a:rPr lang="en-US" b="1" i="0" u="sng" dirty="0">
                <a:solidFill>
                  <a:srgbClr val="111111"/>
                </a:solidFill>
                <a:effectLst/>
                <a:latin typeface="SourceSansPro"/>
              </a:rPr>
              <a:t>The current ratio </a:t>
            </a:r>
            <a:r>
              <a:rPr lang="en-US" b="0" i="0" dirty="0">
                <a:solidFill>
                  <a:srgbClr val="111111"/>
                </a:solidFill>
                <a:effectLst/>
                <a:latin typeface="SourceSansPro"/>
              </a:rPr>
              <a:t>compares all of a company’s </a:t>
            </a:r>
            <a:r>
              <a:rPr lang="en-US" b="1" i="0" u="sng" dirty="0">
                <a:solidFill>
                  <a:srgbClr val="111111"/>
                </a:solidFill>
                <a:effectLst/>
                <a:latin typeface="SourceSansPro"/>
              </a:rPr>
              <a:t>current assets to its current liabilities</a:t>
            </a:r>
            <a:r>
              <a:rPr lang="en-US" b="0" i="0" dirty="0">
                <a:solidFill>
                  <a:srgbClr val="111111"/>
                </a:solidFill>
                <a:effectLst/>
                <a:latin typeface="SourceSansPro"/>
              </a:rPr>
              <a:t>.</a:t>
            </a:r>
          </a:p>
          <a:p>
            <a:pPr algn="l">
              <a:buFont typeface="Arial" panose="020B0604020202020204" pitchFamily="34" charset="0"/>
              <a:buChar char="•"/>
            </a:pPr>
            <a:r>
              <a:rPr lang="en-US" b="0" i="0" dirty="0">
                <a:solidFill>
                  <a:srgbClr val="111111"/>
                </a:solidFill>
                <a:effectLst/>
                <a:latin typeface="SourceSansPro"/>
              </a:rPr>
              <a:t>These are usually defined as assets that are cash or will be turned into cash in a year or less and liabilities that will be paid in a year or less.</a:t>
            </a:r>
          </a:p>
          <a:p>
            <a:pPr algn="l">
              <a:buFont typeface="Arial" panose="020B0604020202020204" pitchFamily="34" charset="0"/>
              <a:buChar char="•"/>
            </a:pPr>
            <a:r>
              <a:rPr lang="en-US" b="0" i="0" dirty="0">
                <a:solidFill>
                  <a:srgbClr val="111111"/>
                </a:solidFill>
                <a:effectLst/>
                <a:latin typeface="SourceSansPro"/>
              </a:rPr>
              <a:t>The current ratio helps investors understand more about a company’s ability to cover its short-term debt with its current assets and make apples-to-apples comparisons with its competitors and peers.</a:t>
            </a:r>
          </a:p>
          <a:p>
            <a:pPr algn="l">
              <a:buFont typeface="Arial" panose="020B0604020202020204" pitchFamily="34" charset="0"/>
              <a:buChar char="•"/>
            </a:pPr>
            <a:r>
              <a:rPr lang="en-US" b="0" i="0" dirty="0">
                <a:solidFill>
                  <a:srgbClr val="111111"/>
                </a:solidFill>
                <a:effectLst/>
                <a:latin typeface="SourceSansPro"/>
              </a:rPr>
              <a:t>Weaknesses of the current ratio include the difficulty of comparing the measure across industry groups, the overgeneralization of the specific asset and liability balances, and the lack of trending information.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baseline="0" dirty="0">
              <a:solidFill>
                <a:srgbClr val="071D49"/>
              </a:solidFill>
              <a:latin typeface="Raleway-Regular"/>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baseline="0" dirty="0">
                <a:solidFill>
                  <a:srgbClr val="071D49"/>
                </a:solidFill>
                <a:latin typeface="Raleway-Regular"/>
              </a:rPr>
              <a:t>Investopedia, 2021. </a:t>
            </a:r>
            <a:r>
              <a:rPr lang="en-US" sz="1200" b="0" i="1" u="none" strike="noStrike" kern="1200" baseline="0" dirty="0">
                <a:solidFill>
                  <a:srgbClr val="071D49"/>
                </a:solidFill>
                <a:latin typeface="Raleway-Italic"/>
                <a:ea typeface="+mn-ea"/>
                <a:cs typeface="+mn-cs"/>
                <a:hlinkClick r:id="rId3">
                  <a:extLst>
                    <a:ext uri="{A12FA001-AC4F-418D-AE19-62706E023703}">
                      <ahyp:hlinkClr xmlns:ahyp="http://schemas.microsoft.com/office/drawing/2018/hyperlinkcolor" val="tx"/>
                    </a:ext>
                  </a:extLst>
                </a:hlinkClick>
              </a:rPr>
              <a:t>CORPORATE FINANCE &amp; ACCOUNTING </a:t>
            </a:r>
            <a:r>
              <a:rPr lang="en-US" sz="1200" b="0" i="1" u="none" strike="noStrike" kern="1200" baseline="0" dirty="0">
                <a:solidFill>
                  <a:srgbClr val="071D49"/>
                </a:solidFill>
                <a:latin typeface="Raleway-Italic"/>
                <a:ea typeface="+mn-ea"/>
                <a:cs typeface="+mn-cs"/>
              </a:rPr>
              <a:t> </a:t>
            </a:r>
            <a:r>
              <a:rPr lang="en-US" sz="1200" b="0" i="1" u="none" strike="noStrike" kern="1200" baseline="0" dirty="0">
                <a:solidFill>
                  <a:srgbClr val="071D49"/>
                </a:solidFill>
                <a:latin typeface="Raleway-Italic"/>
                <a:ea typeface="+mn-ea"/>
                <a:cs typeface="+mn-cs"/>
                <a:hlinkClick r:id="rId4">
                  <a:extLst>
                    <a:ext uri="{A12FA001-AC4F-418D-AE19-62706E023703}">
                      <ahyp:hlinkClr xmlns:ahyp="http://schemas.microsoft.com/office/drawing/2018/hyperlinkcolor" val="tx"/>
                    </a:ext>
                  </a:extLst>
                </a:hlinkClick>
              </a:rPr>
              <a:t>FINANCIAL RATIOS</a:t>
            </a:r>
            <a:r>
              <a:rPr lang="en-US" sz="1200" b="0" i="1" u="none" strike="noStrike" kern="1200" baseline="0" dirty="0">
                <a:solidFill>
                  <a:srgbClr val="071D49"/>
                </a:solidFill>
                <a:latin typeface="Raleway-Italic"/>
                <a:ea typeface="+mn-ea"/>
                <a:cs typeface="+mn-cs"/>
              </a:rPr>
              <a:t> current</a:t>
            </a:r>
            <a:r>
              <a:rPr lang="en-US" b="0" i="0" dirty="0">
                <a:solidFill>
                  <a:srgbClr val="111111"/>
                </a:solidFill>
                <a:effectLst/>
                <a:latin typeface="Cabin-semi-bold"/>
              </a:rPr>
              <a:t> </a:t>
            </a:r>
            <a:r>
              <a:rPr lang="en-US" sz="1200" b="0" i="1" u="none" strike="noStrike" kern="1200" baseline="0" dirty="0">
                <a:solidFill>
                  <a:srgbClr val="071D49"/>
                </a:solidFill>
                <a:latin typeface="Raleway-Italic"/>
                <a:ea typeface="+mn-ea"/>
                <a:cs typeface="+mn-cs"/>
              </a:rPr>
              <a:t>Ratio </a:t>
            </a:r>
            <a:r>
              <a:rPr lang="en-US" sz="1200" b="0" i="0" u="none" strike="noStrike" baseline="0" dirty="0">
                <a:solidFill>
                  <a:srgbClr val="071D49"/>
                </a:solidFill>
                <a:latin typeface="Raleway-Regular"/>
              </a:rPr>
              <a:t>. [online] Available </a:t>
            </a:r>
            <a:r>
              <a:rPr lang="en-US" sz="1200" b="0" i="0" u="none" strike="noStrike" kern="1200" baseline="0" dirty="0">
                <a:solidFill>
                  <a:srgbClr val="071D49"/>
                </a:solidFill>
                <a:latin typeface="Raleway-Regular"/>
                <a:ea typeface="+mn-ea"/>
                <a:cs typeface="+mn-cs"/>
              </a:rPr>
              <a:t>at: &lt;</a:t>
            </a:r>
            <a:r>
              <a:rPr lang="en-US" b="0" i="0" dirty="0">
                <a:solidFill>
                  <a:srgbClr val="111111"/>
                </a:solidFill>
                <a:effectLst/>
                <a:latin typeface="SourceSansPro"/>
              </a:rPr>
              <a:t>https://www.investopedia.com/terms/c/currentratio.asp</a:t>
            </a:r>
            <a:r>
              <a:rPr lang="en-US" sz="1200" b="0" i="0" u="none" strike="noStrike" kern="1200" baseline="0" dirty="0">
                <a:solidFill>
                  <a:srgbClr val="071D49"/>
                </a:solidFill>
                <a:latin typeface="Raleway-Regular"/>
                <a:ea typeface="+mn-ea"/>
                <a:cs typeface="+mn-cs"/>
              </a:rPr>
              <a:t>&gt; [Accessed 30 November 2021].</a:t>
            </a:r>
          </a:p>
          <a:p>
            <a:pPr algn="l">
              <a:buFont typeface="Arial" panose="020B0604020202020204" pitchFamily="34" charset="0"/>
              <a:buChar char="•"/>
            </a:pPr>
            <a:endParaRPr lang="en-US" b="1" i="0" dirty="0">
              <a:solidFill>
                <a:srgbClr val="111111"/>
              </a:solidFill>
              <a:effectLst/>
              <a:latin typeface="SourceSansPro"/>
            </a:endParaRPr>
          </a:p>
          <a:p>
            <a:pPr algn="l">
              <a:buFont typeface="Arial" panose="020B0604020202020204" pitchFamily="34" charset="0"/>
              <a:buChar char="•"/>
            </a:pPr>
            <a:r>
              <a:rPr lang="en-US" b="1" i="0" u="sng" dirty="0">
                <a:solidFill>
                  <a:srgbClr val="111111"/>
                </a:solidFill>
                <a:effectLst/>
                <a:latin typeface="SourceSansPro"/>
              </a:rPr>
              <a:t>The cash ratio: cash &amp; cash equivalents to its current liabilities: </a:t>
            </a:r>
            <a:r>
              <a:rPr lang="en-US" b="0" i="0" dirty="0">
                <a:solidFill>
                  <a:srgbClr val="111111"/>
                </a:solidFill>
                <a:effectLst/>
                <a:latin typeface="SourceSansPro"/>
              </a:rPr>
              <a:t>is a liquidity measure that shows a company's ability to cover its short-term obligations using only cash and cash equivalents.</a:t>
            </a:r>
          </a:p>
          <a:p>
            <a:pPr algn="l">
              <a:buFont typeface="Arial" panose="020B0604020202020204" pitchFamily="34" charset="0"/>
              <a:buChar char="•"/>
            </a:pPr>
            <a:r>
              <a:rPr lang="en-US" b="0" i="0" dirty="0">
                <a:solidFill>
                  <a:srgbClr val="111111"/>
                </a:solidFill>
                <a:effectLst/>
                <a:latin typeface="SourceSansPro"/>
              </a:rPr>
              <a:t>The cash ratio is derived by adding a company's total reserves of cash and near-cash securities and dividing that sum by its total current liabilities.</a:t>
            </a:r>
          </a:p>
          <a:p>
            <a:pPr algn="l">
              <a:buFont typeface="Arial" panose="020B0604020202020204" pitchFamily="34" charset="0"/>
              <a:buChar char="•"/>
            </a:pPr>
            <a:r>
              <a:rPr lang="en-US" b="0" i="0" dirty="0">
                <a:solidFill>
                  <a:srgbClr val="111111"/>
                </a:solidFill>
                <a:effectLst/>
                <a:latin typeface="SourceSansPro"/>
              </a:rPr>
              <a:t>The cash ratio is more conservative than other liquidity ratios because it only considers a company's most liquid resources.</a:t>
            </a:r>
          </a:p>
          <a:p>
            <a:pPr algn="l">
              <a:buFont typeface="Arial" panose="020B0604020202020204" pitchFamily="34" charset="0"/>
              <a:buChar char="•"/>
            </a:pPr>
            <a:endParaRPr lang="en-US"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baseline="0" dirty="0">
                <a:solidFill>
                  <a:srgbClr val="071D49"/>
                </a:solidFill>
                <a:latin typeface="Raleway-Regular"/>
              </a:rPr>
              <a:t>Investopedia, 2021. </a:t>
            </a:r>
            <a:r>
              <a:rPr lang="en-US" sz="1200" b="0" i="1" u="none" strike="noStrike" kern="1200" baseline="0" dirty="0">
                <a:solidFill>
                  <a:srgbClr val="071D49"/>
                </a:solidFill>
                <a:latin typeface="Raleway-Italic"/>
                <a:ea typeface="+mn-ea"/>
                <a:cs typeface="+mn-cs"/>
                <a:hlinkClick r:id="rId3">
                  <a:extLst>
                    <a:ext uri="{A12FA001-AC4F-418D-AE19-62706E023703}">
                      <ahyp:hlinkClr xmlns:ahyp="http://schemas.microsoft.com/office/drawing/2018/hyperlinkcolor" val="tx"/>
                    </a:ext>
                  </a:extLst>
                </a:hlinkClick>
              </a:rPr>
              <a:t>CORPORATE FINANCE &amp; ACCOUNTING </a:t>
            </a:r>
            <a:r>
              <a:rPr lang="en-US" sz="1200" b="0" i="1" u="none" strike="noStrike" kern="1200" baseline="0" dirty="0">
                <a:solidFill>
                  <a:srgbClr val="071D49"/>
                </a:solidFill>
                <a:latin typeface="Raleway-Italic"/>
                <a:ea typeface="+mn-ea"/>
                <a:cs typeface="+mn-cs"/>
              </a:rPr>
              <a:t> </a:t>
            </a:r>
            <a:r>
              <a:rPr lang="en-US" sz="1200" b="0" i="1" u="none" strike="noStrike" kern="1200" baseline="0" dirty="0">
                <a:solidFill>
                  <a:srgbClr val="071D49"/>
                </a:solidFill>
                <a:latin typeface="Raleway-Italic"/>
                <a:ea typeface="+mn-ea"/>
                <a:cs typeface="+mn-cs"/>
                <a:hlinkClick r:id="rId4">
                  <a:extLst>
                    <a:ext uri="{A12FA001-AC4F-418D-AE19-62706E023703}">
                      <ahyp:hlinkClr xmlns:ahyp="http://schemas.microsoft.com/office/drawing/2018/hyperlinkcolor" val="tx"/>
                    </a:ext>
                  </a:extLst>
                </a:hlinkClick>
              </a:rPr>
              <a:t>FINANCIAL RATIOS</a:t>
            </a:r>
            <a:r>
              <a:rPr lang="en-US" sz="1200" b="0" i="1" u="none" strike="noStrike" kern="1200" baseline="0" dirty="0">
                <a:solidFill>
                  <a:srgbClr val="071D49"/>
                </a:solidFill>
                <a:latin typeface="Raleway-Italic"/>
                <a:ea typeface="+mn-ea"/>
                <a:cs typeface="+mn-cs"/>
              </a:rPr>
              <a:t> cash</a:t>
            </a:r>
            <a:r>
              <a:rPr lang="en-US" b="0" i="0" dirty="0">
                <a:solidFill>
                  <a:srgbClr val="111111"/>
                </a:solidFill>
                <a:effectLst/>
                <a:latin typeface="Cabin-semi-bold"/>
              </a:rPr>
              <a:t> </a:t>
            </a:r>
            <a:r>
              <a:rPr lang="en-US" sz="1200" b="0" i="1" u="none" strike="noStrike" kern="1200" baseline="0" dirty="0">
                <a:solidFill>
                  <a:srgbClr val="071D49"/>
                </a:solidFill>
                <a:latin typeface="Raleway-Italic"/>
                <a:ea typeface="+mn-ea"/>
                <a:cs typeface="+mn-cs"/>
              </a:rPr>
              <a:t>Ratio </a:t>
            </a:r>
            <a:r>
              <a:rPr lang="en-US" sz="1200" b="0" i="0" u="none" strike="noStrike" baseline="0" dirty="0">
                <a:solidFill>
                  <a:srgbClr val="071D49"/>
                </a:solidFill>
                <a:latin typeface="Raleway-Regular"/>
              </a:rPr>
              <a:t>. [online] Available </a:t>
            </a:r>
            <a:r>
              <a:rPr lang="en-US" sz="1200" b="0" i="0" u="none" strike="noStrike" kern="1200" baseline="0" dirty="0">
                <a:solidFill>
                  <a:srgbClr val="071D49"/>
                </a:solidFill>
                <a:latin typeface="Raleway-Regular"/>
                <a:ea typeface="+mn-ea"/>
                <a:cs typeface="+mn-cs"/>
              </a:rPr>
              <a:t>at: &lt;</a:t>
            </a:r>
            <a:r>
              <a:rPr lang="en-US" b="0" i="0" dirty="0">
                <a:solidFill>
                  <a:srgbClr val="111111"/>
                </a:solidFill>
                <a:effectLst/>
                <a:latin typeface="SourceSansPro"/>
              </a:rPr>
              <a:t>https://www.investopedia.com/terms/c/cash-ratio.asp</a:t>
            </a:r>
            <a:r>
              <a:rPr lang="en-US" sz="1200" b="0" i="0" u="none" strike="noStrike" kern="1200" baseline="0" dirty="0">
                <a:solidFill>
                  <a:srgbClr val="071D49"/>
                </a:solidFill>
                <a:latin typeface="Raleway-Regular"/>
                <a:ea typeface="+mn-ea"/>
                <a:cs typeface="+mn-cs"/>
              </a:rPr>
              <a:t>&gt; [Accessed 30 November 2021].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kern="1200" baseline="0" dirty="0">
              <a:solidFill>
                <a:srgbClr val="071D49"/>
              </a:solidFill>
              <a:latin typeface="Raleway-Regular"/>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u="sng" dirty="0">
                <a:solidFill>
                  <a:srgbClr val="111111"/>
                </a:solidFill>
                <a:effectLst/>
                <a:latin typeface="SourceSansPro"/>
              </a:rPr>
              <a:t>The quick ratio </a:t>
            </a:r>
            <a:r>
              <a:rPr lang="en-US" b="0" i="0" dirty="0">
                <a:solidFill>
                  <a:srgbClr val="111111"/>
                </a:solidFill>
                <a:effectLst/>
                <a:latin typeface="SourceSansPro"/>
              </a:rPr>
              <a:t>measures a company's capacity to pay its current liabilities without needing to sell its inventory or obtain additional financing.</a:t>
            </a:r>
          </a:p>
          <a:p>
            <a:pPr algn="l">
              <a:buFont typeface="Arial" panose="020B0604020202020204" pitchFamily="34" charset="0"/>
              <a:buNone/>
            </a:pPr>
            <a:endParaRPr lang="en-US"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baseline="0" dirty="0">
                <a:solidFill>
                  <a:srgbClr val="071D49"/>
                </a:solidFill>
                <a:latin typeface="Raleway-Regular"/>
              </a:rPr>
              <a:t>Investopedia, 2021. </a:t>
            </a:r>
            <a:r>
              <a:rPr lang="en-US" sz="1200" b="0" i="1" u="none" strike="noStrike" kern="1200" baseline="0" dirty="0">
                <a:solidFill>
                  <a:srgbClr val="071D49"/>
                </a:solidFill>
                <a:latin typeface="Raleway-Italic"/>
                <a:ea typeface="+mn-ea"/>
                <a:cs typeface="+mn-cs"/>
                <a:hlinkClick r:id="rId3">
                  <a:extLst>
                    <a:ext uri="{A12FA001-AC4F-418D-AE19-62706E023703}">
                      <ahyp:hlinkClr xmlns:ahyp="http://schemas.microsoft.com/office/drawing/2018/hyperlinkcolor" val="tx"/>
                    </a:ext>
                  </a:extLst>
                </a:hlinkClick>
              </a:rPr>
              <a:t>CORPORATE FINANCE &amp; ACCOUNTING </a:t>
            </a:r>
            <a:r>
              <a:rPr lang="en-US" sz="1200" b="0" i="1" u="none" strike="noStrike" kern="1200" baseline="0" dirty="0">
                <a:solidFill>
                  <a:srgbClr val="071D49"/>
                </a:solidFill>
                <a:latin typeface="Raleway-Italic"/>
                <a:ea typeface="+mn-ea"/>
                <a:cs typeface="+mn-cs"/>
              </a:rPr>
              <a:t> </a:t>
            </a:r>
            <a:r>
              <a:rPr lang="en-US" sz="1200" b="0" i="1" u="none" strike="noStrike" kern="1200" baseline="0" dirty="0">
                <a:solidFill>
                  <a:srgbClr val="071D49"/>
                </a:solidFill>
                <a:latin typeface="Raleway-Italic"/>
                <a:ea typeface="+mn-ea"/>
                <a:cs typeface="+mn-cs"/>
                <a:hlinkClick r:id="rId4">
                  <a:extLst>
                    <a:ext uri="{A12FA001-AC4F-418D-AE19-62706E023703}">
                      <ahyp:hlinkClr xmlns:ahyp="http://schemas.microsoft.com/office/drawing/2018/hyperlinkcolor" val="tx"/>
                    </a:ext>
                  </a:extLst>
                </a:hlinkClick>
              </a:rPr>
              <a:t>FINANCIAL RATIOS</a:t>
            </a:r>
            <a:r>
              <a:rPr lang="en-US" sz="1200" b="0" i="1" u="none" strike="noStrike" kern="1200" baseline="0" dirty="0">
                <a:solidFill>
                  <a:srgbClr val="071D49"/>
                </a:solidFill>
                <a:latin typeface="Raleway-Italic"/>
                <a:ea typeface="+mn-ea"/>
                <a:cs typeface="+mn-cs"/>
              </a:rPr>
              <a:t> Quick</a:t>
            </a:r>
            <a:r>
              <a:rPr lang="en-US" b="0" i="0" dirty="0">
                <a:solidFill>
                  <a:srgbClr val="111111"/>
                </a:solidFill>
                <a:effectLst/>
                <a:latin typeface="Cabin-semi-bold"/>
              </a:rPr>
              <a:t> </a:t>
            </a:r>
            <a:r>
              <a:rPr lang="en-US" sz="1200" b="0" i="1" u="none" strike="noStrike" kern="1200" baseline="0" dirty="0">
                <a:solidFill>
                  <a:srgbClr val="071D49"/>
                </a:solidFill>
                <a:latin typeface="Raleway-Italic"/>
                <a:ea typeface="+mn-ea"/>
                <a:cs typeface="+mn-cs"/>
              </a:rPr>
              <a:t>Ratio </a:t>
            </a:r>
            <a:r>
              <a:rPr lang="en-US" sz="1200" b="0" i="0" u="none" strike="noStrike" baseline="0" dirty="0">
                <a:solidFill>
                  <a:srgbClr val="071D49"/>
                </a:solidFill>
                <a:latin typeface="Raleway-Regular"/>
              </a:rPr>
              <a:t>. [online] Available </a:t>
            </a:r>
            <a:r>
              <a:rPr lang="en-US" sz="1200" b="0" i="0" u="none" strike="noStrike" kern="1200" baseline="0" dirty="0">
                <a:solidFill>
                  <a:srgbClr val="071D49"/>
                </a:solidFill>
                <a:latin typeface="Raleway-Regular"/>
                <a:ea typeface="+mn-ea"/>
                <a:cs typeface="+mn-cs"/>
              </a:rPr>
              <a:t>at: &lt;</a:t>
            </a:r>
            <a:r>
              <a:rPr lang="en-US" b="0" i="0" dirty="0">
                <a:solidFill>
                  <a:srgbClr val="111111"/>
                </a:solidFill>
                <a:effectLst/>
                <a:latin typeface="SourceSansPro"/>
              </a:rPr>
              <a:t>https://www.investopedia.com/terms/q/quickratio.asp</a:t>
            </a:r>
            <a:r>
              <a:rPr lang="en-US" sz="1200" b="0" i="0" u="none" strike="noStrike" kern="1200" baseline="0" dirty="0">
                <a:solidFill>
                  <a:srgbClr val="071D49"/>
                </a:solidFill>
                <a:latin typeface="Raleway-Regular"/>
                <a:ea typeface="+mn-ea"/>
                <a:cs typeface="+mn-cs"/>
              </a:rPr>
              <a:t>&gt; [Accessed 30 November 2021].</a:t>
            </a:r>
          </a:p>
          <a:p>
            <a:pPr algn="l">
              <a:buFont typeface="Arial" panose="020B0604020202020204" pitchFamily="34" charset="0"/>
              <a:buNone/>
            </a:pPr>
            <a:endParaRPr lang="en-US" b="0" i="0" dirty="0">
              <a:solidFill>
                <a:srgbClr val="111111"/>
              </a:solidFill>
              <a:effectLst/>
              <a:latin typeface="SourceSansPro"/>
            </a:endParaRPr>
          </a:p>
          <a:p>
            <a:pPr algn="l">
              <a:buFont typeface="Arial" panose="020B0604020202020204" pitchFamily="34" charset="0"/>
              <a:buChar char="•"/>
            </a:pPr>
            <a:endParaRPr lang="en-US" b="1" i="0" dirty="0">
              <a:solidFill>
                <a:srgbClr val="111111"/>
              </a:solidFill>
              <a:effectLst/>
              <a:latin typeface="SourceSansPro"/>
            </a:endParaRPr>
          </a:p>
          <a:p>
            <a:pPr algn="l">
              <a:buFont typeface="Arial" panose="020B0604020202020204" pitchFamily="34" charset="0"/>
              <a:buChar char="•"/>
            </a:pPr>
            <a:r>
              <a:rPr lang="en-US" b="1" i="0" u="sng" dirty="0">
                <a:solidFill>
                  <a:srgbClr val="111111"/>
                </a:solidFill>
                <a:effectLst/>
                <a:latin typeface="SourceSansPro"/>
              </a:rPr>
              <a:t>The operating cash flow ratio </a:t>
            </a:r>
            <a:r>
              <a:rPr lang="en-US" b="0" i="0" dirty="0">
                <a:solidFill>
                  <a:srgbClr val="111111"/>
                </a:solidFill>
                <a:effectLst/>
                <a:latin typeface="SourceSansPro"/>
              </a:rPr>
              <a:t>indicates if a company's normal operations are sufficient to cover its near-term obligations.</a:t>
            </a:r>
          </a:p>
          <a:p>
            <a:pPr algn="l">
              <a:buFont typeface="Arial" panose="020B0604020202020204" pitchFamily="34" charset="0"/>
              <a:buChar char="•"/>
            </a:pPr>
            <a:r>
              <a:rPr lang="en-US" b="0" i="0" dirty="0">
                <a:solidFill>
                  <a:srgbClr val="111111"/>
                </a:solidFill>
                <a:effectLst/>
                <a:latin typeface="SourceSansPro"/>
              </a:rPr>
              <a:t>A higher ratio means that a company has generated more cash in a period than what was immediately needed to pay off current liabilities.</a:t>
            </a:r>
          </a:p>
          <a:p>
            <a:pPr algn="l">
              <a:buFont typeface="Arial" panose="020B0604020202020204" pitchFamily="34" charset="0"/>
              <a:buChar char="•"/>
            </a:pPr>
            <a:r>
              <a:rPr lang="en-US" b="0" i="0" dirty="0">
                <a:solidFill>
                  <a:srgbClr val="111111"/>
                </a:solidFill>
                <a:effectLst/>
                <a:latin typeface="SourceSansPro"/>
              </a:rPr>
              <a:t>Cash flow from operations (CFO) is preferred over net income because there is less room to manipulate results through accounting tricks.</a:t>
            </a:r>
          </a:p>
          <a:p>
            <a:pPr algn="l">
              <a:buFont typeface="Arial" panose="020B0604020202020204" pitchFamily="34" charset="0"/>
              <a:buChar char="•"/>
            </a:pPr>
            <a:endParaRPr lang="en-US"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baseline="0" dirty="0">
                <a:solidFill>
                  <a:srgbClr val="071D49"/>
                </a:solidFill>
                <a:latin typeface="Raleway-Regular"/>
              </a:rPr>
              <a:t>Investopedia, 2021. </a:t>
            </a:r>
            <a:r>
              <a:rPr lang="en-US" sz="1200" b="0" i="1" u="none" strike="noStrike" kern="1200" baseline="0" dirty="0">
                <a:solidFill>
                  <a:srgbClr val="071D49"/>
                </a:solidFill>
                <a:latin typeface="Raleway-Italic"/>
                <a:ea typeface="+mn-ea"/>
                <a:cs typeface="+mn-cs"/>
                <a:hlinkClick r:id="rId3">
                  <a:extLst>
                    <a:ext uri="{A12FA001-AC4F-418D-AE19-62706E023703}">
                      <ahyp:hlinkClr xmlns:ahyp="http://schemas.microsoft.com/office/drawing/2018/hyperlinkcolor" val="tx"/>
                    </a:ext>
                  </a:extLst>
                </a:hlinkClick>
              </a:rPr>
              <a:t>CORPORATE FINANCE &amp; ACCOUNTING </a:t>
            </a:r>
            <a:r>
              <a:rPr lang="en-US" sz="1200" b="0" i="1" u="none" strike="noStrike" kern="1200" baseline="0" dirty="0">
                <a:solidFill>
                  <a:srgbClr val="071D49"/>
                </a:solidFill>
                <a:latin typeface="Raleway-Italic"/>
                <a:ea typeface="+mn-ea"/>
                <a:cs typeface="+mn-cs"/>
              </a:rPr>
              <a:t> </a:t>
            </a:r>
            <a:r>
              <a:rPr lang="en-US" sz="1200" b="0" i="1" u="none" strike="noStrike" kern="1200" baseline="0" dirty="0">
                <a:solidFill>
                  <a:srgbClr val="071D49"/>
                </a:solidFill>
                <a:latin typeface="Raleway-Italic"/>
                <a:ea typeface="+mn-ea"/>
                <a:cs typeface="+mn-cs"/>
                <a:hlinkClick r:id="rId4">
                  <a:extLst>
                    <a:ext uri="{A12FA001-AC4F-418D-AE19-62706E023703}">
                      <ahyp:hlinkClr xmlns:ahyp="http://schemas.microsoft.com/office/drawing/2018/hyperlinkcolor" val="tx"/>
                    </a:ext>
                  </a:extLst>
                </a:hlinkClick>
              </a:rPr>
              <a:t>FINANCIAL RATIOS</a:t>
            </a:r>
            <a:r>
              <a:rPr lang="en-US" sz="1200" b="0" i="1" u="none" strike="noStrike" kern="1200" baseline="0" dirty="0">
                <a:solidFill>
                  <a:srgbClr val="071D49"/>
                </a:solidFill>
                <a:latin typeface="Raleway-Italic"/>
                <a:ea typeface="+mn-ea"/>
                <a:cs typeface="+mn-cs"/>
              </a:rPr>
              <a:t> operation cash flow</a:t>
            </a:r>
            <a:r>
              <a:rPr lang="en-US" b="0" i="0" dirty="0">
                <a:solidFill>
                  <a:srgbClr val="111111"/>
                </a:solidFill>
                <a:effectLst/>
                <a:latin typeface="Cabin-semi-bold"/>
              </a:rPr>
              <a:t> </a:t>
            </a:r>
            <a:r>
              <a:rPr lang="en-US" sz="1200" b="0" i="1" u="none" strike="noStrike" kern="1200" baseline="0" dirty="0">
                <a:solidFill>
                  <a:srgbClr val="071D49"/>
                </a:solidFill>
                <a:latin typeface="Raleway-Italic"/>
                <a:ea typeface="+mn-ea"/>
                <a:cs typeface="+mn-cs"/>
              </a:rPr>
              <a:t>Ratio </a:t>
            </a:r>
            <a:r>
              <a:rPr lang="en-US" sz="1200" b="0" i="0" u="none" strike="noStrike" baseline="0" dirty="0">
                <a:solidFill>
                  <a:srgbClr val="071D49"/>
                </a:solidFill>
                <a:latin typeface="Raleway-Regular"/>
              </a:rPr>
              <a:t>. [online] Available </a:t>
            </a:r>
            <a:r>
              <a:rPr lang="en-US" sz="1200" b="0" i="0" u="none" strike="noStrike" kern="1200" baseline="0" dirty="0">
                <a:solidFill>
                  <a:srgbClr val="071D49"/>
                </a:solidFill>
                <a:latin typeface="Raleway-Regular"/>
                <a:ea typeface="+mn-ea"/>
                <a:cs typeface="+mn-cs"/>
              </a:rPr>
              <a:t>at: &lt;</a:t>
            </a:r>
            <a:r>
              <a:rPr lang="en-US" b="0" i="0" dirty="0">
                <a:solidFill>
                  <a:srgbClr val="111111"/>
                </a:solidFill>
                <a:effectLst/>
                <a:latin typeface="SourceSansPro"/>
              </a:rPr>
              <a:t>https://www.investopedia.com/terms/o/ocfratio.asp</a:t>
            </a:r>
            <a:r>
              <a:rPr lang="en-US" sz="1200" b="0" i="0" u="none" strike="noStrike" kern="1200" baseline="0" dirty="0">
                <a:solidFill>
                  <a:srgbClr val="071D49"/>
                </a:solidFill>
                <a:latin typeface="Raleway-Regular"/>
                <a:ea typeface="+mn-ea"/>
                <a:cs typeface="+mn-cs"/>
              </a:rPr>
              <a:t>&gt; [Accessed 30 November 2021].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kern="1200" baseline="0" dirty="0">
              <a:solidFill>
                <a:srgbClr val="071D49"/>
              </a:solidFill>
              <a:latin typeface="Raleway-Regular"/>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u="sng" strike="noStrike" kern="1200" baseline="0" dirty="0">
                <a:solidFill>
                  <a:srgbClr val="071D49"/>
                </a:solidFill>
                <a:latin typeface="Raleway-Regular"/>
                <a:ea typeface="+mn-ea"/>
                <a:cs typeface="+mn-cs"/>
              </a:rPr>
              <a:t>The result of liquidity ratios: </a:t>
            </a:r>
            <a:r>
              <a:rPr lang="en-US" sz="1200" b="0" i="0" u="none" strike="noStrike" kern="1200" baseline="0" dirty="0">
                <a:solidFill>
                  <a:srgbClr val="071D49"/>
                </a:solidFill>
                <a:latin typeface="Raleway-Regular"/>
                <a:ea typeface="+mn-ea"/>
                <a:cs typeface="+mn-cs"/>
              </a:rPr>
              <a:t>Decreasing in </a:t>
            </a:r>
            <a:r>
              <a:rPr lang="en-US" sz="1200" b="1" i="0" u="sng" strike="noStrike" kern="1200" baseline="0" dirty="0">
                <a:solidFill>
                  <a:srgbClr val="071D49"/>
                </a:solidFill>
                <a:latin typeface="Raleway-Regular"/>
                <a:ea typeface="+mn-ea"/>
                <a:cs typeface="+mn-cs"/>
              </a:rPr>
              <a:t>current ratio </a:t>
            </a:r>
            <a:r>
              <a:rPr lang="en-US" sz="1200" b="0" i="0" u="none" strike="noStrike" kern="1200" baseline="0" dirty="0">
                <a:solidFill>
                  <a:srgbClr val="071D49"/>
                </a:solidFill>
                <a:latin typeface="Raleway-Regular"/>
                <a:ea typeface="+mn-ea"/>
                <a:cs typeface="+mn-cs"/>
              </a:rPr>
              <a:t>from 2018 to 2019 shows that the company ability to cover short term debt with its current assets has decreased but from 2019 to 2020 there is not any significant changes and also there is a small increase in current ratio.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u="sng" strike="noStrike" kern="1200" baseline="0" dirty="0">
                <a:solidFill>
                  <a:srgbClr val="071D49"/>
                </a:solidFill>
                <a:latin typeface="Raleway-Regular"/>
                <a:ea typeface="+mn-ea"/>
                <a:cs typeface="+mn-cs"/>
              </a:rPr>
              <a:t>Regarding the cash ratio</a:t>
            </a:r>
            <a:r>
              <a:rPr lang="en-US" sz="1200" b="0" i="0" u="none" strike="noStrike" kern="1200" baseline="0" dirty="0">
                <a:solidFill>
                  <a:srgbClr val="071D49"/>
                </a:solidFill>
                <a:latin typeface="Raleway-Regular"/>
                <a:ea typeface="+mn-ea"/>
                <a:cs typeface="+mn-cs"/>
              </a:rPr>
              <a:t>, it is clear the ability of the company </a:t>
            </a:r>
            <a:r>
              <a:rPr lang="en-US" b="0" i="0" dirty="0">
                <a:solidFill>
                  <a:srgbClr val="111111"/>
                </a:solidFill>
                <a:effectLst/>
                <a:latin typeface="SourceSansPro"/>
              </a:rPr>
              <a:t>to cover its short-term obligations using only cash and cash equivalents </a:t>
            </a:r>
            <a:r>
              <a:rPr lang="en-US" sz="1200" b="0" i="0" u="none" strike="noStrike" kern="1200" baseline="0" dirty="0">
                <a:solidFill>
                  <a:srgbClr val="071D49"/>
                </a:solidFill>
                <a:latin typeface="Raleway-Regular"/>
                <a:ea typeface="+mn-ea"/>
                <a:cs typeface="+mn-cs"/>
              </a:rPr>
              <a:t>has decreased from 2018 to 2019 and also from 2019 to 2020.</a:t>
            </a:r>
          </a:p>
          <a:p>
            <a:pPr algn="l"/>
            <a:r>
              <a:rPr lang="en-US" sz="1200" b="0" i="0" u="none" strike="noStrike" kern="1200" baseline="0" dirty="0">
                <a:solidFill>
                  <a:srgbClr val="071D49"/>
                </a:solidFill>
                <a:latin typeface="Raleway-Regular"/>
                <a:ea typeface="+mn-ea"/>
                <a:cs typeface="+mn-cs"/>
              </a:rPr>
              <a:t>According to the annual reports of 2019 and 2020 this decline from 2018 to 2019 is because of decreasing in investing and financing activities and also increasing in current Liabilities that explained it in previous slides and in 2020 is due to decreasing in cash flow from operating activities, </a:t>
            </a:r>
            <a:r>
              <a:rPr lang="en-US" sz="1200" b="1" i="0" u="sng" strike="noStrike" kern="1200" baseline="0" dirty="0">
                <a:solidFill>
                  <a:srgbClr val="071D49"/>
                </a:solidFill>
                <a:latin typeface="Raleway-Regular"/>
                <a:ea typeface="+mn-ea"/>
                <a:cs typeface="+mn-cs"/>
              </a:rPr>
              <a:t>investing</a:t>
            </a:r>
            <a:r>
              <a:rPr lang="en-US" sz="1200" b="0" i="0" u="none" strike="noStrike" kern="1200" baseline="0" dirty="0">
                <a:solidFill>
                  <a:srgbClr val="071D49"/>
                </a:solidFill>
                <a:latin typeface="Raleway-Regular"/>
                <a:ea typeface="+mn-ea"/>
                <a:cs typeface="+mn-cs"/>
              </a:rPr>
              <a:t> (</a:t>
            </a:r>
            <a:r>
              <a:rPr lang="en-US" sz="1800" b="0" i="0" u="none" strike="noStrike" baseline="0" dirty="0">
                <a:latin typeface="HelveticaNeueLTStd-Roman"/>
              </a:rPr>
              <a:t>The Group held deposits totaling 22.8m (2019: 2.5m) with maturity periods greater than three months) </a:t>
            </a:r>
            <a:r>
              <a:rPr lang="en-US" sz="1200" b="0" i="0" u="none" strike="noStrike" kern="1200" baseline="0" dirty="0">
                <a:solidFill>
                  <a:srgbClr val="071D49"/>
                </a:solidFill>
                <a:latin typeface="Raleway-Regular"/>
                <a:ea typeface="+mn-ea"/>
                <a:cs typeface="+mn-cs"/>
              </a:rPr>
              <a:t>and financing activities and also again because of increasing in current Liabilities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sz="1200" b="1" i="0" u="sng" strike="noStrike" kern="1200" baseline="0" dirty="0">
                <a:solidFill>
                  <a:srgbClr val="071D49"/>
                </a:solidFill>
                <a:latin typeface="Raleway-Regular"/>
                <a:ea typeface="+mn-ea"/>
                <a:cs typeface="+mn-cs"/>
              </a:rPr>
              <a:t>Regarding the quick ratio </a:t>
            </a:r>
            <a:r>
              <a:rPr lang="de-DE" sz="1200" b="0" i="0" u="none" strike="noStrike" kern="1200" baseline="0" dirty="0">
                <a:solidFill>
                  <a:srgbClr val="071D49"/>
                </a:solidFill>
                <a:latin typeface="Raleway-Regular"/>
                <a:ea typeface="+mn-ea"/>
                <a:cs typeface="+mn-cs"/>
              </a:rPr>
              <a:t>the result shows the need for Clarksons to sell its inventory </a:t>
            </a:r>
            <a:r>
              <a:rPr lang="en-US" b="0" i="0" dirty="0">
                <a:solidFill>
                  <a:srgbClr val="111111"/>
                </a:solidFill>
                <a:effectLst/>
                <a:latin typeface="SourceSansPro"/>
              </a:rPr>
              <a:t>to pay its current liabilities during the Covid pandemic decreased as we can see an increase in quick ratio. The second point is that the current ratio and the quick ratio are similar.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i="0" dirty="0">
              <a:solidFill>
                <a:srgbClr val="111111"/>
              </a:solidFill>
              <a:effectLst/>
              <a:latin typeface="SourceSansPro"/>
            </a:endParaRPr>
          </a:p>
          <a:p>
            <a:pPr fontAlgn="base"/>
            <a:r>
              <a:rPr lang="en-US" dirty="0"/>
              <a:t>Clarkson, 2018. </a:t>
            </a:r>
            <a:r>
              <a:rPr lang="en-US" i="1" dirty="0"/>
              <a:t>Investors - Five Year Financial Summary Clarksons</a:t>
            </a:r>
            <a:r>
              <a:rPr lang="en-US" dirty="0"/>
              <a:t>. [online] Available at: &lt;</a:t>
            </a:r>
            <a:r>
              <a:rPr lang="en-US" u="sng" dirty="0">
                <a:hlinkClick r:id="rId5"/>
              </a:rPr>
              <a:t>https://www.clarksons.com/investors/five-year-financial-summary/</a:t>
            </a:r>
            <a:r>
              <a:rPr lang="en-US" dirty="0"/>
              <a:t>&gt; [Accessed: 20 November 2021].</a:t>
            </a:r>
          </a:p>
          <a:p>
            <a:r>
              <a:rPr lang="en-US" sz="1200" dirty="0"/>
              <a:t>Clarkson., 2020. Annual Report 2020 [online] Available at : &lt;</a:t>
            </a:r>
            <a:r>
              <a:rPr lang="en-US" sz="1200" dirty="0">
                <a:hlinkClick r:id="rId6"/>
              </a:rPr>
              <a:t>https://www.clarksons.com/media/1244445/annual_report_2020.pdf</a:t>
            </a:r>
            <a:r>
              <a:rPr lang="en-US" sz="1200" dirty="0"/>
              <a:t>&gt; [Accessed 27 November 2021]</a:t>
            </a:r>
          </a:p>
          <a:p>
            <a:r>
              <a:rPr lang="en-US" sz="1200" dirty="0"/>
              <a:t>Clarkson., 2019. Annual Report 2019 [online] Available at : &lt;https://www.clarksons.com/media/1224913/annual_report_2019.pdf&gt; [Accessed 27 November 2021]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dirty="0">
                <a:solidFill>
                  <a:srgbClr val="111111"/>
                </a:solidFill>
                <a:effectLst/>
                <a:latin typeface="SourceSansPro"/>
              </a:rPr>
              <a:t>Appendix D</a:t>
            </a:r>
          </a:p>
          <a:p>
            <a:pPr algn="l">
              <a:buFont typeface="Arial" panose="020B0604020202020204" pitchFamily="34" charset="0"/>
              <a:buNone/>
            </a:pPr>
            <a:endParaRPr lang="en-US" b="1" i="0" dirty="0">
              <a:solidFill>
                <a:srgbClr val="111111"/>
              </a:solidFill>
              <a:effectLst/>
              <a:latin typeface="SourceSansPro"/>
            </a:endParaRP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3533020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ROA= Return an assets</a:t>
            </a:r>
          </a:p>
          <a:p>
            <a:pPr algn="l">
              <a:buFont typeface="Arial" panose="020B0604020202020204" pitchFamily="34" charset="0"/>
              <a:buChar char="•"/>
            </a:pPr>
            <a:r>
              <a:rPr lang="en-US" b="0" i="0" dirty="0">
                <a:solidFill>
                  <a:srgbClr val="111111"/>
                </a:solidFill>
                <a:effectLst/>
                <a:latin typeface="SourceSansPro"/>
              </a:rPr>
              <a:t>Return on assets (ROA) is an indicator of how well a company utilizes its assets in terms of profitability.</a:t>
            </a:r>
          </a:p>
          <a:p>
            <a:pPr algn="l">
              <a:buFont typeface="Arial" panose="020B0604020202020204" pitchFamily="34" charset="0"/>
              <a:buChar char="•"/>
            </a:pPr>
            <a:r>
              <a:rPr lang="en-US" b="0" i="0" dirty="0">
                <a:solidFill>
                  <a:srgbClr val="111111"/>
                </a:solidFill>
                <a:effectLst/>
                <a:latin typeface="SourceSansPro"/>
              </a:rPr>
              <a:t>ROA is best used when comparing similar companies or by comparing a company to its own previous performance.</a:t>
            </a:r>
          </a:p>
          <a:p>
            <a:pPr algn="l">
              <a:buFont typeface="Arial" panose="020B0604020202020204" pitchFamily="34" charset="0"/>
              <a:buChar char="•"/>
            </a:pPr>
            <a:r>
              <a:rPr lang="en-US" b="0" i="0" dirty="0">
                <a:solidFill>
                  <a:srgbClr val="111111"/>
                </a:solidFill>
                <a:effectLst/>
                <a:latin typeface="SourceSansPro"/>
              </a:rPr>
              <a:t>ROA does not take into account a company’s debt, while return on equity (ROE) does—if a company carries no debt, its shareholders' equity and its total assets will be the same and ROA would equal ROE.</a:t>
            </a:r>
          </a:p>
          <a:p>
            <a:pPr algn="l">
              <a:buFont typeface="Arial" panose="020B0604020202020204" pitchFamily="34" charset="0"/>
              <a:buChar char="•"/>
            </a:pPr>
            <a:endParaRPr lang="en-US"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baseline="0" dirty="0">
                <a:solidFill>
                  <a:srgbClr val="071D49"/>
                </a:solidFill>
                <a:latin typeface="Raleway-Regular"/>
              </a:rPr>
              <a:t>Investopedia, 2021. </a:t>
            </a:r>
            <a:r>
              <a:rPr lang="en-US" sz="1200" b="0" i="1" u="none" strike="noStrike" kern="1200" baseline="0" dirty="0">
                <a:solidFill>
                  <a:srgbClr val="071D49"/>
                </a:solidFill>
                <a:latin typeface="Raleway-Italic"/>
                <a:ea typeface="+mn-ea"/>
                <a:cs typeface="+mn-cs"/>
                <a:hlinkClick r:id="rId3">
                  <a:extLst>
                    <a:ext uri="{A12FA001-AC4F-418D-AE19-62706E023703}">
                      <ahyp:hlinkClr xmlns:ahyp="http://schemas.microsoft.com/office/drawing/2018/hyperlinkcolor" val="tx"/>
                    </a:ext>
                  </a:extLst>
                </a:hlinkClick>
              </a:rPr>
              <a:t>CORPORATE FINANCE &amp; ACCOUNTING </a:t>
            </a:r>
            <a:r>
              <a:rPr lang="en-US" sz="1200" b="0" i="1" u="none" strike="noStrike" kern="1200" baseline="0" dirty="0">
                <a:solidFill>
                  <a:srgbClr val="071D49"/>
                </a:solidFill>
                <a:latin typeface="Raleway-Italic"/>
                <a:ea typeface="+mn-ea"/>
                <a:cs typeface="+mn-cs"/>
              </a:rPr>
              <a:t> </a:t>
            </a:r>
            <a:r>
              <a:rPr lang="en-US" sz="1200" b="0" i="1" u="none" strike="noStrike" kern="1200" baseline="0" dirty="0">
                <a:solidFill>
                  <a:srgbClr val="071D49"/>
                </a:solidFill>
                <a:latin typeface="Raleway-Italic"/>
                <a:ea typeface="+mn-ea"/>
                <a:cs typeface="+mn-cs"/>
                <a:hlinkClick r:id="rId4">
                  <a:extLst>
                    <a:ext uri="{A12FA001-AC4F-418D-AE19-62706E023703}">
                      <ahyp:hlinkClr xmlns:ahyp="http://schemas.microsoft.com/office/drawing/2018/hyperlinkcolor" val="tx"/>
                    </a:ext>
                  </a:extLst>
                </a:hlinkClick>
              </a:rPr>
              <a:t>FINANCIAL RATIOS</a:t>
            </a:r>
            <a:r>
              <a:rPr lang="en-US" sz="1200" b="0" i="1" u="none" strike="noStrike" kern="1200" baseline="0" dirty="0">
                <a:solidFill>
                  <a:srgbClr val="071D49"/>
                </a:solidFill>
                <a:latin typeface="Raleway-Italic"/>
                <a:ea typeface="+mn-ea"/>
                <a:cs typeface="+mn-cs"/>
              </a:rPr>
              <a:t> Return on assets (ROA) </a:t>
            </a:r>
            <a:r>
              <a:rPr lang="en-US" sz="1200" b="0" i="0" u="none" strike="noStrike" baseline="0" dirty="0">
                <a:solidFill>
                  <a:srgbClr val="071D49"/>
                </a:solidFill>
                <a:latin typeface="Raleway-Regular"/>
              </a:rPr>
              <a:t>. [online] Available </a:t>
            </a:r>
            <a:r>
              <a:rPr lang="en-US" sz="1200" b="0" i="0" u="none" strike="noStrike" kern="1200" baseline="0" dirty="0">
                <a:solidFill>
                  <a:srgbClr val="071D49"/>
                </a:solidFill>
                <a:latin typeface="Raleway-Regular"/>
                <a:ea typeface="+mn-ea"/>
                <a:cs typeface="+mn-cs"/>
              </a:rPr>
              <a:t>at: &lt;</a:t>
            </a:r>
            <a:r>
              <a:rPr lang="en-US" b="0" dirty="0"/>
              <a:t>https://www.investopedia.com/terms/r/returnonassets.asp</a:t>
            </a:r>
            <a:r>
              <a:rPr lang="en-US" sz="1200" b="0" i="0" u="none" strike="noStrike" kern="1200" baseline="0" dirty="0">
                <a:solidFill>
                  <a:srgbClr val="071D49"/>
                </a:solidFill>
                <a:latin typeface="Raleway-Regular"/>
                <a:ea typeface="+mn-ea"/>
                <a:cs typeface="+mn-cs"/>
              </a:rPr>
              <a:t>&gt; [Accessed 30 November 2021].</a:t>
            </a:r>
          </a:p>
          <a:p>
            <a:pPr algn="l">
              <a:buFont typeface="Arial" panose="020B0604020202020204" pitchFamily="34" charset="0"/>
              <a:buNone/>
            </a:pPr>
            <a:endParaRPr lang="en-US" b="0" i="0" dirty="0">
              <a:solidFill>
                <a:srgbClr val="111111"/>
              </a:solidFill>
              <a:effectLst/>
              <a:latin typeface="SourceSansPro"/>
            </a:endParaRPr>
          </a:p>
          <a:p>
            <a:endParaRPr lang="en-US" b="1" dirty="0"/>
          </a:p>
          <a:p>
            <a:r>
              <a:rPr lang="en-US" b="1" dirty="0"/>
              <a:t>ROE=</a:t>
            </a:r>
          </a:p>
          <a:p>
            <a:pPr algn="l">
              <a:buFont typeface="Arial" panose="020B0604020202020204" pitchFamily="34" charset="0"/>
              <a:buChar char="•"/>
            </a:pPr>
            <a:r>
              <a:rPr lang="en-US" b="0" i="0" dirty="0">
                <a:solidFill>
                  <a:srgbClr val="111111"/>
                </a:solidFill>
                <a:effectLst/>
                <a:latin typeface="SourceSansPro"/>
              </a:rPr>
              <a:t>Return on equity (ROE) is calculated by dividing a company's net income by its shareholders' equity, thereby arriving at a measure of how efficient a company is in generating profits.</a:t>
            </a:r>
          </a:p>
          <a:p>
            <a:pPr algn="l">
              <a:buFont typeface="Arial" panose="020B0604020202020204" pitchFamily="34" charset="0"/>
              <a:buChar char="•"/>
            </a:pPr>
            <a:r>
              <a:rPr lang="en-US" b="0" i="0" dirty="0">
                <a:solidFill>
                  <a:srgbClr val="111111"/>
                </a:solidFill>
                <a:effectLst/>
                <a:latin typeface="SourceSansPro"/>
              </a:rPr>
              <a:t>ROE can be distorted by a variety of factors, such as a company taking a large write-down or instituting a program of share buybacks.</a:t>
            </a:r>
          </a:p>
          <a:p>
            <a:pPr algn="l">
              <a:buFont typeface="Arial" panose="020B0604020202020204" pitchFamily="34" charset="0"/>
              <a:buChar char="•"/>
            </a:pPr>
            <a:r>
              <a:rPr lang="en-US" b="0" i="0" dirty="0">
                <a:solidFill>
                  <a:srgbClr val="111111"/>
                </a:solidFill>
                <a:effectLst/>
                <a:latin typeface="SourceSansPro"/>
              </a:rPr>
              <a:t>Another drawback of using ROE to evaluate a stock is that it excludes a company's intangible assets—such as intellectual property and brand recognition—from the calculation.</a:t>
            </a:r>
          </a:p>
          <a:p>
            <a:pPr algn="l">
              <a:buFont typeface="Arial" panose="020B0604020202020204" pitchFamily="34" charset="0"/>
              <a:buChar char="•"/>
            </a:pPr>
            <a:r>
              <a:rPr lang="en-US" b="0" i="0" dirty="0">
                <a:solidFill>
                  <a:srgbClr val="111111"/>
                </a:solidFill>
                <a:effectLst/>
                <a:latin typeface="SourceSansPro"/>
              </a:rPr>
              <a:t>While ROE can help investors identify a potentially profitable stock, it has its drawbacks and is not the only metric an investor should review when evaluating a stock.</a:t>
            </a:r>
          </a:p>
          <a:p>
            <a:pPr algn="l">
              <a:buFont typeface="Arial" panose="020B0604020202020204" pitchFamily="34" charset="0"/>
              <a:buChar char="•"/>
            </a:pPr>
            <a:endParaRPr lang="en-US" b="0" i="0" dirty="0">
              <a:solidFill>
                <a:srgbClr val="111111"/>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71D49"/>
                </a:solidFill>
                <a:latin typeface="Raleway-Regular"/>
              </a:rPr>
              <a:t>Investopedia, 2021. </a:t>
            </a:r>
            <a:r>
              <a:rPr lang="en-US" sz="1200" b="0" i="1" u="none" strike="noStrike" kern="1200" baseline="0" dirty="0">
                <a:solidFill>
                  <a:srgbClr val="071D49"/>
                </a:solidFill>
                <a:latin typeface="Raleway-Italic"/>
                <a:ea typeface="+mn-ea"/>
                <a:cs typeface="+mn-cs"/>
                <a:hlinkClick r:id="rId5">
                  <a:extLst>
                    <a:ext uri="{A12FA001-AC4F-418D-AE19-62706E023703}">
                      <ahyp:hlinkClr xmlns:ahyp="http://schemas.microsoft.com/office/drawing/2018/hyperlinkcolor" val="tx"/>
                    </a:ext>
                  </a:extLst>
                </a:hlinkClick>
              </a:rPr>
              <a:t>FUNDAMENTAL ANALYSIS </a:t>
            </a:r>
            <a:r>
              <a:rPr lang="en-US" sz="1200" b="0" i="1" u="none" strike="noStrike" kern="1200" baseline="0" dirty="0">
                <a:solidFill>
                  <a:srgbClr val="071D49"/>
                </a:solidFill>
                <a:latin typeface="Raleway-Italic"/>
                <a:ea typeface="+mn-ea"/>
                <a:cs typeface="+mn-cs"/>
              </a:rPr>
              <a:t> </a:t>
            </a:r>
            <a:r>
              <a:rPr lang="en-US" sz="1200" b="0" i="1" u="none" strike="noStrike" kern="1200" baseline="0" dirty="0">
                <a:solidFill>
                  <a:srgbClr val="071D49"/>
                </a:solidFill>
                <a:latin typeface="Raleway-Italic"/>
                <a:ea typeface="+mn-ea"/>
                <a:cs typeface="+mn-cs"/>
                <a:hlinkClick r:id="rId6">
                  <a:extLst>
                    <a:ext uri="{A12FA001-AC4F-418D-AE19-62706E023703}">
                      <ahyp:hlinkClr xmlns:ahyp="http://schemas.microsoft.com/office/drawing/2018/hyperlinkcolor" val="tx"/>
                    </a:ext>
                  </a:extLst>
                </a:hlinkClick>
              </a:rPr>
              <a:t>TOOLS FOR FUNDAMENTAL ANALYSIS</a:t>
            </a:r>
            <a:r>
              <a:rPr lang="en-US" sz="1200" b="0" i="1" u="none" strike="noStrike" kern="1200" baseline="0" dirty="0">
                <a:solidFill>
                  <a:srgbClr val="071D49"/>
                </a:solidFill>
                <a:latin typeface="Raleway-Italic"/>
                <a:ea typeface="+mn-ea"/>
                <a:cs typeface="+mn-cs"/>
              </a:rPr>
              <a:t> Return on equity (ROE) </a:t>
            </a:r>
            <a:r>
              <a:rPr lang="en-US" sz="1200" b="0" i="0" u="none" strike="noStrike" baseline="0" dirty="0">
                <a:solidFill>
                  <a:srgbClr val="071D49"/>
                </a:solidFill>
                <a:latin typeface="Raleway-Regular"/>
              </a:rPr>
              <a:t>. [online] Available </a:t>
            </a:r>
            <a:r>
              <a:rPr lang="en-US" sz="1200" b="0" i="0" u="none" strike="noStrike" kern="1200" baseline="0" dirty="0">
                <a:solidFill>
                  <a:srgbClr val="071D49"/>
                </a:solidFill>
                <a:latin typeface="Raleway-Regular"/>
                <a:ea typeface="+mn-ea"/>
                <a:cs typeface="+mn-cs"/>
              </a:rPr>
              <a:t>at: &lt;</a:t>
            </a:r>
            <a:r>
              <a:rPr lang="en-US" b="0" dirty="0"/>
              <a:t>https://www.investopedia.com/articles/fundamental/03/100103.asp</a:t>
            </a:r>
            <a:r>
              <a:rPr lang="en-US" sz="1200" b="0" i="0" u="none" strike="noStrike" kern="1200" baseline="0" dirty="0">
                <a:solidFill>
                  <a:srgbClr val="071D49"/>
                </a:solidFill>
                <a:latin typeface="Raleway-Regular"/>
                <a:ea typeface="+mn-ea"/>
                <a:cs typeface="+mn-cs"/>
              </a:rPr>
              <a:t>&gt; [Accessed 30 November 2021].</a:t>
            </a:r>
          </a:p>
          <a:p>
            <a:endParaRPr lang="en-US" b="1" dirty="0"/>
          </a:p>
          <a:p>
            <a:r>
              <a:rPr lang="en-US" b="1" dirty="0"/>
              <a:t>Net profit Margin</a:t>
            </a:r>
          </a:p>
          <a:p>
            <a:pPr algn="l">
              <a:buFont typeface="Arial" panose="020B0604020202020204" pitchFamily="34" charset="0"/>
              <a:buChar char="•"/>
            </a:pPr>
            <a:r>
              <a:rPr lang="en-US" b="0" i="0" dirty="0">
                <a:solidFill>
                  <a:srgbClr val="111111"/>
                </a:solidFill>
                <a:effectLst/>
                <a:latin typeface="SourceSansPro"/>
              </a:rPr>
              <a:t>Net profit margin measures how much net income is generated as a percentage of revenues received.</a:t>
            </a:r>
          </a:p>
          <a:p>
            <a:pPr algn="l">
              <a:buFont typeface="Arial" panose="020B0604020202020204" pitchFamily="34" charset="0"/>
              <a:buChar char="•"/>
            </a:pPr>
            <a:r>
              <a:rPr lang="en-US" b="0" i="0" dirty="0">
                <a:solidFill>
                  <a:srgbClr val="111111"/>
                </a:solidFill>
                <a:effectLst/>
                <a:latin typeface="SourceSansPro"/>
              </a:rPr>
              <a:t>Net profit margin helps investors assess if a company's management is generating enough profit from its sales and whether operating costs and overhead costs are being contained.</a:t>
            </a:r>
          </a:p>
          <a:p>
            <a:pPr algn="l">
              <a:buFont typeface="Arial" panose="020B0604020202020204" pitchFamily="34" charset="0"/>
              <a:buChar char="•"/>
            </a:pPr>
            <a:r>
              <a:rPr lang="en-US" b="0" i="0" dirty="0">
                <a:solidFill>
                  <a:srgbClr val="111111"/>
                </a:solidFill>
                <a:effectLst/>
                <a:latin typeface="SourceSansPro"/>
              </a:rPr>
              <a:t>Net profit margin is one of the most important indicators of a company's overall financial health.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71D49"/>
              </a:solidFill>
              <a:latin typeface="Raleway-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71D49"/>
                </a:solidFill>
                <a:latin typeface="Raleway-Regular"/>
              </a:rPr>
              <a:t>Investopedia, 2021. </a:t>
            </a:r>
            <a:r>
              <a:rPr lang="en-US" sz="1200" b="0" i="1" u="none" strike="noStrike" kern="1200" baseline="0" dirty="0">
                <a:solidFill>
                  <a:srgbClr val="071D49"/>
                </a:solidFill>
                <a:latin typeface="Raleway-Italic"/>
                <a:ea typeface="+mn-ea"/>
                <a:cs typeface="+mn-cs"/>
                <a:hlinkClick r:id="rId3">
                  <a:extLst>
                    <a:ext uri="{A12FA001-AC4F-418D-AE19-62706E023703}">
                      <ahyp:hlinkClr xmlns:ahyp="http://schemas.microsoft.com/office/drawing/2018/hyperlinkcolor" val="tx"/>
                    </a:ext>
                  </a:extLst>
                </a:hlinkClick>
              </a:rPr>
              <a:t>CORPORATE FINANCE &amp; ACCOUNTING </a:t>
            </a:r>
            <a:r>
              <a:rPr lang="en-US" sz="1200" b="0" i="1" u="none" strike="noStrike" kern="1200" baseline="0" dirty="0">
                <a:solidFill>
                  <a:srgbClr val="071D49"/>
                </a:solidFill>
                <a:latin typeface="Raleway-Italic"/>
                <a:ea typeface="+mn-ea"/>
                <a:cs typeface="+mn-cs"/>
              </a:rPr>
              <a:t> </a:t>
            </a:r>
            <a:r>
              <a:rPr lang="en-US" sz="1200" b="0" i="1" u="none" strike="noStrike" kern="1200" baseline="0" dirty="0">
                <a:solidFill>
                  <a:srgbClr val="071D49"/>
                </a:solidFill>
                <a:latin typeface="Raleway-Italic"/>
                <a:ea typeface="+mn-ea"/>
                <a:cs typeface="+mn-cs"/>
                <a:hlinkClick r:id="rId4">
                  <a:extLst>
                    <a:ext uri="{A12FA001-AC4F-418D-AE19-62706E023703}">
                      <ahyp:hlinkClr xmlns:ahyp="http://schemas.microsoft.com/office/drawing/2018/hyperlinkcolor" val="tx"/>
                    </a:ext>
                  </a:extLst>
                </a:hlinkClick>
              </a:rPr>
              <a:t>FINANCIAL RATIOS</a:t>
            </a:r>
            <a:r>
              <a:rPr lang="en-US" sz="1200" b="0" i="1" u="none" strike="noStrike" kern="1200" baseline="0" dirty="0">
                <a:solidFill>
                  <a:srgbClr val="071D49"/>
                </a:solidFill>
                <a:latin typeface="Raleway-Italic"/>
                <a:ea typeface="+mn-ea"/>
                <a:cs typeface="+mn-cs"/>
              </a:rPr>
              <a:t> net profit margin</a:t>
            </a:r>
            <a:r>
              <a:rPr lang="en-US" sz="1200" b="0" i="0" u="none" strike="noStrike" baseline="0" dirty="0">
                <a:solidFill>
                  <a:srgbClr val="071D49"/>
                </a:solidFill>
                <a:latin typeface="Raleway-Regular"/>
              </a:rPr>
              <a:t>. [online] Available </a:t>
            </a:r>
            <a:r>
              <a:rPr lang="en-US" sz="1200" b="0" i="0" u="none" strike="noStrike" kern="1200" baseline="0" dirty="0">
                <a:solidFill>
                  <a:srgbClr val="071D49"/>
                </a:solidFill>
                <a:latin typeface="Raleway-Regular"/>
                <a:ea typeface="+mn-ea"/>
                <a:cs typeface="+mn-cs"/>
              </a:rPr>
              <a:t>at: &lt;</a:t>
            </a:r>
            <a:r>
              <a:rPr lang="en-US" b="0" dirty="0"/>
              <a:t>https://www.investopedia.com/terms/n/net_margin.asp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rgbClr val="071D49"/>
                </a:solidFill>
                <a:latin typeface="Raleway-Regular"/>
                <a:ea typeface="+mn-ea"/>
                <a:cs typeface="+mn-cs"/>
              </a:rPr>
              <a:t>&gt; [Accessed 30 November 2021].</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11111"/>
                </a:solidFill>
                <a:effectLst/>
                <a:latin typeface="SourceSansPro"/>
              </a:rPr>
              <a:t>Appendix D</a:t>
            </a:r>
            <a:endParaRPr lang="en-US" b="1" dirty="0"/>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3155963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3613-B2F0-463C-8E5F-BB86E61B6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4310F6-76D1-4BE8-83A0-AB80AC4F8E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BD3D68-77E0-4D16-AED5-CE2FFA4C4A2C}"/>
              </a:ext>
            </a:extLst>
          </p:cNvPr>
          <p:cNvSpPr>
            <a:spLocks noGrp="1"/>
          </p:cNvSpPr>
          <p:nvPr>
            <p:ph type="dt" sz="half" idx="10"/>
          </p:nvPr>
        </p:nvSpPr>
        <p:spPr/>
        <p:txBody>
          <a:bodyPr/>
          <a:lstStyle/>
          <a:p>
            <a:fld id="{88D38747-4367-4BD2-8D51-C97E202738E2}" type="datetime1">
              <a:rPr lang="en-US" smtClean="0"/>
              <a:t>12/1/2021</a:t>
            </a:fld>
            <a:endParaRPr lang="en-US" dirty="0"/>
          </a:p>
        </p:txBody>
      </p:sp>
      <p:sp>
        <p:nvSpPr>
          <p:cNvPr id="5" name="Footer Placeholder 4">
            <a:extLst>
              <a:ext uri="{FF2B5EF4-FFF2-40B4-BE49-F238E27FC236}">
                <a16:creationId xmlns:a16="http://schemas.microsoft.com/office/drawing/2014/main" id="{CDD6A673-3C8C-4921-8D03-3C4FC69028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DA9BBD-50D4-497C-AA30-0F096A6460DB}"/>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80449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6D068-F1B9-4AA6-9852-AE8C9BBF0D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FA8EE9-C4D5-442B-8B4F-39CFA2119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A689F-92B3-4BFE-A31E-8E4814BF21AD}"/>
              </a:ext>
            </a:extLst>
          </p:cNvPr>
          <p:cNvSpPr>
            <a:spLocks noGrp="1"/>
          </p:cNvSpPr>
          <p:nvPr>
            <p:ph type="dt" sz="half" idx="10"/>
          </p:nvPr>
        </p:nvSpPr>
        <p:spPr/>
        <p:txBody>
          <a:bodyPr/>
          <a:lstStyle/>
          <a:p>
            <a:fld id="{073ED0CC-082F-4160-86E5-0D6041F12778}" type="datetime1">
              <a:rPr lang="en-US" smtClean="0"/>
              <a:t>12/1/2021</a:t>
            </a:fld>
            <a:endParaRPr lang="en-US" dirty="0"/>
          </a:p>
        </p:txBody>
      </p:sp>
      <p:sp>
        <p:nvSpPr>
          <p:cNvPr id="5" name="Footer Placeholder 4">
            <a:extLst>
              <a:ext uri="{FF2B5EF4-FFF2-40B4-BE49-F238E27FC236}">
                <a16:creationId xmlns:a16="http://schemas.microsoft.com/office/drawing/2014/main" id="{57DB7E3B-C5AE-40E4-BDE0-A1E3CF8AEB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99940A-5B7A-42E2-84B5-C8B64E0CCC7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13557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2E1952-A667-4EDF-B1A7-71AE7A04ED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941403-0AAE-42BD-80A6-D95EF754B9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569AC-38AD-4459-AA3B-C9FD6566D11A}"/>
              </a:ext>
            </a:extLst>
          </p:cNvPr>
          <p:cNvSpPr>
            <a:spLocks noGrp="1"/>
          </p:cNvSpPr>
          <p:nvPr>
            <p:ph type="dt" sz="half" idx="10"/>
          </p:nvPr>
        </p:nvSpPr>
        <p:spPr/>
        <p:txBody>
          <a:bodyPr/>
          <a:lstStyle/>
          <a:p>
            <a:fld id="{073ED0CC-082F-4160-86E5-0D6041F12778}" type="datetime1">
              <a:rPr lang="en-US" smtClean="0"/>
              <a:t>12/1/2021</a:t>
            </a:fld>
            <a:endParaRPr lang="en-US" dirty="0"/>
          </a:p>
        </p:txBody>
      </p:sp>
      <p:sp>
        <p:nvSpPr>
          <p:cNvPr id="5" name="Footer Placeholder 4">
            <a:extLst>
              <a:ext uri="{FF2B5EF4-FFF2-40B4-BE49-F238E27FC236}">
                <a16:creationId xmlns:a16="http://schemas.microsoft.com/office/drawing/2014/main" id="{5C468369-C2F7-4F7E-BEBC-B8C2C6025F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4BB7B0-3351-4021-BE05-F01F73A4C11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349546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AB3A-125E-4010-8B3A-883C08EB2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9FCE58-87C7-4508-9CCC-4B04FFCEE0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AFDF43-CFE5-4C97-B09B-47D362192FAB}"/>
              </a:ext>
            </a:extLst>
          </p:cNvPr>
          <p:cNvSpPr>
            <a:spLocks noGrp="1"/>
          </p:cNvSpPr>
          <p:nvPr>
            <p:ph type="dt" sz="half" idx="10"/>
          </p:nvPr>
        </p:nvSpPr>
        <p:spPr/>
        <p:txBody>
          <a:bodyPr/>
          <a:lstStyle/>
          <a:p>
            <a:fld id="{73C55A3C-5767-4844-A0A3-83778C2E5409}" type="datetime1">
              <a:rPr lang="en-US" smtClean="0"/>
              <a:t>12/1/2021</a:t>
            </a:fld>
            <a:endParaRPr lang="en-US" dirty="0"/>
          </a:p>
        </p:txBody>
      </p:sp>
      <p:sp>
        <p:nvSpPr>
          <p:cNvPr id="5" name="Footer Placeholder 4">
            <a:extLst>
              <a:ext uri="{FF2B5EF4-FFF2-40B4-BE49-F238E27FC236}">
                <a16:creationId xmlns:a16="http://schemas.microsoft.com/office/drawing/2014/main" id="{C190187C-BC17-4FDE-A1B3-65DEDC39C7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1320E8-573D-43B2-B5A0-337E2FA63A0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775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09973-F634-4EAC-94D7-03BB51A7F3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6A0FD2-A316-4E76-8726-031A836017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115AB9-423D-48BF-8427-D3D76ACE90A0}"/>
              </a:ext>
            </a:extLst>
          </p:cNvPr>
          <p:cNvSpPr>
            <a:spLocks noGrp="1"/>
          </p:cNvSpPr>
          <p:nvPr>
            <p:ph type="dt" sz="half" idx="10"/>
          </p:nvPr>
        </p:nvSpPr>
        <p:spPr/>
        <p:txBody>
          <a:bodyPr/>
          <a:lstStyle/>
          <a:p>
            <a:fld id="{CAE507A8-A5CF-4D38-AB86-7EDDA87A85D4}" type="datetime1">
              <a:rPr lang="en-US" smtClean="0"/>
              <a:t>12/1/2021</a:t>
            </a:fld>
            <a:endParaRPr lang="en-US" dirty="0"/>
          </a:p>
        </p:txBody>
      </p:sp>
      <p:sp>
        <p:nvSpPr>
          <p:cNvPr id="5" name="Footer Placeholder 4">
            <a:extLst>
              <a:ext uri="{FF2B5EF4-FFF2-40B4-BE49-F238E27FC236}">
                <a16:creationId xmlns:a16="http://schemas.microsoft.com/office/drawing/2014/main" id="{F921BA11-C7A3-433F-B43D-9B74B751F8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E9083E-3B50-495C-8C3A-C9068D893101}"/>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199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9DA8-C1AB-4E1F-9EB3-D7FC2B40A2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7B14A2-A9D4-44D9-9A41-48BE80975D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0C6C84-8821-4E5A-8AFD-8B3BC88620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B99776-B634-460B-A16B-D9076129FFE7}"/>
              </a:ext>
            </a:extLst>
          </p:cNvPr>
          <p:cNvSpPr>
            <a:spLocks noGrp="1"/>
          </p:cNvSpPr>
          <p:nvPr>
            <p:ph type="dt" sz="half" idx="10"/>
          </p:nvPr>
        </p:nvSpPr>
        <p:spPr/>
        <p:txBody>
          <a:bodyPr/>
          <a:lstStyle/>
          <a:p>
            <a:fld id="{BDFCD27C-8599-43EF-BA1D-14DDC1946E06}" type="datetime1">
              <a:rPr lang="en-US" smtClean="0"/>
              <a:t>12/1/2021</a:t>
            </a:fld>
            <a:endParaRPr lang="en-US" dirty="0"/>
          </a:p>
        </p:txBody>
      </p:sp>
      <p:sp>
        <p:nvSpPr>
          <p:cNvPr id="6" name="Footer Placeholder 5">
            <a:extLst>
              <a:ext uri="{FF2B5EF4-FFF2-40B4-BE49-F238E27FC236}">
                <a16:creationId xmlns:a16="http://schemas.microsoft.com/office/drawing/2014/main" id="{6C73CF39-F94D-4219-B090-4AC67895781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0B3617-B2ED-4816-B7D8-385BC711FB6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6674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49CA-E620-4034-B4F6-118342EA17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0C367E-62D5-402E-8046-FC7493F031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F92ACA-D2F2-4C90-AE58-4CD4C12EBB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19D615-6E34-4AE7-8A13-1C34F4893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F272C2-6145-4859-8937-A4604A5B42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41E2F2-B0A0-462E-88B3-CD7A432CE360}"/>
              </a:ext>
            </a:extLst>
          </p:cNvPr>
          <p:cNvSpPr>
            <a:spLocks noGrp="1"/>
          </p:cNvSpPr>
          <p:nvPr>
            <p:ph type="dt" sz="half" idx="10"/>
          </p:nvPr>
        </p:nvSpPr>
        <p:spPr/>
        <p:txBody>
          <a:bodyPr/>
          <a:lstStyle/>
          <a:p>
            <a:fld id="{49343D99-809A-49C0-96E5-4250D0B498EE}" type="datetime1">
              <a:rPr lang="en-US" smtClean="0"/>
              <a:t>12/1/2021</a:t>
            </a:fld>
            <a:endParaRPr lang="en-US" dirty="0"/>
          </a:p>
        </p:txBody>
      </p:sp>
      <p:sp>
        <p:nvSpPr>
          <p:cNvPr id="8" name="Footer Placeholder 7">
            <a:extLst>
              <a:ext uri="{FF2B5EF4-FFF2-40B4-BE49-F238E27FC236}">
                <a16:creationId xmlns:a16="http://schemas.microsoft.com/office/drawing/2014/main" id="{A1D1BB35-F47E-405E-AFFC-51FAE5A821D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D4935B2-1FB0-4134-96B4-61D20996B27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003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C265-7F7F-46C1-AA7A-7144DFF3D7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4BA45F-B494-4B7A-B641-2DF104E37EB8}"/>
              </a:ext>
            </a:extLst>
          </p:cNvPr>
          <p:cNvSpPr>
            <a:spLocks noGrp="1"/>
          </p:cNvSpPr>
          <p:nvPr>
            <p:ph type="dt" sz="half" idx="10"/>
          </p:nvPr>
        </p:nvSpPr>
        <p:spPr/>
        <p:txBody>
          <a:bodyPr/>
          <a:lstStyle/>
          <a:p>
            <a:fld id="{A143DE9B-B678-4EFB-BB7D-A4370204A0B0}" type="datetime1">
              <a:rPr lang="en-US" smtClean="0"/>
              <a:t>12/1/2021</a:t>
            </a:fld>
            <a:endParaRPr lang="en-US" dirty="0"/>
          </a:p>
        </p:txBody>
      </p:sp>
      <p:sp>
        <p:nvSpPr>
          <p:cNvPr id="4" name="Footer Placeholder 3">
            <a:extLst>
              <a:ext uri="{FF2B5EF4-FFF2-40B4-BE49-F238E27FC236}">
                <a16:creationId xmlns:a16="http://schemas.microsoft.com/office/drawing/2014/main" id="{B5C70548-60CE-42AF-B21E-A2B7DA251B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9550F4A-4FFC-46F6-916B-65D6CA1D673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0330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A68F3B-AF49-4B53-9F9B-0E58A23D455D}"/>
              </a:ext>
            </a:extLst>
          </p:cNvPr>
          <p:cNvSpPr>
            <a:spLocks noGrp="1"/>
          </p:cNvSpPr>
          <p:nvPr>
            <p:ph type="dt" sz="half" idx="10"/>
          </p:nvPr>
        </p:nvSpPr>
        <p:spPr/>
        <p:txBody>
          <a:bodyPr/>
          <a:lstStyle/>
          <a:p>
            <a:fld id="{E68812DA-F765-4142-A6A3-A8ED7235E082}" type="datetime1">
              <a:rPr lang="en-US" smtClean="0"/>
              <a:t>12/1/2021</a:t>
            </a:fld>
            <a:endParaRPr lang="en-US" dirty="0"/>
          </a:p>
        </p:txBody>
      </p:sp>
      <p:sp>
        <p:nvSpPr>
          <p:cNvPr id="3" name="Footer Placeholder 2">
            <a:extLst>
              <a:ext uri="{FF2B5EF4-FFF2-40B4-BE49-F238E27FC236}">
                <a16:creationId xmlns:a16="http://schemas.microsoft.com/office/drawing/2014/main" id="{3B721A5E-B6FB-4DB5-97C4-FAA9FD9E86D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52F049-CC90-4AFB-BE0E-F65FA45241F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397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F45E-6322-4405-83D3-EB6EBD6DDB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21DCB5-9D0E-4A36-9692-D7E7CA06B0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8D32BF-87C4-4970-BCBD-45F8F82C6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DFC13-3257-4B16-A559-9DC030B503C4}"/>
              </a:ext>
            </a:extLst>
          </p:cNvPr>
          <p:cNvSpPr>
            <a:spLocks noGrp="1"/>
          </p:cNvSpPr>
          <p:nvPr>
            <p:ph type="dt" sz="half" idx="10"/>
          </p:nvPr>
        </p:nvSpPr>
        <p:spPr/>
        <p:txBody>
          <a:bodyPr/>
          <a:lstStyle/>
          <a:p>
            <a:fld id="{3E0277FD-7DE6-41D4-930D-AC99F5AFE54E}" type="datetime1">
              <a:rPr lang="en-US" smtClean="0"/>
              <a:t>12/1/2021</a:t>
            </a:fld>
            <a:endParaRPr lang="en-US" dirty="0"/>
          </a:p>
        </p:txBody>
      </p:sp>
      <p:sp>
        <p:nvSpPr>
          <p:cNvPr id="6" name="Footer Placeholder 5">
            <a:extLst>
              <a:ext uri="{FF2B5EF4-FFF2-40B4-BE49-F238E27FC236}">
                <a16:creationId xmlns:a16="http://schemas.microsoft.com/office/drawing/2014/main" id="{D1D52FA6-7882-4C6B-90CD-4270F3C192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021F6F-F626-4026-8E52-4210FA4094DB}"/>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0728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3329-7196-4C68-8EBE-D3EAC2D71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AA38F4-21A5-4D81-BD2E-B7E39A05DC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CC524A-F584-4EA6-B4C2-7962DB92B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3EF07-2AFD-4BA3-8ACD-81713903BD32}"/>
              </a:ext>
            </a:extLst>
          </p:cNvPr>
          <p:cNvSpPr>
            <a:spLocks noGrp="1"/>
          </p:cNvSpPr>
          <p:nvPr>
            <p:ph type="dt" sz="half" idx="10"/>
          </p:nvPr>
        </p:nvSpPr>
        <p:spPr/>
        <p:txBody>
          <a:bodyPr/>
          <a:lstStyle/>
          <a:p>
            <a:fld id="{9EA15526-7079-4B7B-987C-1B5FAE11A0FF}" type="datetime1">
              <a:rPr lang="en-US" smtClean="0"/>
              <a:t>12/1/2021</a:t>
            </a:fld>
            <a:endParaRPr lang="en-US" dirty="0"/>
          </a:p>
        </p:txBody>
      </p:sp>
      <p:sp>
        <p:nvSpPr>
          <p:cNvPr id="6" name="Footer Placeholder 5">
            <a:extLst>
              <a:ext uri="{FF2B5EF4-FFF2-40B4-BE49-F238E27FC236}">
                <a16:creationId xmlns:a16="http://schemas.microsoft.com/office/drawing/2014/main" id="{2D96F747-7D00-4DD9-B3D4-A401012EF734}"/>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02DD9A83-A46D-4CCB-9661-40F46152489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4473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D714EC-B0DD-4312-BB3E-89908F100B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FC215-7809-4591-B81C-B554EAA4C8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B98A3-A89F-4DA1-84B7-ADC35A5863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12/1/2021</a:t>
            </a:fld>
            <a:endParaRPr lang="en-US" dirty="0"/>
          </a:p>
        </p:txBody>
      </p:sp>
      <p:sp>
        <p:nvSpPr>
          <p:cNvPr id="5" name="Footer Placeholder 4">
            <a:extLst>
              <a:ext uri="{FF2B5EF4-FFF2-40B4-BE49-F238E27FC236}">
                <a16:creationId xmlns:a16="http://schemas.microsoft.com/office/drawing/2014/main" id="{2F205176-B0FF-467C-9154-67E9BA4D9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6BE6773-CA5C-4C3D-8D7D-FBB9C14A93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94941415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larksons.com/investors/five-year-financial-summary/" TargetMode="External"/><Relationship Id="rId2" Type="http://schemas.openxmlformats.org/officeDocument/2006/relationships/hyperlink" Target="https://www.clarksons.com/about-us/" TargetMode="External"/><Relationship Id="rId1" Type="http://schemas.openxmlformats.org/officeDocument/2006/relationships/slideLayout" Target="../slideLayouts/slideLayout2.xml"/><Relationship Id="rId6" Type="http://schemas.openxmlformats.org/officeDocument/2006/relationships/hyperlink" Target="https://www.investopedia.com/financial-ratios-4689817" TargetMode="External"/><Relationship Id="rId5" Type="http://schemas.openxmlformats.org/officeDocument/2006/relationships/hyperlink" Target="https://www.investopedia.com/corporate-finance-and-accounting-4689821" TargetMode="External"/><Relationship Id="rId4" Type="http://schemas.openxmlformats.org/officeDocument/2006/relationships/hyperlink" Target="https://www.clarksons.com/media/1244445/annual_report_2020.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investopedia.com/financial-ratios-4689817" TargetMode="External"/><Relationship Id="rId2" Type="http://schemas.openxmlformats.org/officeDocument/2006/relationships/hyperlink" Target="https://www.investopedia.com/corporate-finance-and-accounting-468982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nvestopedia.com/corporate-finance-and-accounting-4689821"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investopedia.com/tools-for-fundamental-analysis-4689755" TargetMode="External"/><Relationship Id="rId5" Type="http://schemas.openxmlformats.org/officeDocument/2006/relationships/hyperlink" Target="https://www.investopedia.com/fundamental-analysis-4689757" TargetMode="External"/><Relationship Id="rId4" Type="http://schemas.openxmlformats.org/officeDocument/2006/relationships/hyperlink" Target="https://www.investopedia.com/financial-ratios-4689817"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chart" Target="../charts/chart14.xml"/></Relationships>
</file>

<file path=ppt/slides/_rels/slide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chart" Target="../charts/chart19.xml"/><Relationship Id="rId4"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5E34-22FC-41F1-B089-E8AF5349BDC0}"/>
              </a:ext>
            </a:extLst>
          </p:cNvPr>
          <p:cNvSpPr>
            <a:spLocks noGrp="1"/>
          </p:cNvSpPr>
          <p:nvPr>
            <p:ph type="title"/>
          </p:nvPr>
        </p:nvSpPr>
        <p:spPr>
          <a:xfrm>
            <a:off x="377952" y="365125"/>
            <a:ext cx="10975848" cy="841883"/>
          </a:xfrm>
        </p:spPr>
        <p:txBody>
          <a:bodyPr>
            <a:normAutofit/>
          </a:bodyPr>
          <a:lstStyle/>
          <a:p>
            <a:pPr rtl="0">
              <a:spcBef>
                <a:spcPts val="0"/>
              </a:spcBef>
              <a:spcAft>
                <a:spcPts val="0"/>
              </a:spcAft>
            </a:pPr>
            <a:r>
              <a:rPr lang="en-US" sz="2400" b="1" i="0" u="none" strike="noStrike" dirty="0">
                <a:solidFill>
                  <a:srgbClr val="111111"/>
                </a:solidFill>
                <a:effectLst/>
                <a:latin typeface="Roboto" panose="02000000000000000000" pitchFamily="2" charset="0"/>
              </a:rPr>
              <a:t>Introduction of Clarksons PLC  </a:t>
            </a:r>
            <a:endParaRPr lang="en-US" sz="2400" b="1" dirty="0"/>
          </a:p>
        </p:txBody>
      </p:sp>
      <p:pic>
        <p:nvPicPr>
          <p:cNvPr id="8" name="Content Placeholder 7">
            <a:extLst>
              <a:ext uri="{FF2B5EF4-FFF2-40B4-BE49-F238E27FC236}">
                <a16:creationId xmlns:a16="http://schemas.microsoft.com/office/drawing/2014/main" id="{E3BE8D59-B0E3-4331-99E8-8EBE2852770D}"/>
              </a:ext>
            </a:extLst>
          </p:cNvPr>
          <p:cNvPicPr>
            <a:picLocks noGrp="1" noChangeAspect="1"/>
          </p:cNvPicPr>
          <p:nvPr>
            <p:ph idx="1"/>
          </p:nvPr>
        </p:nvPicPr>
        <p:blipFill>
          <a:blip r:embed="rId3"/>
          <a:stretch>
            <a:fillRect/>
          </a:stretch>
        </p:blipFill>
        <p:spPr>
          <a:xfrm>
            <a:off x="2759701" y="1637302"/>
            <a:ext cx="7212924" cy="3519820"/>
          </a:xfrm>
        </p:spPr>
      </p:pic>
      <p:sp>
        <p:nvSpPr>
          <p:cNvPr id="4" name="AutoShape 2">
            <a:extLst>
              <a:ext uri="{FF2B5EF4-FFF2-40B4-BE49-F238E27FC236}">
                <a16:creationId xmlns:a16="http://schemas.microsoft.com/office/drawing/2014/main" id="{06789F99-E5EE-4676-8376-F28A5565479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1B9478C-9ADB-4E71-AFA7-4C4F005FAF41}"/>
              </a:ext>
            </a:extLst>
          </p:cNvPr>
          <p:cNvPicPr>
            <a:picLocks noChangeAspect="1"/>
          </p:cNvPicPr>
          <p:nvPr/>
        </p:nvPicPr>
        <p:blipFill>
          <a:blip r:embed="rId4"/>
          <a:stretch>
            <a:fillRect/>
          </a:stretch>
        </p:blipFill>
        <p:spPr>
          <a:xfrm>
            <a:off x="6978376" y="1687730"/>
            <a:ext cx="1185585" cy="821018"/>
          </a:xfrm>
          <a:prstGeom prst="rect">
            <a:avLst/>
          </a:prstGeom>
        </p:spPr>
      </p:pic>
      <p:sp>
        <p:nvSpPr>
          <p:cNvPr id="10" name="TextBox 9">
            <a:extLst>
              <a:ext uri="{FF2B5EF4-FFF2-40B4-BE49-F238E27FC236}">
                <a16:creationId xmlns:a16="http://schemas.microsoft.com/office/drawing/2014/main" id="{E2262A14-423D-46A5-8879-1589618D1DA1}"/>
              </a:ext>
            </a:extLst>
          </p:cNvPr>
          <p:cNvSpPr txBox="1"/>
          <p:nvPr/>
        </p:nvSpPr>
        <p:spPr>
          <a:xfrm>
            <a:off x="6556828" y="2539922"/>
            <a:ext cx="1743456" cy="461665"/>
          </a:xfrm>
          <a:prstGeom prst="rect">
            <a:avLst/>
          </a:prstGeom>
          <a:noFill/>
        </p:spPr>
        <p:txBody>
          <a:bodyPr wrap="square" rtlCol="0">
            <a:spAutoFit/>
          </a:bodyPr>
          <a:lstStyle/>
          <a:p>
            <a:r>
              <a:rPr lang="en-US" sz="2400" b="1" dirty="0"/>
              <a:t>169 Years</a:t>
            </a:r>
          </a:p>
        </p:txBody>
      </p:sp>
      <p:sp>
        <p:nvSpPr>
          <p:cNvPr id="11" name="TextBox 10">
            <a:extLst>
              <a:ext uri="{FF2B5EF4-FFF2-40B4-BE49-F238E27FC236}">
                <a16:creationId xmlns:a16="http://schemas.microsoft.com/office/drawing/2014/main" id="{4615D566-ADC1-494C-8103-CD9D75949DE0}"/>
              </a:ext>
            </a:extLst>
          </p:cNvPr>
          <p:cNvSpPr txBox="1"/>
          <p:nvPr/>
        </p:nvSpPr>
        <p:spPr>
          <a:xfrm>
            <a:off x="3468624" y="3989172"/>
            <a:ext cx="1463040" cy="461665"/>
          </a:xfrm>
          <a:prstGeom prst="rect">
            <a:avLst/>
          </a:prstGeom>
          <a:noFill/>
        </p:spPr>
        <p:txBody>
          <a:bodyPr wrap="square" rtlCol="0">
            <a:spAutoFit/>
          </a:bodyPr>
          <a:lstStyle/>
          <a:p>
            <a:r>
              <a:rPr lang="en-US" sz="2400" b="1" dirty="0"/>
              <a:t>54 offices</a:t>
            </a:r>
          </a:p>
        </p:txBody>
      </p:sp>
      <p:sp>
        <p:nvSpPr>
          <p:cNvPr id="12" name="TextBox 11">
            <a:extLst>
              <a:ext uri="{FF2B5EF4-FFF2-40B4-BE49-F238E27FC236}">
                <a16:creationId xmlns:a16="http://schemas.microsoft.com/office/drawing/2014/main" id="{815A9686-88ED-4097-B507-595F5F7B40A3}"/>
              </a:ext>
            </a:extLst>
          </p:cNvPr>
          <p:cNvSpPr txBox="1"/>
          <p:nvPr/>
        </p:nvSpPr>
        <p:spPr>
          <a:xfrm>
            <a:off x="5114544" y="2898055"/>
            <a:ext cx="1962912" cy="461665"/>
          </a:xfrm>
          <a:prstGeom prst="rect">
            <a:avLst/>
          </a:prstGeom>
          <a:noFill/>
        </p:spPr>
        <p:txBody>
          <a:bodyPr wrap="square" rtlCol="0">
            <a:spAutoFit/>
          </a:bodyPr>
          <a:lstStyle/>
          <a:p>
            <a:r>
              <a:rPr lang="en-US" sz="2400" b="1" dirty="0"/>
              <a:t>23 countries</a:t>
            </a:r>
          </a:p>
        </p:txBody>
      </p:sp>
      <p:sp>
        <p:nvSpPr>
          <p:cNvPr id="13" name="TextBox 12">
            <a:extLst>
              <a:ext uri="{FF2B5EF4-FFF2-40B4-BE49-F238E27FC236}">
                <a16:creationId xmlns:a16="http://schemas.microsoft.com/office/drawing/2014/main" id="{D9405A99-FACE-4B55-8B25-483B9B438EA3}"/>
              </a:ext>
            </a:extLst>
          </p:cNvPr>
          <p:cNvSpPr txBox="1"/>
          <p:nvPr/>
        </p:nvSpPr>
        <p:spPr>
          <a:xfrm>
            <a:off x="4796945" y="4652162"/>
            <a:ext cx="4011168" cy="738664"/>
          </a:xfrm>
          <a:prstGeom prst="rect">
            <a:avLst/>
          </a:prstGeom>
          <a:noFill/>
        </p:spPr>
        <p:txBody>
          <a:bodyPr wrap="square" rtlCol="0">
            <a:spAutoFit/>
          </a:bodyPr>
          <a:lstStyle/>
          <a:p>
            <a:r>
              <a:rPr lang="en-US" sz="2400" b="1" i="0" u="none" strike="noStrike" dirty="0">
                <a:solidFill>
                  <a:srgbClr val="111111"/>
                </a:solidFill>
                <a:effectLst/>
              </a:rPr>
              <a:t>1600 employees worldwide </a:t>
            </a:r>
          </a:p>
          <a:p>
            <a:endParaRPr lang="en-US" dirty="0"/>
          </a:p>
        </p:txBody>
      </p:sp>
      <p:sp>
        <p:nvSpPr>
          <p:cNvPr id="14" name="TextBox 13">
            <a:extLst>
              <a:ext uri="{FF2B5EF4-FFF2-40B4-BE49-F238E27FC236}">
                <a16:creationId xmlns:a16="http://schemas.microsoft.com/office/drawing/2014/main" id="{63664588-7C3D-471E-BADD-377160559CDB}"/>
              </a:ext>
            </a:extLst>
          </p:cNvPr>
          <p:cNvSpPr txBox="1"/>
          <p:nvPr/>
        </p:nvSpPr>
        <p:spPr>
          <a:xfrm>
            <a:off x="7353902" y="3906368"/>
            <a:ext cx="2340864" cy="461665"/>
          </a:xfrm>
          <a:prstGeom prst="rect">
            <a:avLst/>
          </a:prstGeom>
          <a:noFill/>
        </p:spPr>
        <p:txBody>
          <a:bodyPr wrap="square" rtlCol="0">
            <a:spAutoFit/>
          </a:bodyPr>
          <a:lstStyle/>
          <a:p>
            <a:r>
              <a:rPr lang="en-US" sz="2400" b="1" dirty="0"/>
              <a:t>Operations</a:t>
            </a:r>
          </a:p>
        </p:txBody>
      </p:sp>
      <p:sp>
        <p:nvSpPr>
          <p:cNvPr id="15" name="TextBox 14">
            <a:extLst>
              <a:ext uri="{FF2B5EF4-FFF2-40B4-BE49-F238E27FC236}">
                <a16:creationId xmlns:a16="http://schemas.microsoft.com/office/drawing/2014/main" id="{F42C827B-6FA7-4FD7-8682-07551775AAFB}"/>
              </a:ext>
            </a:extLst>
          </p:cNvPr>
          <p:cNvSpPr txBox="1"/>
          <p:nvPr/>
        </p:nvSpPr>
        <p:spPr>
          <a:xfrm>
            <a:off x="5379632" y="4089834"/>
            <a:ext cx="2555748" cy="461665"/>
          </a:xfrm>
          <a:prstGeom prst="rect">
            <a:avLst/>
          </a:prstGeom>
          <a:noFill/>
        </p:spPr>
        <p:txBody>
          <a:bodyPr wrap="square" rtlCol="0">
            <a:spAutoFit/>
          </a:bodyPr>
          <a:lstStyle/>
          <a:p>
            <a:r>
              <a:rPr lang="en-US" sz="2400" b="1" dirty="0"/>
              <a:t>Strategies</a:t>
            </a:r>
          </a:p>
        </p:txBody>
      </p:sp>
      <p:sp>
        <p:nvSpPr>
          <p:cNvPr id="16" name="TextBox 15">
            <a:extLst>
              <a:ext uri="{FF2B5EF4-FFF2-40B4-BE49-F238E27FC236}">
                <a16:creationId xmlns:a16="http://schemas.microsoft.com/office/drawing/2014/main" id="{8E99FC17-CB7E-46E0-83C4-4A0F9CCEB23B}"/>
              </a:ext>
            </a:extLst>
          </p:cNvPr>
          <p:cNvSpPr txBox="1"/>
          <p:nvPr/>
        </p:nvSpPr>
        <p:spPr>
          <a:xfrm>
            <a:off x="4609628" y="3414372"/>
            <a:ext cx="3277543" cy="461665"/>
          </a:xfrm>
          <a:prstGeom prst="rect">
            <a:avLst/>
          </a:prstGeom>
          <a:noFill/>
        </p:spPr>
        <p:txBody>
          <a:bodyPr wrap="square" rtlCol="0">
            <a:spAutoFit/>
          </a:bodyPr>
          <a:lstStyle/>
          <a:p>
            <a:r>
              <a:rPr lang="en-US" sz="2400" b="1" dirty="0"/>
              <a:t>Corporate governance</a:t>
            </a:r>
          </a:p>
        </p:txBody>
      </p:sp>
      <p:pic>
        <p:nvPicPr>
          <p:cNvPr id="9" name="Picture 8">
            <a:extLst>
              <a:ext uri="{FF2B5EF4-FFF2-40B4-BE49-F238E27FC236}">
                <a16:creationId xmlns:a16="http://schemas.microsoft.com/office/drawing/2014/main" id="{C89EF93A-C9D9-4354-B586-1F29848AFC01}"/>
              </a:ext>
            </a:extLst>
          </p:cNvPr>
          <p:cNvPicPr>
            <a:picLocks noChangeAspect="1"/>
          </p:cNvPicPr>
          <p:nvPr/>
        </p:nvPicPr>
        <p:blipFill>
          <a:blip r:embed="rId5"/>
          <a:stretch>
            <a:fillRect/>
          </a:stretch>
        </p:blipFill>
        <p:spPr>
          <a:xfrm>
            <a:off x="8627161" y="1043832"/>
            <a:ext cx="3034487" cy="2025520"/>
          </a:xfrm>
          <a:prstGeom prst="rect">
            <a:avLst/>
          </a:prstGeom>
        </p:spPr>
      </p:pic>
      <p:pic>
        <p:nvPicPr>
          <p:cNvPr id="18" name="Picture 17">
            <a:extLst>
              <a:ext uri="{FF2B5EF4-FFF2-40B4-BE49-F238E27FC236}">
                <a16:creationId xmlns:a16="http://schemas.microsoft.com/office/drawing/2014/main" id="{9A6DF35E-D383-4E20-8A01-1709959DC152}"/>
              </a:ext>
            </a:extLst>
          </p:cNvPr>
          <p:cNvPicPr>
            <a:picLocks noChangeAspect="1"/>
          </p:cNvPicPr>
          <p:nvPr/>
        </p:nvPicPr>
        <p:blipFill>
          <a:blip r:embed="rId6"/>
          <a:stretch>
            <a:fillRect/>
          </a:stretch>
        </p:blipFill>
        <p:spPr>
          <a:xfrm>
            <a:off x="530352" y="1214965"/>
            <a:ext cx="3046514" cy="2025520"/>
          </a:xfrm>
          <a:prstGeom prst="rect">
            <a:avLst/>
          </a:prstGeom>
        </p:spPr>
      </p:pic>
      <p:pic>
        <p:nvPicPr>
          <p:cNvPr id="20" name="Picture 19">
            <a:extLst>
              <a:ext uri="{FF2B5EF4-FFF2-40B4-BE49-F238E27FC236}">
                <a16:creationId xmlns:a16="http://schemas.microsoft.com/office/drawing/2014/main" id="{15AE4F93-173A-4D8E-9054-686E6FEDC272}"/>
              </a:ext>
            </a:extLst>
          </p:cNvPr>
          <p:cNvPicPr>
            <a:picLocks noChangeAspect="1"/>
          </p:cNvPicPr>
          <p:nvPr/>
        </p:nvPicPr>
        <p:blipFill>
          <a:blip r:embed="rId7"/>
          <a:stretch>
            <a:fillRect/>
          </a:stretch>
        </p:blipFill>
        <p:spPr>
          <a:xfrm>
            <a:off x="456014" y="4632367"/>
            <a:ext cx="3012609" cy="2008406"/>
          </a:xfrm>
          <a:prstGeom prst="rect">
            <a:avLst/>
          </a:prstGeom>
        </p:spPr>
      </p:pic>
      <p:pic>
        <p:nvPicPr>
          <p:cNvPr id="22" name="Picture 21">
            <a:extLst>
              <a:ext uri="{FF2B5EF4-FFF2-40B4-BE49-F238E27FC236}">
                <a16:creationId xmlns:a16="http://schemas.microsoft.com/office/drawing/2014/main" id="{51A09C8A-A97A-43F0-B06C-372DC05E309F}"/>
              </a:ext>
            </a:extLst>
          </p:cNvPr>
          <p:cNvPicPr>
            <a:picLocks noChangeAspect="1"/>
          </p:cNvPicPr>
          <p:nvPr/>
        </p:nvPicPr>
        <p:blipFill>
          <a:blip r:embed="rId8"/>
          <a:stretch>
            <a:fillRect/>
          </a:stretch>
        </p:blipFill>
        <p:spPr>
          <a:xfrm>
            <a:off x="9070874" y="4732671"/>
            <a:ext cx="3034487" cy="2022991"/>
          </a:xfrm>
          <a:prstGeom prst="rect">
            <a:avLst/>
          </a:prstGeom>
        </p:spPr>
      </p:pic>
    </p:spTree>
    <p:extLst>
      <p:ext uri="{BB962C8B-B14F-4D97-AF65-F5344CB8AC3E}">
        <p14:creationId xmlns:p14="http://schemas.microsoft.com/office/powerpoint/2010/main" val="3284416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985B-63AB-4213-BD31-D3DA87B907B2}"/>
              </a:ext>
            </a:extLst>
          </p:cNvPr>
          <p:cNvSpPr>
            <a:spLocks noGrp="1"/>
          </p:cNvSpPr>
          <p:nvPr>
            <p:ph type="title"/>
          </p:nvPr>
        </p:nvSpPr>
        <p:spPr/>
        <p:txBody>
          <a:bodyPr>
            <a:normAutofit/>
          </a:bodyPr>
          <a:lstStyle/>
          <a:p>
            <a:r>
              <a:rPr lang="en-US" sz="2400" b="1" dirty="0">
                <a:solidFill>
                  <a:srgbClr val="000000"/>
                </a:solidFill>
                <a:latin typeface="Roboto" panose="02000000000000000000" pitchFamily="2" charset="0"/>
              </a:rPr>
              <a:t>How the Revenue, EPS and Expenses have changed (2018-2020) before and after the COVID-19 pandemic.</a:t>
            </a:r>
          </a:p>
        </p:txBody>
      </p:sp>
      <p:graphicFrame>
        <p:nvGraphicFramePr>
          <p:cNvPr id="6" name="Content Placeholder 5">
            <a:extLst>
              <a:ext uri="{FF2B5EF4-FFF2-40B4-BE49-F238E27FC236}">
                <a16:creationId xmlns:a16="http://schemas.microsoft.com/office/drawing/2014/main" id="{A12B4926-7268-4860-8850-859335429F7B}"/>
              </a:ext>
            </a:extLst>
          </p:cNvPr>
          <p:cNvGraphicFramePr>
            <a:graphicFrameLocks noGrp="1"/>
          </p:cNvGraphicFramePr>
          <p:nvPr>
            <p:ph idx="1"/>
            <p:extLst>
              <p:ext uri="{D42A27DB-BD31-4B8C-83A1-F6EECF244321}">
                <p14:modId xmlns:p14="http://schemas.microsoft.com/office/powerpoint/2010/main" val="1889338505"/>
              </p:ext>
            </p:extLst>
          </p:nvPr>
        </p:nvGraphicFramePr>
        <p:xfrm>
          <a:off x="1257300" y="1825625"/>
          <a:ext cx="4279900" cy="39782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CC23AD08-2D59-40C3-9F8A-48BA57F8E756}"/>
              </a:ext>
            </a:extLst>
          </p:cNvPr>
          <p:cNvGraphicFramePr>
            <a:graphicFrameLocks/>
          </p:cNvGraphicFramePr>
          <p:nvPr>
            <p:extLst>
              <p:ext uri="{D42A27DB-BD31-4B8C-83A1-F6EECF244321}">
                <p14:modId xmlns:p14="http://schemas.microsoft.com/office/powerpoint/2010/main" val="3907266644"/>
              </p:ext>
            </p:extLst>
          </p:nvPr>
        </p:nvGraphicFramePr>
        <p:xfrm>
          <a:off x="6096000" y="1825626"/>
          <a:ext cx="4198620" cy="397827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0949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D1E6-683F-437C-9133-8BA39B1DBAA6}"/>
              </a:ext>
            </a:extLst>
          </p:cNvPr>
          <p:cNvSpPr>
            <a:spLocks noGrp="1"/>
          </p:cNvSpPr>
          <p:nvPr>
            <p:ph type="title"/>
          </p:nvPr>
        </p:nvSpPr>
        <p:spPr/>
        <p:txBody>
          <a:bodyPr>
            <a:normAutofit/>
          </a:bodyPr>
          <a:lstStyle/>
          <a:p>
            <a:pPr rtl="0">
              <a:spcBef>
                <a:spcPts val="0"/>
              </a:spcBef>
              <a:spcAft>
                <a:spcPts val="0"/>
              </a:spcAft>
            </a:pPr>
            <a:r>
              <a:rPr lang="en-US" dirty="0"/>
              <a:t>Notes:Covid-19</a:t>
            </a:r>
          </a:p>
        </p:txBody>
      </p:sp>
      <p:sp>
        <p:nvSpPr>
          <p:cNvPr id="3" name="Content Placeholder 2">
            <a:extLst>
              <a:ext uri="{FF2B5EF4-FFF2-40B4-BE49-F238E27FC236}">
                <a16:creationId xmlns:a16="http://schemas.microsoft.com/office/drawing/2014/main" id="{2D4F1C8C-BC82-48FB-B5D1-465CE6F9567E}"/>
              </a:ext>
            </a:extLst>
          </p:cNvPr>
          <p:cNvSpPr>
            <a:spLocks noGrp="1"/>
          </p:cNvSpPr>
          <p:nvPr>
            <p:ph idx="1"/>
          </p:nvPr>
        </p:nvSpPr>
        <p:spPr>
          <a:xfrm>
            <a:off x="838200" y="1308100"/>
            <a:ext cx="10515600" cy="5184775"/>
          </a:xfrm>
        </p:spPr>
        <p:txBody>
          <a:bodyPr>
            <a:noAutofit/>
          </a:bodyPr>
          <a:lstStyle/>
          <a:p>
            <a:pPr rtl="0">
              <a:spcBef>
                <a:spcPts val="0"/>
              </a:spcBef>
              <a:spcAft>
                <a:spcPts val="1200"/>
              </a:spcAft>
            </a:pPr>
            <a:r>
              <a:rPr lang="en-US" sz="1800" b="0" i="0" u="none" strike="noStrike" baseline="0" dirty="0">
                <a:latin typeface="HelveticaNeueLTStd-Roman"/>
              </a:rPr>
              <a:t>COVID-19 has clearly impacted all aspects of life and the economy. Despite the huge impact on shipping markets, Clarksons reported underlying profits before tax of ú44.7m exceeding market expectations. This is in no small part due to the commitment of management and the wider workforce who have stepped up to deliver those results in such unprecedented times. In terms of how we responded to COVID-19, the Company took no government loans, no staff were furloughed, all suppliers were paid in good time and the 2019 final dividend, while initially deferred, was paid in September 2020 as an interim dividend maintaining our 18-year progressive dividend policy. Though the recovery from the impact of the COVID-19 pandemic is still uncertain, we are confident that we shall return to payment of our dividends at the normal time in 2021 in respect of 2020 performance</a:t>
            </a:r>
            <a:r>
              <a:rPr lang="en-US" sz="2400" b="0" i="0" u="none" strike="noStrike" baseline="0" dirty="0">
                <a:latin typeface="HelveticaNeueLTStd-Roman"/>
              </a:rPr>
              <a:t>.</a:t>
            </a:r>
            <a:endParaRPr lang="en-US" sz="2400" dirty="0"/>
          </a:p>
          <a:p>
            <a:pPr rtl="0">
              <a:spcBef>
                <a:spcPts val="0"/>
              </a:spcBef>
              <a:spcAft>
                <a:spcPts val="1200"/>
              </a:spcAft>
            </a:pPr>
            <a:r>
              <a:rPr lang="en-US" sz="1600" b="0" i="0" u="none" strike="noStrike" dirty="0">
                <a:solidFill>
                  <a:srgbClr val="000000"/>
                </a:solidFill>
                <a:effectLst/>
                <a:latin typeface="Roboto" panose="02000000000000000000" pitchFamily="2" charset="0"/>
              </a:rPr>
              <a:t>To enable the business to assess the impact of COVID-19, the 2019 final dividend was deferred from May 2020 and subsequently paid as an interim dividend in September 2020. </a:t>
            </a:r>
            <a:endParaRPr lang="en-US" sz="1600" b="0" dirty="0">
              <a:effectLst/>
            </a:endParaRPr>
          </a:p>
          <a:p>
            <a:pPr rtl="0">
              <a:spcBef>
                <a:spcPts val="0"/>
              </a:spcBef>
              <a:spcAft>
                <a:spcPts val="1200"/>
              </a:spcAft>
            </a:pPr>
            <a:r>
              <a:rPr lang="en-US" sz="1600" b="0" i="0" u="none" strike="noStrike" dirty="0">
                <a:solidFill>
                  <a:srgbClr val="000000"/>
                </a:solidFill>
                <a:effectLst/>
                <a:latin typeface="Roboto" panose="02000000000000000000" pitchFamily="2" charset="0"/>
              </a:rPr>
              <a:t>In light of COVID-19 and the resulting global macro-economic uncertainty, the Board keeps the carrying value of goodwill under constant review. The Board has considered and not identified any indication of impairment of these assets at 30 June 2021. However, in the event that any of the markets in which we operate has a sustained downturn, an impairment of the relevant CGU’s goodwill may be required. See note 14 on page 155 of the 2020 annual report for specific sensitivity disclosures, in particular in relation to the Offshore broking and Securities CGUs.</a:t>
            </a:r>
            <a:endParaRPr lang="en-US" sz="1600" dirty="0"/>
          </a:p>
        </p:txBody>
      </p:sp>
    </p:spTree>
    <p:extLst>
      <p:ext uri="{BB962C8B-B14F-4D97-AF65-F5344CB8AC3E}">
        <p14:creationId xmlns:p14="http://schemas.microsoft.com/office/powerpoint/2010/main" val="612209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8B96-F2BD-4B18-BBD2-5D0325ED4D5A}"/>
              </a:ext>
            </a:extLst>
          </p:cNvPr>
          <p:cNvSpPr>
            <a:spLocks noGrp="1"/>
          </p:cNvSpPr>
          <p:nvPr>
            <p:ph type="title"/>
          </p:nvPr>
        </p:nvSpPr>
        <p:spPr/>
        <p:txBody>
          <a:bodyPr/>
          <a:lstStyle/>
          <a:p>
            <a:r>
              <a:rPr lang="en-US" dirty="0"/>
              <a:t>Appendix A</a:t>
            </a:r>
          </a:p>
        </p:txBody>
      </p:sp>
      <p:graphicFrame>
        <p:nvGraphicFramePr>
          <p:cNvPr id="4" name="Content Placeholder 3">
            <a:extLst>
              <a:ext uri="{FF2B5EF4-FFF2-40B4-BE49-F238E27FC236}">
                <a16:creationId xmlns:a16="http://schemas.microsoft.com/office/drawing/2014/main" id="{6342F837-FA37-4B9C-A534-5B4D215BC1E3}"/>
              </a:ext>
            </a:extLst>
          </p:cNvPr>
          <p:cNvGraphicFramePr>
            <a:graphicFrameLocks noGrp="1"/>
          </p:cNvGraphicFramePr>
          <p:nvPr>
            <p:ph idx="1"/>
            <p:extLst>
              <p:ext uri="{D42A27DB-BD31-4B8C-83A1-F6EECF244321}">
                <p14:modId xmlns:p14="http://schemas.microsoft.com/office/powerpoint/2010/main" val="1896245701"/>
              </p:ext>
            </p:extLst>
          </p:nvPr>
        </p:nvGraphicFramePr>
        <p:xfrm>
          <a:off x="793747" y="1450978"/>
          <a:ext cx="5676900" cy="1154110"/>
        </p:xfrm>
        <a:graphic>
          <a:graphicData uri="http://schemas.openxmlformats.org/drawingml/2006/table">
            <a:tbl>
              <a:tblPr>
                <a:tableStyleId>{5C22544A-7EE6-4342-B048-85BDC9FD1C3A}</a:tableStyleId>
              </a:tblPr>
              <a:tblGrid>
                <a:gridCol w="1844220">
                  <a:extLst>
                    <a:ext uri="{9D8B030D-6E8A-4147-A177-3AD203B41FA5}">
                      <a16:colId xmlns:a16="http://schemas.microsoft.com/office/drawing/2014/main" val="2258824159"/>
                    </a:ext>
                  </a:extLst>
                </a:gridCol>
                <a:gridCol w="659386">
                  <a:extLst>
                    <a:ext uri="{9D8B030D-6E8A-4147-A177-3AD203B41FA5}">
                      <a16:colId xmlns:a16="http://schemas.microsoft.com/office/drawing/2014/main" val="3676941112"/>
                    </a:ext>
                  </a:extLst>
                </a:gridCol>
                <a:gridCol w="659386">
                  <a:extLst>
                    <a:ext uri="{9D8B030D-6E8A-4147-A177-3AD203B41FA5}">
                      <a16:colId xmlns:a16="http://schemas.microsoft.com/office/drawing/2014/main" val="231495914"/>
                    </a:ext>
                  </a:extLst>
                </a:gridCol>
                <a:gridCol w="659386">
                  <a:extLst>
                    <a:ext uri="{9D8B030D-6E8A-4147-A177-3AD203B41FA5}">
                      <a16:colId xmlns:a16="http://schemas.microsoft.com/office/drawing/2014/main" val="2515704874"/>
                    </a:ext>
                  </a:extLst>
                </a:gridCol>
                <a:gridCol w="927261">
                  <a:extLst>
                    <a:ext uri="{9D8B030D-6E8A-4147-A177-3AD203B41FA5}">
                      <a16:colId xmlns:a16="http://schemas.microsoft.com/office/drawing/2014/main" val="3395994702"/>
                    </a:ext>
                  </a:extLst>
                </a:gridCol>
                <a:gridCol w="927261">
                  <a:extLst>
                    <a:ext uri="{9D8B030D-6E8A-4147-A177-3AD203B41FA5}">
                      <a16:colId xmlns:a16="http://schemas.microsoft.com/office/drawing/2014/main" val="3603495343"/>
                    </a:ext>
                  </a:extLst>
                </a:gridCol>
              </a:tblGrid>
              <a:tr h="230822">
                <a:tc gridSpan="6">
                  <a:txBody>
                    <a:bodyPr/>
                    <a:lstStyle/>
                    <a:p>
                      <a:pPr algn="ctr" fontAlgn="b"/>
                      <a:r>
                        <a:rPr lang="en-US" sz="1100" u="none" strike="noStrike">
                          <a:effectLst/>
                        </a:rPr>
                        <a:t>Liabilities analysis</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19133187"/>
                  </a:ext>
                </a:extLst>
              </a:tr>
              <a:tr h="230822">
                <a:tc>
                  <a:txBody>
                    <a:bodyPr/>
                    <a:lstStyle/>
                    <a:p>
                      <a:pPr algn="l" fontAlgn="b"/>
                      <a:r>
                        <a:rPr lang="en-US" sz="1100" u="none" strike="noStrike">
                          <a:effectLst/>
                        </a:rPr>
                        <a:t>Liabilities/year</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2020 -30 June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2021 -30 June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113699"/>
                  </a:ext>
                </a:extLst>
              </a:tr>
              <a:tr h="230822">
                <a:tc>
                  <a:txBody>
                    <a:bodyPr/>
                    <a:lstStyle/>
                    <a:p>
                      <a:pPr algn="l" fontAlgn="b"/>
                      <a:r>
                        <a:rPr lang="en-US" sz="1100" u="none" strike="noStrike">
                          <a:effectLst/>
                        </a:rPr>
                        <a:t>Current Liabilities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143.6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dirty="0">
                          <a:effectLst/>
                        </a:rPr>
                        <a:t>170.6</a:t>
                      </a:r>
                      <a:endParaRPr lang="en-US" sz="1100" b="0" i="0" u="none" strike="noStrike" dirty="0">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177.4</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137.9</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141.3</a:t>
                      </a:r>
                      <a:endParaRPr lang="en-US" sz="1100" b="0" i="0" u="none" strike="noStrike">
                        <a:solidFill>
                          <a:srgbClr val="2A399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270078243"/>
                  </a:ext>
                </a:extLst>
              </a:tr>
              <a:tr h="230822">
                <a:tc>
                  <a:txBody>
                    <a:bodyPr/>
                    <a:lstStyle/>
                    <a:p>
                      <a:pPr algn="l" fontAlgn="b"/>
                      <a:r>
                        <a:rPr lang="en-US" sz="1100" u="none" strike="noStrike">
                          <a:effectLst/>
                        </a:rPr>
                        <a:t>Non-Current Liabilities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21.3</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68.2</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66.9</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70.3</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63</a:t>
                      </a:r>
                      <a:endParaRPr lang="en-US" sz="1100" b="0" i="0" u="none" strike="noStrike">
                        <a:solidFill>
                          <a:srgbClr val="2A399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4154421899"/>
                  </a:ext>
                </a:extLst>
              </a:tr>
              <a:tr h="230822">
                <a:tc>
                  <a:txBody>
                    <a:bodyPr/>
                    <a:lstStyle/>
                    <a:p>
                      <a:pPr algn="l" fontAlgn="b"/>
                      <a:r>
                        <a:rPr lang="en-US" sz="1100" u="none" strike="noStrike">
                          <a:effectLst/>
                        </a:rPr>
                        <a:t>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164.9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238.8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244.3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208.2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204.3</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9998402"/>
                  </a:ext>
                </a:extLst>
              </a:tr>
            </a:tbl>
          </a:graphicData>
        </a:graphic>
      </p:graphicFrame>
      <p:graphicFrame>
        <p:nvGraphicFramePr>
          <p:cNvPr id="5" name="Table 4">
            <a:extLst>
              <a:ext uri="{FF2B5EF4-FFF2-40B4-BE49-F238E27FC236}">
                <a16:creationId xmlns:a16="http://schemas.microsoft.com/office/drawing/2014/main" id="{949FD2BE-DDB2-4668-8AA7-E42D0495E461}"/>
              </a:ext>
            </a:extLst>
          </p:cNvPr>
          <p:cNvGraphicFramePr>
            <a:graphicFrameLocks noGrp="1"/>
          </p:cNvGraphicFramePr>
          <p:nvPr>
            <p:extLst>
              <p:ext uri="{D42A27DB-BD31-4B8C-83A1-F6EECF244321}">
                <p14:modId xmlns:p14="http://schemas.microsoft.com/office/powerpoint/2010/main" val="4022000926"/>
              </p:ext>
            </p:extLst>
          </p:nvPr>
        </p:nvGraphicFramePr>
        <p:xfrm>
          <a:off x="793747" y="2805874"/>
          <a:ext cx="5676901" cy="1065276"/>
        </p:xfrm>
        <a:graphic>
          <a:graphicData uri="http://schemas.openxmlformats.org/drawingml/2006/table">
            <a:tbl>
              <a:tblPr>
                <a:tableStyleId>{5C22544A-7EE6-4342-B048-85BDC9FD1C3A}</a:tableStyleId>
              </a:tblPr>
              <a:tblGrid>
                <a:gridCol w="1277303">
                  <a:extLst>
                    <a:ext uri="{9D8B030D-6E8A-4147-A177-3AD203B41FA5}">
                      <a16:colId xmlns:a16="http://schemas.microsoft.com/office/drawing/2014/main" val="2423796475"/>
                    </a:ext>
                  </a:extLst>
                </a:gridCol>
                <a:gridCol w="756920">
                  <a:extLst>
                    <a:ext uri="{9D8B030D-6E8A-4147-A177-3AD203B41FA5}">
                      <a16:colId xmlns:a16="http://schemas.microsoft.com/office/drawing/2014/main" val="1078407115"/>
                    </a:ext>
                  </a:extLst>
                </a:gridCol>
                <a:gridCol w="756920">
                  <a:extLst>
                    <a:ext uri="{9D8B030D-6E8A-4147-A177-3AD203B41FA5}">
                      <a16:colId xmlns:a16="http://schemas.microsoft.com/office/drawing/2014/main" val="4063619082"/>
                    </a:ext>
                  </a:extLst>
                </a:gridCol>
                <a:gridCol w="756920">
                  <a:extLst>
                    <a:ext uri="{9D8B030D-6E8A-4147-A177-3AD203B41FA5}">
                      <a16:colId xmlns:a16="http://schemas.microsoft.com/office/drawing/2014/main" val="501433680"/>
                    </a:ext>
                  </a:extLst>
                </a:gridCol>
                <a:gridCol w="1064419">
                  <a:extLst>
                    <a:ext uri="{9D8B030D-6E8A-4147-A177-3AD203B41FA5}">
                      <a16:colId xmlns:a16="http://schemas.microsoft.com/office/drawing/2014/main" val="2213483415"/>
                    </a:ext>
                  </a:extLst>
                </a:gridCol>
                <a:gridCol w="1064419">
                  <a:extLst>
                    <a:ext uri="{9D8B030D-6E8A-4147-A177-3AD203B41FA5}">
                      <a16:colId xmlns:a16="http://schemas.microsoft.com/office/drawing/2014/main" val="410485925"/>
                    </a:ext>
                  </a:extLst>
                </a:gridCol>
              </a:tblGrid>
              <a:tr h="266319">
                <a:tc gridSpan="6">
                  <a:txBody>
                    <a:bodyPr/>
                    <a:lstStyle/>
                    <a:p>
                      <a:pPr algn="ctr" fontAlgn="b"/>
                      <a:r>
                        <a:rPr lang="en-US" sz="1100" u="none" strike="noStrike">
                          <a:effectLst/>
                        </a:rPr>
                        <a:t>Equity analysis</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60351253"/>
                  </a:ext>
                </a:extLst>
              </a:tr>
              <a:tr h="266319">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2020 -30 June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2021 -30 June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9635489"/>
                  </a:ext>
                </a:extLst>
              </a:tr>
              <a:tr h="266319">
                <a:tc>
                  <a:txBody>
                    <a:bodyPr/>
                    <a:lstStyle/>
                    <a:p>
                      <a:pPr algn="l" fontAlgn="b"/>
                      <a:r>
                        <a:rPr lang="en-US" sz="1100" u="none" strike="noStrike">
                          <a:effectLst/>
                        </a:rPr>
                        <a:t>amount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434.6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380.6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328.4</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394.1</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337.4</a:t>
                      </a:r>
                      <a:endParaRPr lang="en-US" sz="1100" b="0" i="0" u="none" strike="noStrike">
                        <a:solidFill>
                          <a:srgbClr val="2A399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162514753"/>
                  </a:ext>
                </a:extLst>
              </a:tr>
              <a:tr h="266319">
                <a:tc>
                  <a:txBody>
                    <a:bodyPr/>
                    <a:lstStyle/>
                    <a:p>
                      <a:pPr algn="l" fontAlgn="b"/>
                      <a:r>
                        <a:rPr lang="en-US" sz="1100" u="none" strike="noStrike">
                          <a:effectLst/>
                        </a:rPr>
                        <a:t>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434.6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380.6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328.4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394.1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337.4</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45692313"/>
                  </a:ext>
                </a:extLst>
              </a:tr>
            </a:tbl>
          </a:graphicData>
        </a:graphic>
      </p:graphicFrame>
      <p:graphicFrame>
        <p:nvGraphicFramePr>
          <p:cNvPr id="6" name="Table 5">
            <a:extLst>
              <a:ext uri="{FF2B5EF4-FFF2-40B4-BE49-F238E27FC236}">
                <a16:creationId xmlns:a16="http://schemas.microsoft.com/office/drawing/2014/main" id="{E2B71413-FB6D-455D-BA44-3261A335F85F}"/>
              </a:ext>
            </a:extLst>
          </p:cNvPr>
          <p:cNvGraphicFramePr>
            <a:graphicFrameLocks noGrp="1"/>
          </p:cNvGraphicFramePr>
          <p:nvPr>
            <p:extLst>
              <p:ext uri="{D42A27DB-BD31-4B8C-83A1-F6EECF244321}">
                <p14:modId xmlns:p14="http://schemas.microsoft.com/office/powerpoint/2010/main" val="1027133461"/>
              </p:ext>
            </p:extLst>
          </p:nvPr>
        </p:nvGraphicFramePr>
        <p:xfrm>
          <a:off x="838200" y="4128040"/>
          <a:ext cx="5676900" cy="914400"/>
        </p:xfrm>
        <a:graphic>
          <a:graphicData uri="http://schemas.openxmlformats.org/drawingml/2006/table">
            <a:tbl>
              <a:tblPr>
                <a:tableStyleId>{5C22544A-7EE6-4342-B048-85BDC9FD1C3A}</a:tableStyleId>
              </a:tblPr>
              <a:tblGrid>
                <a:gridCol w="1074988">
                  <a:extLst>
                    <a:ext uri="{9D8B030D-6E8A-4147-A177-3AD203B41FA5}">
                      <a16:colId xmlns:a16="http://schemas.microsoft.com/office/drawing/2014/main" val="3267854448"/>
                    </a:ext>
                  </a:extLst>
                </a:gridCol>
                <a:gridCol w="809260">
                  <a:extLst>
                    <a:ext uri="{9D8B030D-6E8A-4147-A177-3AD203B41FA5}">
                      <a16:colId xmlns:a16="http://schemas.microsoft.com/office/drawing/2014/main" val="1288910972"/>
                    </a:ext>
                  </a:extLst>
                </a:gridCol>
                <a:gridCol w="809260">
                  <a:extLst>
                    <a:ext uri="{9D8B030D-6E8A-4147-A177-3AD203B41FA5}">
                      <a16:colId xmlns:a16="http://schemas.microsoft.com/office/drawing/2014/main" val="3594071728"/>
                    </a:ext>
                  </a:extLst>
                </a:gridCol>
                <a:gridCol w="809260">
                  <a:extLst>
                    <a:ext uri="{9D8B030D-6E8A-4147-A177-3AD203B41FA5}">
                      <a16:colId xmlns:a16="http://schemas.microsoft.com/office/drawing/2014/main" val="383206108"/>
                    </a:ext>
                  </a:extLst>
                </a:gridCol>
                <a:gridCol w="1087066">
                  <a:extLst>
                    <a:ext uri="{9D8B030D-6E8A-4147-A177-3AD203B41FA5}">
                      <a16:colId xmlns:a16="http://schemas.microsoft.com/office/drawing/2014/main" val="780245573"/>
                    </a:ext>
                  </a:extLst>
                </a:gridCol>
                <a:gridCol w="1087066">
                  <a:extLst>
                    <a:ext uri="{9D8B030D-6E8A-4147-A177-3AD203B41FA5}">
                      <a16:colId xmlns:a16="http://schemas.microsoft.com/office/drawing/2014/main" val="1927169972"/>
                    </a:ext>
                  </a:extLst>
                </a:gridCol>
              </a:tblGrid>
              <a:tr h="304800">
                <a:tc gridSpan="6">
                  <a:txBody>
                    <a:bodyPr/>
                    <a:lstStyle/>
                    <a:p>
                      <a:pPr algn="ctr" fontAlgn="b"/>
                      <a:r>
                        <a:rPr lang="en-US" sz="1100" u="none" strike="noStrike" dirty="0">
                          <a:effectLst/>
                        </a:rPr>
                        <a:t>D/E ratio analysis</a:t>
                      </a:r>
                      <a:endParaRPr lang="en-US"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23792918"/>
                  </a:ext>
                </a:extLst>
              </a:tr>
              <a:tr h="304800">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2020 -30 June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2021 -30 June</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0671043"/>
                  </a:ext>
                </a:extLst>
              </a:tr>
              <a:tr h="304800">
                <a:tc>
                  <a:txBody>
                    <a:bodyPr/>
                    <a:lstStyle/>
                    <a:p>
                      <a:pPr algn="l" fontAlgn="b"/>
                      <a:r>
                        <a:rPr lang="en-US" sz="1100" u="none" strike="noStrike">
                          <a:effectLst/>
                        </a:rPr>
                        <a:t>Total percent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37.94%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62.74%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74.39%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52.83%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60.55%</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331476"/>
                  </a:ext>
                </a:extLst>
              </a:tr>
            </a:tbl>
          </a:graphicData>
        </a:graphic>
      </p:graphicFrame>
      <p:graphicFrame>
        <p:nvGraphicFramePr>
          <p:cNvPr id="7" name="Table 6">
            <a:extLst>
              <a:ext uri="{FF2B5EF4-FFF2-40B4-BE49-F238E27FC236}">
                <a16:creationId xmlns:a16="http://schemas.microsoft.com/office/drawing/2014/main" id="{DF5CBE0B-0DF9-4303-B0A8-FAAB3A4072F0}"/>
              </a:ext>
            </a:extLst>
          </p:cNvPr>
          <p:cNvGraphicFramePr>
            <a:graphicFrameLocks noGrp="1"/>
          </p:cNvGraphicFramePr>
          <p:nvPr>
            <p:extLst>
              <p:ext uri="{D42A27DB-BD31-4B8C-83A1-F6EECF244321}">
                <p14:modId xmlns:p14="http://schemas.microsoft.com/office/powerpoint/2010/main" val="558485681"/>
              </p:ext>
            </p:extLst>
          </p:nvPr>
        </p:nvGraphicFramePr>
        <p:xfrm>
          <a:off x="793747" y="5299330"/>
          <a:ext cx="5676900" cy="1154109"/>
        </p:xfrm>
        <a:graphic>
          <a:graphicData uri="http://schemas.openxmlformats.org/drawingml/2006/table">
            <a:tbl>
              <a:tblPr>
                <a:tableStyleId>{5C22544A-7EE6-4342-B048-85BDC9FD1C3A}</a:tableStyleId>
              </a:tblPr>
              <a:tblGrid>
                <a:gridCol w="1074988">
                  <a:extLst>
                    <a:ext uri="{9D8B030D-6E8A-4147-A177-3AD203B41FA5}">
                      <a16:colId xmlns:a16="http://schemas.microsoft.com/office/drawing/2014/main" val="211990947"/>
                    </a:ext>
                  </a:extLst>
                </a:gridCol>
                <a:gridCol w="809260">
                  <a:extLst>
                    <a:ext uri="{9D8B030D-6E8A-4147-A177-3AD203B41FA5}">
                      <a16:colId xmlns:a16="http://schemas.microsoft.com/office/drawing/2014/main" val="3358706644"/>
                    </a:ext>
                  </a:extLst>
                </a:gridCol>
                <a:gridCol w="809260">
                  <a:extLst>
                    <a:ext uri="{9D8B030D-6E8A-4147-A177-3AD203B41FA5}">
                      <a16:colId xmlns:a16="http://schemas.microsoft.com/office/drawing/2014/main" val="294965825"/>
                    </a:ext>
                  </a:extLst>
                </a:gridCol>
                <a:gridCol w="809260">
                  <a:extLst>
                    <a:ext uri="{9D8B030D-6E8A-4147-A177-3AD203B41FA5}">
                      <a16:colId xmlns:a16="http://schemas.microsoft.com/office/drawing/2014/main" val="1129777178"/>
                    </a:ext>
                  </a:extLst>
                </a:gridCol>
                <a:gridCol w="1087066">
                  <a:extLst>
                    <a:ext uri="{9D8B030D-6E8A-4147-A177-3AD203B41FA5}">
                      <a16:colId xmlns:a16="http://schemas.microsoft.com/office/drawing/2014/main" val="2911184195"/>
                    </a:ext>
                  </a:extLst>
                </a:gridCol>
                <a:gridCol w="1087066">
                  <a:extLst>
                    <a:ext uri="{9D8B030D-6E8A-4147-A177-3AD203B41FA5}">
                      <a16:colId xmlns:a16="http://schemas.microsoft.com/office/drawing/2014/main" val="1825449391"/>
                    </a:ext>
                  </a:extLst>
                </a:gridCol>
              </a:tblGrid>
              <a:tr h="384703">
                <a:tc gridSpan="6">
                  <a:txBody>
                    <a:bodyPr/>
                    <a:lstStyle/>
                    <a:p>
                      <a:pPr algn="ctr" fontAlgn="b"/>
                      <a:r>
                        <a:rPr lang="en-US" sz="1100" u="none" strike="noStrike">
                          <a:effectLst/>
                        </a:rPr>
                        <a:t>Modified D/E ratio analysis</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80239450"/>
                  </a:ext>
                </a:extLst>
              </a:tr>
              <a:tr h="384703">
                <a:tc>
                  <a:txBody>
                    <a:bodyPr/>
                    <a:lstStyle/>
                    <a:p>
                      <a:pPr algn="l" fontAlgn="b"/>
                      <a:r>
                        <a:rPr lang="en-US" sz="1100" u="none" strike="noStrike" dirty="0">
                          <a:effectLst/>
                        </a:rPr>
                        <a:t> </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2020 -30 June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2021 -30 June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965407"/>
                  </a:ext>
                </a:extLst>
              </a:tr>
              <a:tr h="384703">
                <a:tc>
                  <a:txBody>
                    <a:bodyPr/>
                    <a:lstStyle/>
                    <a:p>
                      <a:pPr algn="l" fontAlgn="b"/>
                      <a:r>
                        <a:rPr lang="en-US" sz="1100" u="none" strike="noStrike">
                          <a:effectLst/>
                        </a:rPr>
                        <a:t>Total percent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4.90%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17.92%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20.37%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17.84%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18.67%</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4625198"/>
                  </a:ext>
                </a:extLst>
              </a:tr>
            </a:tbl>
          </a:graphicData>
        </a:graphic>
      </p:graphicFrame>
      <p:graphicFrame>
        <p:nvGraphicFramePr>
          <p:cNvPr id="8" name="Content Placeholder 7">
            <a:extLst>
              <a:ext uri="{FF2B5EF4-FFF2-40B4-BE49-F238E27FC236}">
                <a16:creationId xmlns:a16="http://schemas.microsoft.com/office/drawing/2014/main" id="{CA811790-2631-4171-ADD9-E27024425697}"/>
              </a:ext>
            </a:extLst>
          </p:cNvPr>
          <p:cNvGraphicFramePr>
            <a:graphicFrameLocks/>
          </p:cNvGraphicFramePr>
          <p:nvPr>
            <p:extLst>
              <p:ext uri="{D42A27DB-BD31-4B8C-83A1-F6EECF244321}">
                <p14:modId xmlns:p14="http://schemas.microsoft.com/office/powerpoint/2010/main" val="4004800065"/>
              </p:ext>
            </p:extLst>
          </p:nvPr>
        </p:nvGraphicFramePr>
        <p:xfrm>
          <a:off x="6686551" y="1405890"/>
          <a:ext cx="4724399" cy="1043940"/>
        </p:xfrm>
        <a:graphic>
          <a:graphicData uri="http://schemas.openxmlformats.org/drawingml/2006/table">
            <a:tbl>
              <a:tblPr>
                <a:tableStyleId>{5C22544A-7EE6-4342-B048-85BDC9FD1C3A}</a:tableStyleId>
              </a:tblPr>
              <a:tblGrid>
                <a:gridCol w="1857390">
                  <a:extLst>
                    <a:ext uri="{9D8B030D-6E8A-4147-A177-3AD203B41FA5}">
                      <a16:colId xmlns:a16="http://schemas.microsoft.com/office/drawing/2014/main" val="3033817678"/>
                    </a:ext>
                  </a:extLst>
                </a:gridCol>
                <a:gridCol w="493249">
                  <a:extLst>
                    <a:ext uri="{9D8B030D-6E8A-4147-A177-3AD203B41FA5}">
                      <a16:colId xmlns:a16="http://schemas.microsoft.com/office/drawing/2014/main" val="379431643"/>
                    </a:ext>
                  </a:extLst>
                </a:gridCol>
                <a:gridCol w="493249">
                  <a:extLst>
                    <a:ext uri="{9D8B030D-6E8A-4147-A177-3AD203B41FA5}">
                      <a16:colId xmlns:a16="http://schemas.microsoft.com/office/drawing/2014/main" val="1282721459"/>
                    </a:ext>
                  </a:extLst>
                </a:gridCol>
                <a:gridCol w="493249">
                  <a:extLst>
                    <a:ext uri="{9D8B030D-6E8A-4147-A177-3AD203B41FA5}">
                      <a16:colId xmlns:a16="http://schemas.microsoft.com/office/drawing/2014/main" val="2267868412"/>
                    </a:ext>
                  </a:extLst>
                </a:gridCol>
                <a:gridCol w="693631">
                  <a:extLst>
                    <a:ext uri="{9D8B030D-6E8A-4147-A177-3AD203B41FA5}">
                      <a16:colId xmlns:a16="http://schemas.microsoft.com/office/drawing/2014/main" val="752075652"/>
                    </a:ext>
                  </a:extLst>
                </a:gridCol>
                <a:gridCol w="693631">
                  <a:extLst>
                    <a:ext uri="{9D8B030D-6E8A-4147-A177-3AD203B41FA5}">
                      <a16:colId xmlns:a16="http://schemas.microsoft.com/office/drawing/2014/main" val="1886490486"/>
                    </a:ext>
                  </a:extLst>
                </a:gridCol>
              </a:tblGrid>
              <a:tr h="172967">
                <a:tc gridSpan="6">
                  <a:txBody>
                    <a:bodyPr/>
                    <a:lstStyle/>
                    <a:p>
                      <a:pPr algn="ctr" fontAlgn="b"/>
                      <a:r>
                        <a:rPr lang="en-US" sz="1100" u="none" strike="noStrike">
                          <a:effectLst/>
                        </a:rPr>
                        <a:t>Liabilities analysis</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37114558"/>
                  </a:ext>
                </a:extLst>
              </a:tr>
              <a:tr h="172967">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2020 -30 June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2021 -30 June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9813957"/>
                  </a:ext>
                </a:extLst>
              </a:tr>
              <a:tr h="172967">
                <a:tc>
                  <a:txBody>
                    <a:bodyPr/>
                    <a:lstStyle/>
                    <a:p>
                      <a:pPr algn="l" fontAlgn="b"/>
                      <a:r>
                        <a:rPr lang="en-US" sz="1100" u="none" strike="noStrike">
                          <a:effectLst/>
                        </a:rPr>
                        <a:t>Current Liabilities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143.6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170.6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177.4</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137.9</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141.3</a:t>
                      </a:r>
                      <a:endParaRPr lang="en-US" sz="1100" b="0" i="0" u="none" strike="noStrike">
                        <a:solidFill>
                          <a:srgbClr val="2A399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665812562"/>
                  </a:ext>
                </a:extLst>
              </a:tr>
              <a:tr h="172967">
                <a:tc>
                  <a:txBody>
                    <a:bodyPr/>
                    <a:lstStyle/>
                    <a:p>
                      <a:pPr algn="l" fontAlgn="b"/>
                      <a:r>
                        <a:rPr lang="en-US" sz="1100" u="none" strike="noStrike">
                          <a:effectLst/>
                        </a:rPr>
                        <a:t>Non-Current Liabilities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21.3</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68.2</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66.9</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70.3</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63</a:t>
                      </a:r>
                      <a:endParaRPr lang="en-US" sz="1100" b="0" i="0" u="none" strike="noStrike">
                        <a:solidFill>
                          <a:srgbClr val="2A399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095296601"/>
                  </a:ext>
                </a:extLst>
              </a:tr>
              <a:tr h="172967">
                <a:tc>
                  <a:txBody>
                    <a:bodyPr/>
                    <a:lstStyle/>
                    <a:p>
                      <a:pPr algn="l" fontAlgn="b"/>
                      <a:r>
                        <a:rPr lang="en-US" sz="1100" u="none" strike="noStrike">
                          <a:effectLst/>
                        </a:rPr>
                        <a:t>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164.9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238.8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244.3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208.2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204.3</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84859935"/>
                  </a:ext>
                </a:extLst>
              </a:tr>
            </a:tbl>
          </a:graphicData>
        </a:graphic>
      </p:graphicFrame>
      <p:graphicFrame>
        <p:nvGraphicFramePr>
          <p:cNvPr id="9" name="Table 8">
            <a:extLst>
              <a:ext uri="{FF2B5EF4-FFF2-40B4-BE49-F238E27FC236}">
                <a16:creationId xmlns:a16="http://schemas.microsoft.com/office/drawing/2014/main" id="{B3B5F2DF-DD58-40F1-9B93-A82CA0129F28}"/>
              </a:ext>
            </a:extLst>
          </p:cNvPr>
          <p:cNvGraphicFramePr>
            <a:graphicFrameLocks noGrp="1"/>
          </p:cNvGraphicFramePr>
          <p:nvPr>
            <p:extLst>
              <p:ext uri="{D42A27DB-BD31-4B8C-83A1-F6EECF244321}">
                <p14:modId xmlns:p14="http://schemas.microsoft.com/office/powerpoint/2010/main" val="2324886724"/>
              </p:ext>
            </p:extLst>
          </p:nvPr>
        </p:nvGraphicFramePr>
        <p:xfrm>
          <a:off x="6686551" y="2621915"/>
          <a:ext cx="4724399" cy="1737360"/>
        </p:xfrm>
        <a:graphic>
          <a:graphicData uri="http://schemas.openxmlformats.org/drawingml/2006/table">
            <a:tbl>
              <a:tblPr>
                <a:tableStyleId>{5C22544A-7EE6-4342-B048-85BDC9FD1C3A}</a:tableStyleId>
              </a:tblPr>
              <a:tblGrid>
                <a:gridCol w="1857390">
                  <a:extLst>
                    <a:ext uri="{9D8B030D-6E8A-4147-A177-3AD203B41FA5}">
                      <a16:colId xmlns:a16="http://schemas.microsoft.com/office/drawing/2014/main" val="320484140"/>
                    </a:ext>
                  </a:extLst>
                </a:gridCol>
                <a:gridCol w="493249">
                  <a:extLst>
                    <a:ext uri="{9D8B030D-6E8A-4147-A177-3AD203B41FA5}">
                      <a16:colId xmlns:a16="http://schemas.microsoft.com/office/drawing/2014/main" val="3303217628"/>
                    </a:ext>
                  </a:extLst>
                </a:gridCol>
                <a:gridCol w="493249">
                  <a:extLst>
                    <a:ext uri="{9D8B030D-6E8A-4147-A177-3AD203B41FA5}">
                      <a16:colId xmlns:a16="http://schemas.microsoft.com/office/drawing/2014/main" val="3324997200"/>
                    </a:ext>
                  </a:extLst>
                </a:gridCol>
                <a:gridCol w="493249">
                  <a:extLst>
                    <a:ext uri="{9D8B030D-6E8A-4147-A177-3AD203B41FA5}">
                      <a16:colId xmlns:a16="http://schemas.microsoft.com/office/drawing/2014/main" val="1646815002"/>
                    </a:ext>
                  </a:extLst>
                </a:gridCol>
                <a:gridCol w="693631">
                  <a:extLst>
                    <a:ext uri="{9D8B030D-6E8A-4147-A177-3AD203B41FA5}">
                      <a16:colId xmlns:a16="http://schemas.microsoft.com/office/drawing/2014/main" val="3956903023"/>
                    </a:ext>
                  </a:extLst>
                </a:gridCol>
                <a:gridCol w="693631">
                  <a:extLst>
                    <a:ext uri="{9D8B030D-6E8A-4147-A177-3AD203B41FA5}">
                      <a16:colId xmlns:a16="http://schemas.microsoft.com/office/drawing/2014/main" val="996976533"/>
                    </a:ext>
                  </a:extLst>
                </a:gridCol>
              </a:tblGrid>
              <a:tr h="172967">
                <a:tc gridSpan="6">
                  <a:txBody>
                    <a:bodyPr/>
                    <a:lstStyle/>
                    <a:p>
                      <a:pPr algn="ctr" fontAlgn="b"/>
                      <a:r>
                        <a:rPr lang="en-US" sz="1100" u="none" strike="noStrike">
                          <a:effectLst/>
                        </a:rPr>
                        <a:t>Current Liabilities analysis</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6356453"/>
                  </a:ext>
                </a:extLst>
              </a:tr>
              <a:tr h="172967">
                <a:tc>
                  <a:txBody>
                    <a:bodyPr/>
                    <a:lstStyle/>
                    <a:p>
                      <a:pPr algn="l" fontAlgn="b"/>
                      <a:r>
                        <a:rPr lang="en-US" sz="1100" u="none" strike="noStrike" dirty="0">
                          <a:effectLst/>
                        </a:rPr>
                        <a:t> </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2020 -30 June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2021 -30 June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3479344"/>
                  </a:ext>
                </a:extLst>
              </a:tr>
              <a:tr h="172967">
                <a:tc>
                  <a:txBody>
                    <a:bodyPr/>
                    <a:lstStyle/>
                    <a:p>
                      <a:pPr algn="l" fontAlgn="b"/>
                      <a:r>
                        <a:rPr lang="en-US" sz="1100" u="none" strike="noStrike">
                          <a:effectLst/>
                        </a:rPr>
                        <a:t>Interest-bearing loans and borrowings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48523211"/>
                  </a:ext>
                </a:extLst>
              </a:tr>
              <a:tr h="172967">
                <a:tc>
                  <a:txBody>
                    <a:bodyPr/>
                    <a:lstStyle/>
                    <a:p>
                      <a:pPr algn="l" fontAlgn="b"/>
                      <a:r>
                        <a:rPr lang="en-US" sz="1100" u="none" strike="noStrike">
                          <a:effectLst/>
                        </a:rPr>
                        <a:t>Trade and other payables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135.4</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151.3</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160.6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117.1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126.1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9796851"/>
                  </a:ext>
                </a:extLst>
              </a:tr>
              <a:tr h="172967">
                <a:tc>
                  <a:txBody>
                    <a:bodyPr/>
                    <a:lstStyle/>
                    <a:p>
                      <a:pPr algn="l" fontAlgn="b"/>
                      <a:r>
                        <a:rPr lang="en-US" sz="1100" u="none" strike="noStrike">
                          <a:effectLst/>
                        </a:rPr>
                        <a:t>Lease liabilities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8.7</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8.4</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07965136"/>
                  </a:ext>
                </a:extLst>
              </a:tr>
              <a:tr h="172967">
                <a:tc>
                  <a:txBody>
                    <a:bodyPr/>
                    <a:lstStyle/>
                    <a:p>
                      <a:pPr algn="l" fontAlgn="b"/>
                      <a:r>
                        <a:rPr lang="en-US" sz="1100" u="none" strike="noStrike">
                          <a:effectLst/>
                        </a:rPr>
                        <a:t>Income tax payable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9.1</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7.9</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7.8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1385839"/>
                  </a:ext>
                </a:extLst>
              </a:tr>
              <a:tr h="172967">
                <a:tc>
                  <a:txBody>
                    <a:bodyPr/>
                    <a:lstStyle/>
                    <a:p>
                      <a:pPr algn="l" fontAlgn="b"/>
                      <a:r>
                        <a:rPr lang="en-US" sz="1100" u="none" strike="noStrike">
                          <a:effectLst/>
                        </a:rPr>
                        <a:t>Provisions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0.3</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0.5</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9286284"/>
                  </a:ext>
                </a:extLst>
              </a:tr>
              <a:tr h="172967">
                <a:tc>
                  <a:txBody>
                    <a:bodyPr/>
                    <a:lstStyle/>
                    <a:p>
                      <a:pPr algn="l" fontAlgn="b"/>
                      <a:r>
                        <a:rPr lang="en-US" sz="1100" u="none" strike="noStrike">
                          <a:effectLst/>
                        </a:rPr>
                        <a:t>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143.6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170.6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177.4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137.9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141.3</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4190641"/>
                  </a:ext>
                </a:extLst>
              </a:tr>
            </a:tbl>
          </a:graphicData>
        </a:graphic>
      </p:graphicFrame>
      <p:graphicFrame>
        <p:nvGraphicFramePr>
          <p:cNvPr id="10" name="Table 9">
            <a:extLst>
              <a:ext uri="{FF2B5EF4-FFF2-40B4-BE49-F238E27FC236}">
                <a16:creationId xmlns:a16="http://schemas.microsoft.com/office/drawing/2014/main" id="{98972C00-F5CB-4878-B065-6D2DE29C0647}"/>
              </a:ext>
            </a:extLst>
          </p:cNvPr>
          <p:cNvGraphicFramePr>
            <a:graphicFrameLocks noGrp="1"/>
          </p:cNvGraphicFramePr>
          <p:nvPr>
            <p:extLst>
              <p:ext uri="{D42A27DB-BD31-4B8C-83A1-F6EECF244321}">
                <p14:modId xmlns:p14="http://schemas.microsoft.com/office/powerpoint/2010/main" val="1476406689"/>
              </p:ext>
            </p:extLst>
          </p:nvPr>
        </p:nvGraphicFramePr>
        <p:xfrm>
          <a:off x="6686551" y="4437698"/>
          <a:ext cx="4724399" cy="1912620"/>
        </p:xfrm>
        <a:graphic>
          <a:graphicData uri="http://schemas.openxmlformats.org/drawingml/2006/table">
            <a:tbl>
              <a:tblPr>
                <a:tableStyleId>{5C22544A-7EE6-4342-B048-85BDC9FD1C3A}</a:tableStyleId>
              </a:tblPr>
              <a:tblGrid>
                <a:gridCol w="1857390">
                  <a:extLst>
                    <a:ext uri="{9D8B030D-6E8A-4147-A177-3AD203B41FA5}">
                      <a16:colId xmlns:a16="http://schemas.microsoft.com/office/drawing/2014/main" val="4045923544"/>
                    </a:ext>
                  </a:extLst>
                </a:gridCol>
                <a:gridCol w="493249">
                  <a:extLst>
                    <a:ext uri="{9D8B030D-6E8A-4147-A177-3AD203B41FA5}">
                      <a16:colId xmlns:a16="http://schemas.microsoft.com/office/drawing/2014/main" val="3607968386"/>
                    </a:ext>
                  </a:extLst>
                </a:gridCol>
                <a:gridCol w="493249">
                  <a:extLst>
                    <a:ext uri="{9D8B030D-6E8A-4147-A177-3AD203B41FA5}">
                      <a16:colId xmlns:a16="http://schemas.microsoft.com/office/drawing/2014/main" val="1998649521"/>
                    </a:ext>
                  </a:extLst>
                </a:gridCol>
                <a:gridCol w="493249">
                  <a:extLst>
                    <a:ext uri="{9D8B030D-6E8A-4147-A177-3AD203B41FA5}">
                      <a16:colId xmlns:a16="http://schemas.microsoft.com/office/drawing/2014/main" val="2392288205"/>
                    </a:ext>
                  </a:extLst>
                </a:gridCol>
                <a:gridCol w="693631">
                  <a:extLst>
                    <a:ext uri="{9D8B030D-6E8A-4147-A177-3AD203B41FA5}">
                      <a16:colId xmlns:a16="http://schemas.microsoft.com/office/drawing/2014/main" val="2632032738"/>
                    </a:ext>
                  </a:extLst>
                </a:gridCol>
                <a:gridCol w="693631">
                  <a:extLst>
                    <a:ext uri="{9D8B030D-6E8A-4147-A177-3AD203B41FA5}">
                      <a16:colId xmlns:a16="http://schemas.microsoft.com/office/drawing/2014/main" val="4188836286"/>
                    </a:ext>
                  </a:extLst>
                </a:gridCol>
              </a:tblGrid>
              <a:tr h="172967">
                <a:tc gridSpan="6">
                  <a:txBody>
                    <a:bodyPr/>
                    <a:lstStyle/>
                    <a:p>
                      <a:pPr algn="ctr" fontAlgn="b"/>
                      <a:r>
                        <a:rPr lang="en-US" sz="1100" u="none" strike="noStrike">
                          <a:effectLst/>
                        </a:rPr>
                        <a:t>Non-current Liabilities analysis</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55088728"/>
                  </a:ext>
                </a:extLst>
              </a:tr>
              <a:tr h="172967">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2020 -30 June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2021 -30 June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2882526"/>
                  </a:ext>
                </a:extLst>
              </a:tr>
              <a:tr h="172967">
                <a:tc>
                  <a:txBody>
                    <a:bodyPr/>
                    <a:lstStyle/>
                    <a:p>
                      <a:pPr algn="l" fontAlgn="b"/>
                      <a:r>
                        <a:rPr lang="en-US" sz="1100" u="none" strike="noStrike">
                          <a:effectLst/>
                        </a:rPr>
                        <a:t>Interest-bearing loans and borrowings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5590834"/>
                  </a:ext>
                </a:extLst>
              </a:tr>
              <a:tr h="172967">
                <a:tc>
                  <a:txBody>
                    <a:bodyPr/>
                    <a:lstStyle/>
                    <a:p>
                      <a:pPr algn="l" fontAlgn="b"/>
                      <a:r>
                        <a:rPr lang="en-US" sz="1100" u="none" strike="noStrike">
                          <a:effectLst/>
                        </a:rPr>
                        <a:t>Trade and other payables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10.5</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2.4</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2.7</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9232668"/>
                  </a:ext>
                </a:extLst>
              </a:tr>
              <a:tr h="172967">
                <a:tc>
                  <a:txBody>
                    <a:bodyPr/>
                    <a:lstStyle/>
                    <a:p>
                      <a:pPr algn="l" fontAlgn="b"/>
                      <a:r>
                        <a:rPr lang="en-US" sz="1100" u="none" strike="noStrike">
                          <a:effectLst/>
                        </a:rPr>
                        <a:t>Lease liabilities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53.7</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47.7</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2619768"/>
                  </a:ext>
                </a:extLst>
              </a:tr>
              <a:tr h="172967">
                <a:tc>
                  <a:txBody>
                    <a:bodyPr/>
                    <a:lstStyle/>
                    <a:p>
                      <a:pPr algn="l" fontAlgn="b"/>
                      <a:r>
                        <a:rPr lang="en-US" sz="1100" u="none" strike="noStrike">
                          <a:effectLst/>
                        </a:rPr>
                        <a:t>Provisions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1.5</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1.5</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448103"/>
                  </a:ext>
                </a:extLst>
              </a:tr>
              <a:tr h="172967">
                <a:tc>
                  <a:txBody>
                    <a:bodyPr/>
                    <a:lstStyle/>
                    <a:p>
                      <a:pPr algn="l" fontAlgn="b"/>
                      <a:r>
                        <a:rPr lang="en-US" sz="1100" u="none" strike="noStrike">
                          <a:effectLst/>
                        </a:rPr>
                        <a:t>Employee benefits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4.2</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4.5</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6.1</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0048701"/>
                  </a:ext>
                </a:extLst>
              </a:tr>
              <a:tr h="172967">
                <a:tc>
                  <a:txBody>
                    <a:bodyPr/>
                    <a:lstStyle/>
                    <a:p>
                      <a:pPr algn="l" fontAlgn="b"/>
                      <a:r>
                        <a:rPr lang="en-US" sz="1100" u="none" strike="noStrike">
                          <a:effectLst/>
                        </a:rPr>
                        <a:t>Deferred tax liabilities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6.4</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8.8</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7.2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43523553"/>
                  </a:ext>
                </a:extLst>
              </a:tr>
              <a:tr h="172967">
                <a:tc>
                  <a:txBody>
                    <a:bodyPr/>
                    <a:lstStyle/>
                    <a:p>
                      <a:pPr algn="l" fontAlgn="b"/>
                      <a:r>
                        <a:rPr lang="en-US" sz="1100" u="none" strike="noStrike">
                          <a:effectLst/>
                        </a:rPr>
                        <a:t>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21.3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68.2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66.9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76.3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63</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4313115"/>
                  </a:ext>
                </a:extLst>
              </a:tr>
            </a:tbl>
          </a:graphicData>
        </a:graphic>
      </p:graphicFrame>
    </p:spTree>
    <p:extLst>
      <p:ext uri="{BB962C8B-B14F-4D97-AF65-F5344CB8AC3E}">
        <p14:creationId xmlns:p14="http://schemas.microsoft.com/office/powerpoint/2010/main" val="4135703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FB43-1AE8-4FC6-B5D2-00A9E3A79B83}"/>
              </a:ext>
            </a:extLst>
          </p:cNvPr>
          <p:cNvSpPr>
            <a:spLocks noGrp="1"/>
          </p:cNvSpPr>
          <p:nvPr>
            <p:ph type="title"/>
          </p:nvPr>
        </p:nvSpPr>
        <p:spPr/>
        <p:txBody>
          <a:bodyPr/>
          <a:lstStyle/>
          <a:p>
            <a:r>
              <a:rPr lang="en-US" dirty="0"/>
              <a:t>Appendix C</a:t>
            </a:r>
          </a:p>
        </p:txBody>
      </p:sp>
      <p:graphicFrame>
        <p:nvGraphicFramePr>
          <p:cNvPr id="7" name="Content Placeholder 6">
            <a:extLst>
              <a:ext uri="{FF2B5EF4-FFF2-40B4-BE49-F238E27FC236}">
                <a16:creationId xmlns:a16="http://schemas.microsoft.com/office/drawing/2014/main" id="{FD5BAB69-3B15-4AC1-9146-FBF48E02A3C9}"/>
              </a:ext>
            </a:extLst>
          </p:cNvPr>
          <p:cNvGraphicFramePr>
            <a:graphicFrameLocks noGrp="1"/>
          </p:cNvGraphicFramePr>
          <p:nvPr>
            <p:ph idx="1"/>
            <p:extLst>
              <p:ext uri="{D42A27DB-BD31-4B8C-83A1-F6EECF244321}">
                <p14:modId xmlns:p14="http://schemas.microsoft.com/office/powerpoint/2010/main" val="412374151"/>
              </p:ext>
            </p:extLst>
          </p:nvPr>
        </p:nvGraphicFramePr>
        <p:xfrm>
          <a:off x="838200" y="1452404"/>
          <a:ext cx="5168901" cy="1074420"/>
        </p:xfrm>
        <a:graphic>
          <a:graphicData uri="http://schemas.openxmlformats.org/drawingml/2006/table">
            <a:tbl>
              <a:tblPr>
                <a:tableStyleId>{5C22544A-7EE6-4342-B048-85BDC9FD1C3A}</a:tableStyleId>
              </a:tblPr>
              <a:tblGrid>
                <a:gridCol w="1881328">
                  <a:extLst>
                    <a:ext uri="{9D8B030D-6E8A-4147-A177-3AD203B41FA5}">
                      <a16:colId xmlns:a16="http://schemas.microsoft.com/office/drawing/2014/main" val="4025644284"/>
                    </a:ext>
                  </a:extLst>
                </a:gridCol>
                <a:gridCol w="608106">
                  <a:extLst>
                    <a:ext uri="{9D8B030D-6E8A-4147-A177-3AD203B41FA5}">
                      <a16:colId xmlns:a16="http://schemas.microsoft.com/office/drawing/2014/main" val="4017857011"/>
                    </a:ext>
                  </a:extLst>
                </a:gridCol>
                <a:gridCol w="608106">
                  <a:extLst>
                    <a:ext uri="{9D8B030D-6E8A-4147-A177-3AD203B41FA5}">
                      <a16:colId xmlns:a16="http://schemas.microsoft.com/office/drawing/2014/main" val="2517473453"/>
                    </a:ext>
                  </a:extLst>
                </a:gridCol>
                <a:gridCol w="608106">
                  <a:extLst>
                    <a:ext uri="{9D8B030D-6E8A-4147-A177-3AD203B41FA5}">
                      <a16:colId xmlns:a16="http://schemas.microsoft.com/office/drawing/2014/main" val="3477096300"/>
                    </a:ext>
                  </a:extLst>
                </a:gridCol>
                <a:gridCol w="608106">
                  <a:extLst>
                    <a:ext uri="{9D8B030D-6E8A-4147-A177-3AD203B41FA5}">
                      <a16:colId xmlns:a16="http://schemas.microsoft.com/office/drawing/2014/main" val="1267160899"/>
                    </a:ext>
                  </a:extLst>
                </a:gridCol>
                <a:gridCol w="855149">
                  <a:extLst>
                    <a:ext uri="{9D8B030D-6E8A-4147-A177-3AD203B41FA5}">
                      <a16:colId xmlns:a16="http://schemas.microsoft.com/office/drawing/2014/main" val="1103081805"/>
                    </a:ext>
                  </a:extLst>
                </a:gridCol>
              </a:tblGrid>
              <a:tr h="182880">
                <a:tc gridSpan="6">
                  <a:txBody>
                    <a:bodyPr/>
                    <a:lstStyle/>
                    <a:p>
                      <a:pPr algn="ctr" fontAlgn="b"/>
                      <a:r>
                        <a:rPr lang="en-US" sz="1100" u="none" strike="noStrike">
                          <a:effectLst/>
                        </a:rPr>
                        <a:t>Total Assets </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3379990"/>
                  </a:ext>
                </a:extLst>
              </a:tr>
              <a:tr h="182880">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2020 -30 June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2021 -30 June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208453"/>
                  </a:ext>
                </a:extLst>
              </a:tr>
              <a:tr h="182880">
                <a:tc>
                  <a:txBody>
                    <a:bodyPr/>
                    <a:lstStyle/>
                    <a:p>
                      <a:pPr algn="l" fontAlgn="b"/>
                      <a:r>
                        <a:rPr lang="en-US" sz="1100" u="none" strike="noStrike">
                          <a:effectLst/>
                        </a:rPr>
                        <a:t>non-current assets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354.3</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349.9</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290.1</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351.3</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287.4</a:t>
                      </a:r>
                      <a:endParaRPr lang="en-US" sz="1100" b="0" i="0" u="none" strike="noStrike">
                        <a:solidFill>
                          <a:srgbClr val="2A399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184697594"/>
                  </a:ext>
                </a:extLst>
              </a:tr>
              <a:tr h="182880">
                <a:tc>
                  <a:txBody>
                    <a:bodyPr/>
                    <a:lstStyle/>
                    <a:p>
                      <a:pPr algn="l" fontAlgn="b"/>
                      <a:r>
                        <a:rPr lang="en-US" sz="1100" u="none" strike="noStrike">
                          <a:effectLst/>
                        </a:rPr>
                        <a:t>current assets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269.5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282.6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254.3</a:t>
                      </a:r>
                      <a:endParaRPr lang="en-US" sz="1100" b="0" i="0" u="none" strike="noStrike">
                        <a:solidFill>
                          <a:srgbClr val="2A399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409709380"/>
                  </a:ext>
                </a:extLst>
              </a:tr>
              <a:tr h="182880">
                <a:tc>
                  <a:txBody>
                    <a:bodyPr/>
                    <a:lstStyle/>
                    <a:p>
                      <a:pPr algn="l" fontAlgn="b"/>
                      <a:r>
                        <a:rPr lang="en-US" sz="1100" u="none" strike="noStrike">
                          <a:effectLst/>
                        </a:rPr>
                        <a:t>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599.5</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619.4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572.7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602.3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541.7</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2760387"/>
                  </a:ext>
                </a:extLst>
              </a:tr>
            </a:tbl>
          </a:graphicData>
        </a:graphic>
      </p:graphicFrame>
      <p:graphicFrame>
        <p:nvGraphicFramePr>
          <p:cNvPr id="8" name="Table 7">
            <a:extLst>
              <a:ext uri="{FF2B5EF4-FFF2-40B4-BE49-F238E27FC236}">
                <a16:creationId xmlns:a16="http://schemas.microsoft.com/office/drawing/2014/main" id="{19AF56AF-4A2B-4BF2-BAF9-3A9AC5B60A18}"/>
              </a:ext>
            </a:extLst>
          </p:cNvPr>
          <p:cNvGraphicFramePr>
            <a:graphicFrameLocks noGrp="1"/>
          </p:cNvGraphicFramePr>
          <p:nvPr>
            <p:extLst>
              <p:ext uri="{D42A27DB-BD31-4B8C-83A1-F6EECF244321}">
                <p14:modId xmlns:p14="http://schemas.microsoft.com/office/powerpoint/2010/main" val="469810666"/>
              </p:ext>
            </p:extLst>
          </p:nvPr>
        </p:nvGraphicFramePr>
        <p:xfrm>
          <a:off x="838200" y="2708117"/>
          <a:ext cx="5168901" cy="1623060"/>
        </p:xfrm>
        <a:graphic>
          <a:graphicData uri="http://schemas.openxmlformats.org/drawingml/2006/table">
            <a:tbl>
              <a:tblPr>
                <a:tableStyleId>{5C22544A-7EE6-4342-B048-85BDC9FD1C3A}</a:tableStyleId>
              </a:tblPr>
              <a:tblGrid>
                <a:gridCol w="1881328">
                  <a:extLst>
                    <a:ext uri="{9D8B030D-6E8A-4147-A177-3AD203B41FA5}">
                      <a16:colId xmlns:a16="http://schemas.microsoft.com/office/drawing/2014/main" val="3508078202"/>
                    </a:ext>
                  </a:extLst>
                </a:gridCol>
                <a:gridCol w="608106">
                  <a:extLst>
                    <a:ext uri="{9D8B030D-6E8A-4147-A177-3AD203B41FA5}">
                      <a16:colId xmlns:a16="http://schemas.microsoft.com/office/drawing/2014/main" val="3462532696"/>
                    </a:ext>
                  </a:extLst>
                </a:gridCol>
                <a:gridCol w="608106">
                  <a:extLst>
                    <a:ext uri="{9D8B030D-6E8A-4147-A177-3AD203B41FA5}">
                      <a16:colId xmlns:a16="http://schemas.microsoft.com/office/drawing/2014/main" val="1282322791"/>
                    </a:ext>
                  </a:extLst>
                </a:gridCol>
                <a:gridCol w="608106">
                  <a:extLst>
                    <a:ext uri="{9D8B030D-6E8A-4147-A177-3AD203B41FA5}">
                      <a16:colId xmlns:a16="http://schemas.microsoft.com/office/drawing/2014/main" val="2327743967"/>
                    </a:ext>
                  </a:extLst>
                </a:gridCol>
                <a:gridCol w="608106">
                  <a:extLst>
                    <a:ext uri="{9D8B030D-6E8A-4147-A177-3AD203B41FA5}">
                      <a16:colId xmlns:a16="http://schemas.microsoft.com/office/drawing/2014/main" val="274145995"/>
                    </a:ext>
                  </a:extLst>
                </a:gridCol>
                <a:gridCol w="855149">
                  <a:extLst>
                    <a:ext uri="{9D8B030D-6E8A-4147-A177-3AD203B41FA5}">
                      <a16:colId xmlns:a16="http://schemas.microsoft.com/office/drawing/2014/main" val="1726307872"/>
                    </a:ext>
                  </a:extLst>
                </a:gridCol>
              </a:tblGrid>
              <a:tr h="182880">
                <a:tc gridSpan="6">
                  <a:txBody>
                    <a:bodyPr/>
                    <a:lstStyle/>
                    <a:p>
                      <a:pPr algn="ctr" fontAlgn="b"/>
                      <a:r>
                        <a:rPr lang="en-US" sz="1100" u="none" strike="noStrike">
                          <a:effectLst/>
                        </a:rPr>
                        <a:t>Current assets</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12834026"/>
                  </a:ext>
                </a:extLst>
              </a:tr>
              <a:tr h="182880">
                <a:tc>
                  <a:txBody>
                    <a:bodyPr/>
                    <a:lstStyle/>
                    <a:p>
                      <a:pPr algn="l" fontAlgn="b"/>
                      <a:r>
                        <a:rPr lang="en-US" sz="1100" u="none" strike="noStrike" dirty="0">
                          <a:effectLst/>
                        </a:rPr>
                        <a:t> </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2020 -30 June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2021 -30 June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6558532"/>
                  </a:ext>
                </a:extLst>
              </a:tr>
              <a:tr h="182880">
                <a:tc>
                  <a:txBody>
                    <a:bodyPr/>
                    <a:lstStyle/>
                    <a:p>
                      <a:pPr algn="l" fontAlgn="b"/>
                      <a:r>
                        <a:rPr lang="en-US" sz="1100" u="none" strike="noStrike">
                          <a:effectLst/>
                        </a:rPr>
                        <a:t>Inventories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1.1</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1.3</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1.3</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1.4</a:t>
                      </a:r>
                      <a:endParaRPr lang="en-US" sz="1100" b="0" i="0" u="none" strike="noStrike">
                        <a:solidFill>
                          <a:srgbClr val="2A399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985156583"/>
                  </a:ext>
                </a:extLst>
              </a:tr>
              <a:tr h="182880">
                <a:tc>
                  <a:txBody>
                    <a:bodyPr/>
                    <a:lstStyle/>
                    <a:p>
                      <a:pPr algn="l" fontAlgn="b"/>
                      <a:r>
                        <a:rPr lang="en-US" sz="1100" u="none" strike="noStrike">
                          <a:effectLst/>
                        </a:rPr>
                        <a:t>Trade and other receivables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77</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77</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76.6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76.1</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95.2</a:t>
                      </a:r>
                      <a:endParaRPr lang="en-US" sz="1100" b="0" i="0" u="none" strike="noStrike">
                        <a:solidFill>
                          <a:srgbClr val="2A399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96368880"/>
                  </a:ext>
                </a:extLst>
              </a:tr>
              <a:tr h="182880">
                <a:tc>
                  <a:txBody>
                    <a:bodyPr/>
                    <a:lstStyle/>
                    <a:p>
                      <a:pPr algn="l" fontAlgn="b"/>
                      <a:r>
                        <a:rPr lang="en-US" sz="1100" u="none" strike="noStrike">
                          <a:effectLst/>
                        </a:rPr>
                        <a:t>Income tax receivable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0.8</a:t>
                      </a:r>
                      <a:endParaRPr lang="en-US" sz="1100" b="0" i="0" u="none" strike="noStrike">
                        <a:solidFill>
                          <a:srgbClr val="2A399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093276407"/>
                  </a:ext>
                </a:extLst>
              </a:tr>
              <a:tr h="182880">
                <a:tc>
                  <a:txBody>
                    <a:bodyPr/>
                    <a:lstStyle/>
                    <a:p>
                      <a:pPr algn="l" fontAlgn="b"/>
                      <a:r>
                        <a:rPr lang="en-US" sz="1100" u="none" strike="noStrike">
                          <a:effectLst/>
                        </a:rPr>
                        <a:t>Investments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9.7</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15.6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31.1</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14.4</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2A399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01752726"/>
                  </a:ext>
                </a:extLst>
              </a:tr>
              <a:tr h="182880">
                <a:tc>
                  <a:txBody>
                    <a:bodyPr/>
                    <a:lstStyle/>
                    <a:p>
                      <a:pPr algn="l" fontAlgn="b"/>
                      <a:r>
                        <a:rPr lang="en-US" sz="1100" u="none" strike="noStrike">
                          <a:effectLst/>
                        </a:rPr>
                        <a:t>Cash and cash equivalents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156.5</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175.7</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173.4</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158.9</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152.9</a:t>
                      </a:r>
                      <a:endParaRPr lang="en-US" sz="1100" b="0" i="0" u="none" strike="noStrike">
                        <a:solidFill>
                          <a:srgbClr val="2A399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37962446"/>
                  </a:ext>
                </a:extLst>
              </a:tr>
              <a:tr h="182880">
                <a:tc>
                  <a:txBody>
                    <a:bodyPr/>
                    <a:lstStyle/>
                    <a:p>
                      <a:pPr algn="l" fontAlgn="b"/>
                      <a:r>
                        <a:rPr lang="en-US" sz="1100" u="none" strike="noStrike">
                          <a:effectLst/>
                        </a:rPr>
                        <a:t>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245.2</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269.5</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282.6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251</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dirty="0">
                          <a:effectLst/>
                        </a:rPr>
                        <a:t>254.3</a:t>
                      </a:r>
                      <a:endParaRPr lang="en-US" sz="1100" b="0" i="0" u="none" strike="noStrike" dirty="0">
                        <a:solidFill>
                          <a:srgbClr val="2A399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15009197"/>
                  </a:ext>
                </a:extLst>
              </a:tr>
            </a:tbl>
          </a:graphicData>
        </a:graphic>
      </p:graphicFrame>
      <p:graphicFrame>
        <p:nvGraphicFramePr>
          <p:cNvPr id="9" name="Table 8">
            <a:extLst>
              <a:ext uri="{FF2B5EF4-FFF2-40B4-BE49-F238E27FC236}">
                <a16:creationId xmlns:a16="http://schemas.microsoft.com/office/drawing/2014/main" id="{E1E52552-A448-4E7A-A845-535CE8AA1129}"/>
              </a:ext>
            </a:extLst>
          </p:cNvPr>
          <p:cNvGraphicFramePr>
            <a:graphicFrameLocks noGrp="1"/>
          </p:cNvGraphicFramePr>
          <p:nvPr>
            <p:extLst>
              <p:ext uri="{D42A27DB-BD31-4B8C-83A1-F6EECF244321}">
                <p14:modId xmlns:p14="http://schemas.microsoft.com/office/powerpoint/2010/main" val="4176801179"/>
              </p:ext>
            </p:extLst>
          </p:nvPr>
        </p:nvGraphicFramePr>
        <p:xfrm>
          <a:off x="838200" y="4512470"/>
          <a:ext cx="5168901" cy="2171700"/>
        </p:xfrm>
        <a:graphic>
          <a:graphicData uri="http://schemas.openxmlformats.org/drawingml/2006/table">
            <a:tbl>
              <a:tblPr>
                <a:tableStyleId>{5C22544A-7EE6-4342-B048-85BDC9FD1C3A}</a:tableStyleId>
              </a:tblPr>
              <a:tblGrid>
                <a:gridCol w="1881328">
                  <a:extLst>
                    <a:ext uri="{9D8B030D-6E8A-4147-A177-3AD203B41FA5}">
                      <a16:colId xmlns:a16="http://schemas.microsoft.com/office/drawing/2014/main" val="3577098081"/>
                    </a:ext>
                  </a:extLst>
                </a:gridCol>
                <a:gridCol w="608106">
                  <a:extLst>
                    <a:ext uri="{9D8B030D-6E8A-4147-A177-3AD203B41FA5}">
                      <a16:colId xmlns:a16="http://schemas.microsoft.com/office/drawing/2014/main" val="3468765536"/>
                    </a:ext>
                  </a:extLst>
                </a:gridCol>
                <a:gridCol w="608106">
                  <a:extLst>
                    <a:ext uri="{9D8B030D-6E8A-4147-A177-3AD203B41FA5}">
                      <a16:colId xmlns:a16="http://schemas.microsoft.com/office/drawing/2014/main" val="4191781174"/>
                    </a:ext>
                  </a:extLst>
                </a:gridCol>
                <a:gridCol w="608106">
                  <a:extLst>
                    <a:ext uri="{9D8B030D-6E8A-4147-A177-3AD203B41FA5}">
                      <a16:colId xmlns:a16="http://schemas.microsoft.com/office/drawing/2014/main" val="3900525085"/>
                    </a:ext>
                  </a:extLst>
                </a:gridCol>
                <a:gridCol w="608106">
                  <a:extLst>
                    <a:ext uri="{9D8B030D-6E8A-4147-A177-3AD203B41FA5}">
                      <a16:colId xmlns:a16="http://schemas.microsoft.com/office/drawing/2014/main" val="2193903283"/>
                    </a:ext>
                  </a:extLst>
                </a:gridCol>
                <a:gridCol w="855149">
                  <a:extLst>
                    <a:ext uri="{9D8B030D-6E8A-4147-A177-3AD203B41FA5}">
                      <a16:colId xmlns:a16="http://schemas.microsoft.com/office/drawing/2014/main" val="1684568110"/>
                    </a:ext>
                  </a:extLst>
                </a:gridCol>
              </a:tblGrid>
              <a:tr h="182880">
                <a:tc gridSpan="6">
                  <a:txBody>
                    <a:bodyPr/>
                    <a:lstStyle/>
                    <a:p>
                      <a:pPr algn="ctr" fontAlgn="b"/>
                      <a:r>
                        <a:rPr lang="en-US" sz="1100" u="none" strike="noStrike" dirty="0">
                          <a:effectLst/>
                        </a:rPr>
                        <a:t>Non- current assets analysis</a:t>
                      </a:r>
                      <a:endParaRPr lang="en-US"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48135019"/>
                  </a:ext>
                </a:extLst>
              </a:tr>
              <a:tr h="182880">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2020 -30 June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2021 -30 June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33011712"/>
                  </a:ext>
                </a:extLst>
              </a:tr>
              <a:tr h="182880">
                <a:tc>
                  <a:txBody>
                    <a:bodyPr/>
                    <a:lstStyle/>
                    <a:p>
                      <a:pPr algn="l" fontAlgn="b"/>
                      <a:r>
                        <a:rPr lang="en-US" sz="1100" u="none" strike="noStrike">
                          <a:effectLst/>
                        </a:rPr>
                        <a:t>Property, plant and equipment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25.6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24.3</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25.4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23.1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14212031"/>
                  </a:ext>
                </a:extLst>
              </a:tr>
              <a:tr h="182880">
                <a:tc>
                  <a:txBody>
                    <a:bodyPr/>
                    <a:lstStyle/>
                    <a:p>
                      <a:pPr algn="l" fontAlgn="b"/>
                      <a:r>
                        <a:rPr lang="en-US" sz="1100" u="none" strike="noStrike">
                          <a:effectLst/>
                        </a:rPr>
                        <a:t>Investment properties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23882887"/>
                  </a:ext>
                </a:extLst>
              </a:tr>
              <a:tr h="182880">
                <a:tc>
                  <a:txBody>
                    <a:bodyPr/>
                    <a:lstStyle/>
                    <a:p>
                      <a:pPr algn="l" fontAlgn="b"/>
                      <a:r>
                        <a:rPr lang="en-US" sz="1100" u="none" strike="noStrike">
                          <a:effectLst/>
                        </a:rPr>
                        <a:t>Right-of-use assets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53.4</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47</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52.5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42.5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98811028"/>
                  </a:ext>
                </a:extLst>
              </a:tr>
              <a:tr h="182880">
                <a:tc>
                  <a:txBody>
                    <a:bodyPr/>
                    <a:lstStyle/>
                    <a:p>
                      <a:pPr algn="l" fontAlgn="b"/>
                      <a:r>
                        <a:rPr lang="en-US" sz="1100" u="none" strike="noStrike">
                          <a:effectLst/>
                        </a:rPr>
                        <a:t>Intangible assets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293.4</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238.2</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182.9</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238.4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182.8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8760716"/>
                  </a:ext>
                </a:extLst>
              </a:tr>
              <a:tr h="182880">
                <a:tc>
                  <a:txBody>
                    <a:bodyPr/>
                    <a:lstStyle/>
                    <a:p>
                      <a:pPr algn="l" fontAlgn="b"/>
                      <a:r>
                        <a:rPr lang="en-US" sz="1100" u="none" strike="noStrike">
                          <a:effectLst/>
                        </a:rPr>
                        <a:t>Trade and other receivables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2.1</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3.1</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5674827"/>
                  </a:ext>
                </a:extLst>
              </a:tr>
              <a:tr h="182880">
                <a:tc>
                  <a:txBody>
                    <a:bodyPr/>
                    <a:lstStyle/>
                    <a:p>
                      <a:pPr algn="l" fontAlgn="b"/>
                      <a:r>
                        <a:rPr lang="en-US" sz="1100" u="none" strike="noStrike">
                          <a:effectLst/>
                        </a:rPr>
                        <a:t>Investments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4.8</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4.8</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2.9</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3162941"/>
                  </a:ext>
                </a:extLst>
              </a:tr>
              <a:tr h="182880">
                <a:tc>
                  <a:txBody>
                    <a:bodyPr/>
                    <a:lstStyle/>
                    <a:p>
                      <a:pPr algn="l" fontAlgn="b"/>
                      <a:r>
                        <a:rPr lang="en-US" sz="1100" u="none" strike="noStrike">
                          <a:effectLst/>
                        </a:rPr>
                        <a:t>Employee benefits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18.2</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15.5</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18.1</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18.4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6901135"/>
                  </a:ext>
                </a:extLst>
              </a:tr>
              <a:tr h="182880">
                <a:tc>
                  <a:txBody>
                    <a:bodyPr/>
                    <a:lstStyle/>
                    <a:p>
                      <a:pPr algn="l" fontAlgn="b"/>
                      <a:r>
                        <a:rPr lang="en-US" sz="1100" u="none" strike="noStrike">
                          <a:effectLst/>
                        </a:rPr>
                        <a:t>Deferred tax assets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9.1</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10.6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2591823"/>
                  </a:ext>
                </a:extLst>
              </a:tr>
              <a:tr h="182880">
                <a:tc>
                  <a:txBody>
                    <a:bodyPr/>
                    <a:lstStyle/>
                    <a:p>
                      <a:pPr algn="l" fontAlgn="b"/>
                      <a:r>
                        <a:rPr lang="en-US" sz="1100" u="none" strike="noStrike">
                          <a:effectLst/>
                        </a:rPr>
                        <a:t>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354.3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349.9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290.1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351.3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287.4</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4997846"/>
                  </a:ext>
                </a:extLst>
              </a:tr>
            </a:tbl>
          </a:graphicData>
        </a:graphic>
      </p:graphicFrame>
      <p:graphicFrame>
        <p:nvGraphicFramePr>
          <p:cNvPr id="6" name="Content Placeholder 5">
            <a:extLst>
              <a:ext uri="{FF2B5EF4-FFF2-40B4-BE49-F238E27FC236}">
                <a16:creationId xmlns:a16="http://schemas.microsoft.com/office/drawing/2014/main" id="{A57BB9F2-E881-4861-AF76-9776091884FA}"/>
              </a:ext>
            </a:extLst>
          </p:cNvPr>
          <p:cNvGraphicFramePr>
            <a:graphicFrameLocks/>
          </p:cNvGraphicFramePr>
          <p:nvPr>
            <p:extLst>
              <p:ext uri="{D42A27DB-BD31-4B8C-83A1-F6EECF244321}">
                <p14:modId xmlns:p14="http://schemas.microsoft.com/office/powerpoint/2010/main" val="1543345213"/>
              </p:ext>
            </p:extLst>
          </p:nvPr>
        </p:nvGraphicFramePr>
        <p:xfrm>
          <a:off x="6629400" y="1452404"/>
          <a:ext cx="4724400" cy="1447800"/>
        </p:xfrm>
        <a:graphic>
          <a:graphicData uri="http://schemas.openxmlformats.org/drawingml/2006/table">
            <a:tbl>
              <a:tblPr>
                <a:tableStyleId>{5C22544A-7EE6-4342-B048-85BDC9FD1C3A}</a:tableStyleId>
              </a:tblPr>
              <a:tblGrid>
                <a:gridCol w="1356605">
                  <a:extLst>
                    <a:ext uri="{9D8B030D-6E8A-4147-A177-3AD203B41FA5}">
                      <a16:colId xmlns:a16="http://schemas.microsoft.com/office/drawing/2014/main" val="2218891403"/>
                    </a:ext>
                  </a:extLst>
                </a:gridCol>
                <a:gridCol w="607152">
                  <a:extLst>
                    <a:ext uri="{9D8B030D-6E8A-4147-A177-3AD203B41FA5}">
                      <a16:colId xmlns:a16="http://schemas.microsoft.com/office/drawing/2014/main" val="320456693"/>
                    </a:ext>
                  </a:extLst>
                </a:gridCol>
                <a:gridCol w="607152">
                  <a:extLst>
                    <a:ext uri="{9D8B030D-6E8A-4147-A177-3AD203B41FA5}">
                      <a16:colId xmlns:a16="http://schemas.microsoft.com/office/drawing/2014/main" val="2330582559"/>
                    </a:ext>
                  </a:extLst>
                </a:gridCol>
                <a:gridCol w="445877">
                  <a:extLst>
                    <a:ext uri="{9D8B030D-6E8A-4147-A177-3AD203B41FA5}">
                      <a16:colId xmlns:a16="http://schemas.microsoft.com/office/drawing/2014/main" val="1210022255"/>
                    </a:ext>
                  </a:extLst>
                </a:gridCol>
                <a:gridCol w="853807">
                  <a:extLst>
                    <a:ext uri="{9D8B030D-6E8A-4147-A177-3AD203B41FA5}">
                      <a16:colId xmlns:a16="http://schemas.microsoft.com/office/drawing/2014/main" val="3220461912"/>
                    </a:ext>
                  </a:extLst>
                </a:gridCol>
                <a:gridCol w="853807">
                  <a:extLst>
                    <a:ext uri="{9D8B030D-6E8A-4147-A177-3AD203B41FA5}">
                      <a16:colId xmlns:a16="http://schemas.microsoft.com/office/drawing/2014/main" val="3852588344"/>
                    </a:ext>
                  </a:extLst>
                </a:gridCol>
              </a:tblGrid>
              <a:tr h="182880">
                <a:tc gridSpan="6">
                  <a:txBody>
                    <a:bodyPr/>
                    <a:lstStyle/>
                    <a:p>
                      <a:pPr algn="ctr" fontAlgn="b"/>
                      <a:r>
                        <a:rPr lang="en-US" sz="1100" u="none" strike="noStrike" dirty="0">
                          <a:effectLst/>
                        </a:rPr>
                        <a:t>Equity analysis</a:t>
                      </a:r>
                      <a:endParaRPr lang="en-US"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04914587"/>
                  </a:ext>
                </a:extLst>
              </a:tr>
              <a:tr h="182880">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2020 -30 June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2021 -30 June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8013119"/>
                  </a:ext>
                </a:extLst>
              </a:tr>
              <a:tr h="182880">
                <a:tc>
                  <a:txBody>
                    <a:bodyPr/>
                    <a:lstStyle/>
                    <a:p>
                      <a:pPr algn="l" fontAlgn="b"/>
                      <a:r>
                        <a:rPr lang="en-US" sz="1100" u="none" strike="noStrike">
                          <a:effectLst/>
                        </a:rPr>
                        <a:t>Share capital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7.6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7.6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7.6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66071947"/>
                  </a:ext>
                </a:extLst>
              </a:tr>
              <a:tr h="182880">
                <a:tc>
                  <a:txBody>
                    <a:bodyPr/>
                    <a:lstStyle/>
                    <a:p>
                      <a:pPr algn="l" fontAlgn="b"/>
                      <a:r>
                        <a:rPr lang="en-US" sz="1100" u="none" strike="noStrike">
                          <a:effectLst/>
                        </a:rPr>
                        <a:t>Other reserves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237.1</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158.4</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104.6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157.8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6535370"/>
                  </a:ext>
                </a:extLst>
              </a:tr>
              <a:tr h="182880">
                <a:tc>
                  <a:txBody>
                    <a:bodyPr/>
                    <a:lstStyle/>
                    <a:p>
                      <a:pPr algn="l" fontAlgn="b"/>
                      <a:r>
                        <a:rPr lang="en-US" sz="1100" u="none" strike="noStrike">
                          <a:effectLst/>
                        </a:rPr>
                        <a:t>Retained earnings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185.9</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211.5</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211.9</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226.9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222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90019244"/>
                  </a:ext>
                </a:extLst>
              </a:tr>
              <a:tr h="182880">
                <a:tc>
                  <a:txBody>
                    <a:bodyPr/>
                    <a:lstStyle/>
                    <a:p>
                      <a:pPr algn="l" fontAlgn="b"/>
                      <a:r>
                        <a:rPr lang="en-US" sz="1100" u="none" strike="noStrike">
                          <a:effectLst/>
                        </a:rPr>
                        <a:t>Non-controlling interests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3.1</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4.3</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2303233"/>
                  </a:ext>
                </a:extLst>
              </a:tr>
              <a:tr h="190500">
                <a:tc>
                  <a:txBody>
                    <a:bodyPr/>
                    <a:lstStyle/>
                    <a:p>
                      <a:pPr algn="l" fontAlgn="b"/>
                      <a:r>
                        <a:rPr lang="en-US" sz="1100" u="none" strike="noStrike">
                          <a:effectLst/>
                        </a:rPr>
                        <a:t>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434.6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380.6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328.4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394.1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337.4</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3589688"/>
                  </a:ext>
                </a:extLst>
              </a:tr>
            </a:tbl>
          </a:graphicData>
        </a:graphic>
      </p:graphicFrame>
      <p:graphicFrame>
        <p:nvGraphicFramePr>
          <p:cNvPr id="3" name="Table 2">
            <a:extLst>
              <a:ext uri="{FF2B5EF4-FFF2-40B4-BE49-F238E27FC236}">
                <a16:creationId xmlns:a16="http://schemas.microsoft.com/office/drawing/2014/main" id="{184AF5C3-4F00-481B-8D60-4BE420BFFE11}"/>
              </a:ext>
            </a:extLst>
          </p:cNvPr>
          <p:cNvGraphicFramePr>
            <a:graphicFrameLocks noGrp="1"/>
          </p:cNvGraphicFramePr>
          <p:nvPr>
            <p:extLst>
              <p:ext uri="{D42A27DB-BD31-4B8C-83A1-F6EECF244321}">
                <p14:modId xmlns:p14="http://schemas.microsoft.com/office/powerpoint/2010/main" val="309099995"/>
              </p:ext>
            </p:extLst>
          </p:nvPr>
        </p:nvGraphicFramePr>
        <p:xfrm>
          <a:off x="6546850" y="3182620"/>
          <a:ext cx="4889500" cy="2545079"/>
        </p:xfrm>
        <a:graphic>
          <a:graphicData uri="http://schemas.openxmlformats.org/drawingml/2006/table">
            <a:tbl>
              <a:tblPr>
                <a:tableStyleId>{5C22544A-7EE6-4342-B048-85BDC9FD1C3A}</a:tableStyleId>
              </a:tblPr>
              <a:tblGrid>
                <a:gridCol w="1357667">
                  <a:extLst>
                    <a:ext uri="{9D8B030D-6E8A-4147-A177-3AD203B41FA5}">
                      <a16:colId xmlns:a16="http://schemas.microsoft.com/office/drawing/2014/main" val="3148156494"/>
                    </a:ext>
                  </a:extLst>
                </a:gridCol>
                <a:gridCol w="607627">
                  <a:extLst>
                    <a:ext uri="{9D8B030D-6E8A-4147-A177-3AD203B41FA5}">
                      <a16:colId xmlns:a16="http://schemas.microsoft.com/office/drawing/2014/main" val="1532099522"/>
                    </a:ext>
                  </a:extLst>
                </a:gridCol>
                <a:gridCol w="607627">
                  <a:extLst>
                    <a:ext uri="{9D8B030D-6E8A-4147-A177-3AD203B41FA5}">
                      <a16:colId xmlns:a16="http://schemas.microsoft.com/office/drawing/2014/main" val="1553235302"/>
                    </a:ext>
                  </a:extLst>
                </a:gridCol>
                <a:gridCol w="607627">
                  <a:extLst>
                    <a:ext uri="{9D8B030D-6E8A-4147-A177-3AD203B41FA5}">
                      <a16:colId xmlns:a16="http://schemas.microsoft.com/office/drawing/2014/main" val="3706563457"/>
                    </a:ext>
                  </a:extLst>
                </a:gridCol>
                <a:gridCol w="854476">
                  <a:extLst>
                    <a:ext uri="{9D8B030D-6E8A-4147-A177-3AD203B41FA5}">
                      <a16:colId xmlns:a16="http://schemas.microsoft.com/office/drawing/2014/main" val="2753600466"/>
                    </a:ext>
                  </a:extLst>
                </a:gridCol>
                <a:gridCol w="854476">
                  <a:extLst>
                    <a:ext uri="{9D8B030D-6E8A-4147-A177-3AD203B41FA5}">
                      <a16:colId xmlns:a16="http://schemas.microsoft.com/office/drawing/2014/main" val="3694695791"/>
                    </a:ext>
                  </a:extLst>
                </a:gridCol>
              </a:tblGrid>
              <a:tr h="211356">
                <a:tc gridSpan="6">
                  <a:txBody>
                    <a:bodyPr/>
                    <a:lstStyle/>
                    <a:p>
                      <a:pPr algn="ctr" fontAlgn="b"/>
                      <a:r>
                        <a:rPr lang="en-US" sz="1100" u="none" strike="noStrike">
                          <a:effectLst/>
                        </a:rPr>
                        <a:t>Revenue analysis</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0638773"/>
                  </a:ext>
                </a:extLst>
              </a:tr>
              <a:tr h="211356">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2020 -30 June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2021 -30 June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8405599"/>
                  </a:ext>
                </a:extLst>
              </a:tr>
              <a:tr h="211356">
                <a:tc>
                  <a:txBody>
                    <a:bodyPr/>
                    <a:lstStyle/>
                    <a:p>
                      <a:pPr algn="l" fontAlgn="b"/>
                      <a:r>
                        <a:rPr lang="en-US" sz="1100" u="none" strike="noStrike">
                          <a:effectLst/>
                        </a:rPr>
                        <a:t>Broking</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282.6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147.1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142.7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3855294"/>
                  </a:ext>
                </a:extLst>
              </a:tr>
              <a:tr h="211356">
                <a:tc>
                  <a:txBody>
                    <a:bodyPr/>
                    <a:lstStyle/>
                    <a:p>
                      <a:pPr algn="l" fontAlgn="b"/>
                      <a:r>
                        <a:rPr lang="en-US" sz="1100" u="none" strike="noStrike">
                          <a:effectLst/>
                        </a:rPr>
                        <a:t>Financial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46.1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33.9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98770383"/>
                  </a:ext>
                </a:extLst>
              </a:tr>
              <a:tr h="211356">
                <a:tc>
                  <a:txBody>
                    <a:bodyPr/>
                    <a:lstStyle/>
                    <a:p>
                      <a:pPr algn="l" fontAlgn="b"/>
                      <a:r>
                        <a:rPr lang="en-US" sz="1100" u="none" strike="noStrike">
                          <a:effectLst/>
                        </a:rPr>
                        <a:t>Support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23.9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92631506"/>
                  </a:ext>
                </a:extLst>
              </a:tr>
              <a:tr h="211356">
                <a:tc>
                  <a:txBody>
                    <a:bodyPr/>
                    <a:lstStyle/>
                    <a:p>
                      <a:pPr algn="l" fontAlgn="b"/>
                      <a:r>
                        <a:rPr lang="en-US" sz="1100" u="none" strike="noStrike">
                          <a:effectLst/>
                        </a:rPr>
                        <a:t>Research</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2662470"/>
                  </a:ext>
                </a:extLst>
              </a:tr>
              <a:tr h="220163">
                <a:tc>
                  <a:txBody>
                    <a:bodyPr/>
                    <a:lstStyle/>
                    <a:p>
                      <a:pPr algn="l" fontAlgn="b"/>
                      <a:r>
                        <a:rPr lang="en-US" sz="1100" u="none" strike="noStrike">
                          <a:effectLst/>
                        </a:rPr>
                        <a:t>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337.6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363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358.2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180.4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190.1</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83345902"/>
                  </a:ext>
                </a:extLst>
              </a:tr>
              <a:tr h="2113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0151221"/>
                  </a:ext>
                </a:extLst>
              </a:tr>
              <a:tr h="2113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12846381"/>
                  </a:ext>
                </a:extLst>
              </a:tr>
              <a:tr h="211356">
                <a:tc gridSpan="6">
                  <a:txBody>
                    <a:bodyPr/>
                    <a:lstStyle/>
                    <a:p>
                      <a:pPr algn="ctr" fontAlgn="b"/>
                      <a:r>
                        <a:rPr lang="en-US" sz="1100" u="none" strike="noStrike">
                          <a:effectLst/>
                        </a:rPr>
                        <a:t>EPS analysis</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38626947"/>
                  </a:ext>
                </a:extLst>
              </a:tr>
              <a:tr h="211356">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2020 -30 June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2021 -30 June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1919378"/>
                  </a:ext>
                </a:extLst>
              </a:tr>
              <a:tr h="211356">
                <a:tc>
                  <a:txBody>
                    <a:bodyPr/>
                    <a:lstStyle/>
                    <a:p>
                      <a:pPr algn="l" fontAlgn="b"/>
                      <a:r>
                        <a:rPr lang="en-US" sz="1100" u="none" strike="noStrike">
                          <a:effectLst/>
                        </a:rPr>
                        <a:t>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105.2</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118.8</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r" fontAlgn="b"/>
                      <a:r>
                        <a:rPr lang="en-US" sz="1100" u="none" strike="noStrike">
                          <a:effectLst/>
                        </a:rPr>
                        <a:t>106</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2A3990"/>
                        </a:solidFill>
                        <a:effectLst/>
                        <a:latin typeface="Arial" panose="020B060402020202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2A399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752871243"/>
                  </a:ext>
                </a:extLst>
              </a:tr>
            </a:tbl>
          </a:graphicData>
        </a:graphic>
      </p:graphicFrame>
    </p:spTree>
    <p:extLst>
      <p:ext uri="{BB962C8B-B14F-4D97-AF65-F5344CB8AC3E}">
        <p14:creationId xmlns:p14="http://schemas.microsoft.com/office/powerpoint/2010/main" val="2795866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148B-0961-406F-B635-D4DAF8CF2A59}"/>
              </a:ext>
            </a:extLst>
          </p:cNvPr>
          <p:cNvSpPr>
            <a:spLocks noGrp="1"/>
          </p:cNvSpPr>
          <p:nvPr>
            <p:ph type="title"/>
          </p:nvPr>
        </p:nvSpPr>
        <p:spPr/>
        <p:txBody>
          <a:bodyPr/>
          <a:lstStyle/>
          <a:p>
            <a:r>
              <a:rPr lang="en-US" dirty="0"/>
              <a:t>Appendix D</a:t>
            </a:r>
          </a:p>
        </p:txBody>
      </p:sp>
      <p:graphicFrame>
        <p:nvGraphicFramePr>
          <p:cNvPr id="4" name="Content Placeholder 3">
            <a:extLst>
              <a:ext uri="{FF2B5EF4-FFF2-40B4-BE49-F238E27FC236}">
                <a16:creationId xmlns:a16="http://schemas.microsoft.com/office/drawing/2014/main" id="{569A0BD9-7640-43A0-BBCE-3A19309F392E}"/>
              </a:ext>
            </a:extLst>
          </p:cNvPr>
          <p:cNvGraphicFramePr>
            <a:graphicFrameLocks noGrp="1"/>
          </p:cNvGraphicFramePr>
          <p:nvPr>
            <p:ph idx="1"/>
            <p:extLst>
              <p:ext uri="{D42A27DB-BD31-4B8C-83A1-F6EECF244321}">
                <p14:modId xmlns:p14="http://schemas.microsoft.com/office/powerpoint/2010/main" val="3765250188"/>
              </p:ext>
            </p:extLst>
          </p:nvPr>
        </p:nvGraphicFramePr>
        <p:xfrm>
          <a:off x="838200" y="1580674"/>
          <a:ext cx="4787900" cy="2775422"/>
        </p:xfrm>
        <a:graphic>
          <a:graphicData uri="http://schemas.openxmlformats.org/drawingml/2006/table">
            <a:tbl>
              <a:tblPr>
                <a:tableStyleId>{5C22544A-7EE6-4342-B048-85BDC9FD1C3A}</a:tableStyleId>
              </a:tblPr>
              <a:tblGrid>
                <a:gridCol w="828126">
                  <a:extLst>
                    <a:ext uri="{9D8B030D-6E8A-4147-A177-3AD203B41FA5}">
                      <a16:colId xmlns:a16="http://schemas.microsoft.com/office/drawing/2014/main" val="4192532204"/>
                    </a:ext>
                  </a:extLst>
                </a:gridCol>
                <a:gridCol w="609196">
                  <a:extLst>
                    <a:ext uri="{9D8B030D-6E8A-4147-A177-3AD203B41FA5}">
                      <a16:colId xmlns:a16="http://schemas.microsoft.com/office/drawing/2014/main" val="3494515081"/>
                    </a:ext>
                  </a:extLst>
                </a:gridCol>
                <a:gridCol w="666308">
                  <a:extLst>
                    <a:ext uri="{9D8B030D-6E8A-4147-A177-3AD203B41FA5}">
                      <a16:colId xmlns:a16="http://schemas.microsoft.com/office/drawing/2014/main" val="124344260"/>
                    </a:ext>
                  </a:extLst>
                </a:gridCol>
                <a:gridCol w="970906">
                  <a:extLst>
                    <a:ext uri="{9D8B030D-6E8A-4147-A177-3AD203B41FA5}">
                      <a16:colId xmlns:a16="http://schemas.microsoft.com/office/drawing/2014/main" val="4056895861"/>
                    </a:ext>
                  </a:extLst>
                </a:gridCol>
                <a:gridCol w="856682">
                  <a:extLst>
                    <a:ext uri="{9D8B030D-6E8A-4147-A177-3AD203B41FA5}">
                      <a16:colId xmlns:a16="http://schemas.microsoft.com/office/drawing/2014/main" val="3940587447"/>
                    </a:ext>
                  </a:extLst>
                </a:gridCol>
                <a:gridCol w="856682">
                  <a:extLst>
                    <a:ext uri="{9D8B030D-6E8A-4147-A177-3AD203B41FA5}">
                      <a16:colId xmlns:a16="http://schemas.microsoft.com/office/drawing/2014/main" val="164316769"/>
                    </a:ext>
                  </a:extLst>
                </a:gridCol>
              </a:tblGrid>
              <a:tr h="213494">
                <a:tc gridSpan="6">
                  <a:txBody>
                    <a:bodyPr/>
                    <a:lstStyle/>
                    <a:p>
                      <a:pPr algn="ctr" fontAlgn="b"/>
                      <a:r>
                        <a:rPr lang="en-US" sz="1100" u="none" strike="noStrike">
                          <a:effectLst/>
                        </a:rPr>
                        <a:t>Debt to Equity ratio analysis</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11419300"/>
                  </a:ext>
                </a:extLst>
              </a:tr>
              <a:tr h="213494">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2020 -30 June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2021 -30 June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704180"/>
                  </a:ext>
                </a:extLst>
              </a:tr>
              <a:tr h="213494">
                <a:tc>
                  <a:txBody>
                    <a:bodyPr/>
                    <a:lstStyle/>
                    <a:p>
                      <a:pPr algn="l" fontAlgn="b"/>
                      <a:r>
                        <a:rPr lang="en-US" sz="1100" u="none" strike="noStrike">
                          <a:effectLst/>
                        </a:rPr>
                        <a:t>Total percent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37.94%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62.74%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74.39%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52.83%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60.55%</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34749726"/>
                  </a:ext>
                </a:extLst>
              </a:tr>
              <a:tr h="213494">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4916868"/>
                  </a:ext>
                </a:extLst>
              </a:tr>
              <a:tr h="213494">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49181012"/>
                  </a:ext>
                </a:extLst>
              </a:tr>
              <a:tr h="213494">
                <a:tc gridSpan="6">
                  <a:txBody>
                    <a:bodyPr/>
                    <a:lstStyle/>
                    <a:p>
                      <a:pPr algn="ctr" fontAlgn="b"/>
                      <a:r>
                        <a:rPr lang="en-US" sz="1100" u="none" strike="noStrike">
                          <a:effectLst/>
                        </a:rPr>
                        <a:t>Equity ratio analysis</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69390293"/>
                  </a:ext>
                </a:extLst>
              </a:tr>
              <a:tr h="213494">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2020 -30 June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2021 -30 June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305155"/>
                  </a:ext>
                </a:extLst>
              </a:tr>
              <a:tr h="213494">
                <a:tc>
                  <a:txBody>
                    <a:bodyPr/>
                    <a:lstStyle/>
                    <a:p>
                      <a:pPr algn="l" fontAlgn="b"/>
                      <a:r>
                        <a:rPr lang="en-US" sz="1100" u="none" strike="noStrike">
                          <a:effectLst/>
                        </a:rPr>
                        <a:t>Total percent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72.49%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61.45%</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57.34%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65.43%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62.29%</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84133478"/>
                  </a:ext>
                </a:extLst>
              </a:tr>
              <a:tr h="213494">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5659160"/>
                  </a:ext>
                </a:extLst>
              </a:tr>
              <a:tr h="213494">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73131633"/>
                  </a:ext>
                </a:extLst>
              </a:tr>
              <a:tr h="213494">
                <a:tc gridSpan="6">
                  <a:txBody>
                    <a:bodyPr/>
                    <a:lstStyle/>
                    <a:p>
                      <a:pPr algn="ctr" fontAlgn="b"/>
                      <a:r>
                        <a:rPr lang="en-US" sz="1100" u="none" strike="noStrike">
                          <a:effectLst/>
                        </a:rPr>
                        <a:t>Debt ratio analysis</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4324789"/>
                  </a:ext>
                </a:extLst>
              </a:tr>
              <a:tr h="213494">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2020 -30 June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2021 -30 June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4644911"/>
                  </a:ext>
                </a:extLst>
              </a:tr>
              <a:tr h="213494">
                <a:tc>
                  <a:txBody>
                    <a:bodyPr/>
                    <a:lstStyle/>
                    <a:p>
                      <a:pPr algn="l" fontAlgn="b"/>
                      <a:r>
                        <a:rPr lang="en-US" sz="1100" u="none" strike="noStrike">
                          <a:effectLst/>
                        </a:rPr>
                        <a:t>Total percent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27.51%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38.55%</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42.66%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34.57%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37.71%</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0082121"/>
                  </a:ext>
                </a:extLst>
              </a:tr>
            </a:tbl>
          </a:graphicData>
        </a:graphic>
      </p:graphicFrame>
      <p:graphicFrame>
        <p:nvGraphicFramePr>
          <p:cNvPr id="5" name="Table 4">
            <a:extLst>
              <a:ext uri="{FF2B5EF4-FFF2-40B4-BE49-F238E27FC236}">
                <a16:creationId xmlns:a16="http://schemas.microsoft.com/office/drawing/2014/main" id="{0FEC80F1-F7F0-449F-9F1F-6C582A9DED21}"/>
              </a:ext>
            </a:extLst>
          </p:cNvPr>
          <p:cNvGraphicFramePr>
            <a:graphicFrameLocks noGrp="1"/>
          </p:cNvGraphicFramePr>
          <p:nvPr>
            <p:extLst>
              <p:ext uri="{D42A27DB-BD31-4B8C-83A1-F6EECF244321}">
                <p14:modId xmlns:p14="http://schemas.microsoft.com/office/powerpoint/2010/main" val="792811902"/>
              </p:ext>
            </p:extLst>
          </p:nvPr>
        </p:nvGraphicFramePr>
        <p:xfrm>
          <a:off x="6461841" y="1569885"/>
          <a:ext cx="4541678" cy="4351331"/>
        </p:xfrm>
        <a:graphic>
          <a:graphicData uri="http://schemas.openxmlformats.org/drawingml/2006/table">
            <a:tbl>
              <a:tblPr>
                <a:tableStyleId>{5C22544A-7EE6-4342-B048-85BDC9FD1C3A}</a:tableStyleId>
              </a:tblPr>
              <a:tblGrid>
                <a:gridCol w="785539">
                  <a:extLst>
                    <a:ext uri="{9D8B030D-6E8A-4147-A177-3AD203B41FA5}">
                      <a16:colId xmlns:a16="http://schemas.microsoft.com/office/drawing/2014/main" val="292808584"/>
                    </a:ext>
                  </a:extLst>
                </a:gridCol>
                <a:gridCol w="577868">
                  <a:extLst>
                    <a:ext uri="{9D8B030D-6E8A-4147-A177-3AD203B41FA5}">
                      <a16:colId xmlns:a16="http://schemas.microsoft.com/office/drawing/2014/main" val="1580905481"/>
                    </a:ext>
                  </a:extLst>
                </a:gridCol>
                <a:gridCol w="632043">
                  <a:extLst>
                    <a:ext uri="{9D8B030D-6E8A-4147-A177-3AD203B41FA5}">
                      <a16:colId xmlns:a16="http://schemas.microsoft.com/office/drawing/2014/main" val="3784852389"/>
                    </a:ext>
                  </a:extLst>
                </a:gridCol>
                <a:gridCol w="920976">
                  <a:extLst>
                    <a:ext uri="{9D8B030D-6E8A-4147-A177-3AD203B41FA5}">
                      <a16:colId xmlns:a16="http://schemas.microsoft.com/office/drawing/2014/main" val="3266168599"/>
                    </a:ext>
                  </a:extLst>
                </a:gridCol>
                <a:gridCol w="812626">
                  <a:extLst>
                    <a:ext uri="{9D8B030D-6E8A-4147-A177-3AD203B41FA5}">
                      <a16:colId xmlns:a16="http://schemas.microsoft.com/office/drawing/2014/main" val="497740871"/>
                    </a:ext>
                  </a:extLst>
                </a:gridCol>
                <a:gridCol w="812626">
                  <a:extLst>
                    <a:ext uri="{9D8B030D-6E8A-4147-A177-3AD203B41FA5}">
                      <a16:colId xmlns:a16="http://schemas.microsoft.com/office/drawing/2014/main" val="2239557907"/>
                    </a:ext>
                  </a:extLst>
                </a:gridCol>
              </a:tblGrid>
              <a:tr h="173475">
                <a:tc gridSpan="6">
                  <a:txBody>
                    <a:bodyPr/>
                    <a:lstStyle/>
                    <a:p>
                      <a:pPr algn="ctr" fontAlgn="b"/>
                      <a:r>
                        <a:rPr lang="en-US" sz="1000" u="none" strike="noStrike">
                          <a:effectLst/>
                        </a:rPr>
                        <a:t>operating cash flow ratio analysis</a:t>
                      </a:r>
                      <a:endParaRPr lang="en-US" sz="1000" b="1" i="0" u="none" strike="noStrike">
                        <a:solidFill>
                          <a:srgbClr val="000000"/>
                        </a:solidFill>
                        <a:effectLst/>
                        <a:latin typeface="Calibri" panose="020F0502020204030204" pitchFamily="34" charset="0"/>
                      </a:endParaRPr>
                    </a:p>
                  </a:txBody>
                  <a:tcPr marL="7228" marR="7228" marT="7228"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1165667"/>
                  </a:ext>
                </a:extLst>
              </a:tr>
              <a:tr h="173475">
                <a:tc>
                  <a:txBody>
                    <a:bodyPr/>
                    <a:lstStyle/>
                    <a:p>
                      <a:pPr algn="l" fontAlgn="b"/>
                      <a:r>
                        <a:rPr lang="en-US" sz="1000" u="none" strike="noStrike">
                          <a:effectLst/>
                        </a:rPr>
                        <a:t> </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2018</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2019</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2020</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l" fontAlgn="b"/>
                      <a:r>
                        <a:rPr lang="en-US" sz="1000" u="none" strike="noStrike">
                          <a:effectLst/>
                        </a:rPr>
                        <a:t>2020 -30 June</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l" fontAlgn="b"/>
                      <a:r>
                        <a:rPr lang="en-US" sz="1000" u="none" strike="noStrike">
                          <a:effectLst/>
                        </a:rPr>
                        <a:t>2021 -30 June</a:t>
                      </a:r>
                      <a:endParaRPr lang="en-US" sz="1000" b="1"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2863309565"/>
                  </a:ext>
                </a:extLst>
              </a:tr>
              <a:tr h="180703">
                <a:tc>
                  <a:txBody>
                    <a:bodyPr/>
                    <a:lstStyle/>
                    <a:p>
                      <a:pPr algn="l" fontAlgn="b"/>
                      <a:r>
                        <a:rPr lang="en-US" sz="1000" u="none" strike="noStrike">
                          <a:effectLst/>
                        </a:rPr>
                        <a:t>Total</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0.22</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0.45</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0.43</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-0.02</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-0.09</a:t>
                      </a:r>
                      <a:endParaRPr lang="en-US" sz="1000" b="1"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843978004"/>
                  </a:ext>
                </a:extLst>
              </a:tr>
              <a:tr h="173475">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4110402182"/>
                  </a:ext>
                </a:extLst>
              </a:tr>
              <a:tr h="173475">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546713225"/>
                  </a:ext>
                </a:extLst>
              </a:tr>
              <a:tr h="173475">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2426238034"/>
                  </a:ext>
                </a:extLst>
              </a:tr>
              <a:tr h="173475">
                <a:tc gridSpan="6">
                  <a:txBody>
                    <a:bodyPr/>
                    <a:lstStyle/>
                    <a:p>
                      <a:pPr algn="ctr" fontAlgn="b"/>
                      <a:r>
                        <a:rPr lang="en-US" sz="1000" u="none" strike="noStrike">
                          <a:effectLst/>
                        </a:rPr>
                        <a:t>Cash ratio analysis</a:t>
                      </a:r>
                      <a:endParaRPr lang="en-US" sz="1000" b="1" i="0" u="none" strike="noStrike">
                        <a:solidFill>
                          <a:srgbClr val="000000"/>
                        </a:solidFill>
                        <a:effectLst/>
                        <a:latin typeface="Calibri" panose="020F0502020204030204" pitchFamily="34" charset="0"/>
                      </a:endParaRPr>
                    </a:p>
                  </a:txBody>
                  <a:tcPr marL="7228" marR="7228" marT="7228"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9893835"/>
                  </a:ext>
                </a:extLst>
              </a:tr>
              <a:tr h="173475">
                <a:tc>
                  <a:txBody>
                    <a:bodyPr/>
                    <a:lstStyle/>
                    <a:p>
                      <a:pPr algn="l" fontAlgn="b"/>
                      <a:r>
                        <a:rPr lang="en-US" sz="1000" u="none" strike="noStrike">
                          <a:effectLst/>
                        </a:rPr>
                        <a:t> </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2018</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2019</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2020</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l" fontAlgn="b"/>
                      <a:r>
                        <a:rPr lang="en-US" sz="1000" u="none" strike="noStrike">
                          <a:effectLst/>
                        </a:rPr>
                        <a:t>2020 -30 June</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l" fontAlgn="b"/>
                      <a:r>
                        <a:rPr lang="en-US" sz="1000" u="none" strike="noStrike">
                          <a:effectLst/>
                        </a:rPr>
                        <a:t>2021 -30 June</a:t>
                      </a:r>
                      <a:endParaRPr lang="en-US" sz="1000" b="1"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3884141106"/>
                  </a:ext>
                </a:extLst>
              </a:tr>
              <a:tr h="173475">
                <a:tc>
                  <a:txBody>
                    <a:bodyPr/>
                    <a:lstStyle/>
                    <a:p>
                      <a:pPr algn="l" fontAlgn="b"/>
                      <a:r>
                        <a:rPr lang="en-US" sz="1000" u="none" strike="noStrike">
                          <a:effectLst/>
                        </a:rPr>
                        <a:t>Total</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1.09</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1.03</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0.98</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1.15</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1.08</a:t>
                      </a:r>
                      <a:endParaRPr lang="en-US" sz="1000" b="1"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52935924"/>
                  </a:ext>
                </a:extLst>
              </a:tr>
              <a:tr h="173475">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2690859397"/>
                  </a:ext>
                </a:extLst>
              </a:tr>
              <a:tr h="173475">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23683279"/>
                  </a:ext>
                </a:extLst>
              </a:tr>
              <a:tr h="173475">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2759386276"/>
                  </a:ext>
                </a:extLst>
              </a:tr>
              <a:tr h="173475">
                <a:tc gridSpan="6">
                  <a:txBody>
                    <a:bodyPr/>
                    <a:lstStyle/>
                    <a:p>
                      <a:pPr algn="ctr" fontAlgn="b"/>
                      <a:r>
                        <a:rPr lang="en-US" sz="1000" u="none" strike="noStrike">
                          <a:effectLst/>
                        </a:rPr>
                        <a:t>ROA analysis</a:t>
                      </a:r>
                      <a:endParaRPr lang="en-US" sz="1000" b="1" i="0" u="none" strike="noStrike">
                        <a:solidFill>
                          <a:srgbClr val="000000"/>
                        </a:solidFill>
                        <a:effectLst/>
                        <a:latin typeface="Calibri" panose="020F0502020204030204" pitchFamily="34" charset="0"/>
                      </a:endParaRPr>
                    </a:p>
                  </a:txBody>
                  <a:tcPr marL="7228" marR="7228" marT="7228"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05193942"/>
                  </a:ext>
                </a:extLst>
              </a:tr>
              <a:tr h="173475">
                <a:tc>
                  <a:txBody>
                    <a:bodyPr/>
                    <a:lstStyle/>
                    <a:p>
                      <a:pPr algn="l" fontAlgn="b"/>
                      <a:r>
                        <a:rPr lang="en-US" sz="1000" u="none" strike="noStrike">
                          <a:effectLst/>
                        </a:rPr>
                        <a:t> </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2018</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2019</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2020</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l" fontAlgn="b"/>
                      <a:r>
                        <a:rPr lang="en-US" sz="1000" u="none" strike="noStrike">
                          <a:effectLst/>
                        </a:rPr>
                        <a:t>2020 -30 June</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l" fontAlgn="b"/>
                      <a:r>
                        <a:rPr lang="en-US" sz="1000" u="none" strike="noStrike">
                          <a:effectLst/>
                        </a:rPr>
                        <a:t>2021 -30 June</a:t>
                      </a:r>
                      <a:endParaRPr lang="en-US" sz="1000" b="1"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336264924"/>
                  </a:ext>
                </a:extLst>
              </a:tr>
              <a:tr h="173475">
                <a:tc>
                  <a:txBody>
                    <a:bodyPr/>
                    <a:lstStyle/>
                    <a:p>
                      <a:pPr algn="l" fontAlgn="b"/>
                      <a:r>
                        <a:rPr lang="en-US" sz="1000" u="none" strike="noStrike">
                          <a:effectLst/>
                        </a:rPr>
                        <a:t>Total</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0.06</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0.06</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0.06</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0.00</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0.00</a:t>
                      </a:r>
                      <a:endParaRPr lang="en-US" sz="1000" b="1"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3221720721"/>
                  </a:ext>
                </a:extLst>
              </a:tr>
              <a:tr h="173475">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1310662821"/>
                  </a:ext>
                </a:extLst>
              </a:tr>
              <a:tr h="173475">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92885725"/>
                  </a:ext>
                </a:extLst>
              </a:tr>
              <a:tr h="173475">
                <a:tc gridSpan="6">
                  <a:txBody>
                    <a:bodyPr/>
                    <a:lstStyle/>
                    <a:p>
                      <a:pPr algn="ctr" fontAlgn="b"/>
                      <a:r>
                        <a:rPr lang="en-US" sz="1000" u="none" strike="noStrike">
                          <a:effectLst/>
                        </a:rPr>
                        <a:t>ROE analysis</a:t>
                      </a:r>
                      <a:endParaRPr lang="en-US" sz="1000" b="1" i="0" u="none" strike="noStrike">
                        <a:solidFill>
                          <a:srgbClr val="000000"/>
                        </a:solidFill>
                        <a:effectLst/>
                        <a:latin typeface="Calibri" panose="020F0502020204030204" pitchFamily="34" charset="0"/>
                      </a:endParaRPr>
                    </a:p>
                  </a:txBody>
                  <a:tcPr marL="7228" marR="7228" marT="7228"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93948030"/>
                  </a:ext>
                </a:extLst>
              </a:tr>
              <a:tr h="180703">
                <a:tc>
                  <a:txBody>
                    <a:bodyPr/>
                    <a:lstStyle/>
                    <a:p>
                      <a:pPr algn="l" fontAlgn="b"/>
                      <a:r>
                        <a:rPr lang="en-US" sz="1000" u="none" strike="noStrike">
                          <a:effectLst/>
                        </a:rPr>
                        <a:t> </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2018</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2019</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2020</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l" fontAlgn="b"/>
                      <a:r>
                        <a:rPr lang="en-US" sz="1000" u="none" strike="noStrike">
                          <a:effectLst/>
                        </a:rPr>
                        <a:t>2020 -30 June</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l" fontAlgn="b"/>
                      <a:r>
                        <a:rPr lang="en-US" sz="1000" u="none" strike="noStrike">
                          <a:effectLst/>
                        </a:rPr>
                        <a:t>2021 -30 June</a:t>
                      </a:r>
                      <a:endParaRPr lang="en-US" sz="1000" b="1"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2503171083"/>
                  </a:ext>
                </a:extLst>
              </a:tr>
              <a:tr h="173475">
                <a:tc>
                  <a:txBody>
                    <a:bodyPr/>
                    <a:lstStyle/>
                    <a:p>
                      <a:pPr algn="l" fontAlgn="b"/>
                      <a:r>
                        <a:rPr lang="en-US" sz="1000" u="none" strike="noStrike">
                          <a:effectLst/>
                        </a:rPr>
                        <a:t>Total</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0.08</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0.10</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0.11</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0.00</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0.00</a:t>
                      </a:r>
                      <a:endParaRPr lang="en-US" sz="1000" b="1"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1780554281"/>
                  </a:ext>
                </a:extLst>
              </a:tr>
              <a:tr h="173475">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478314840"/>
                  </a:ext>
                </a:extLst>
              </a:tr>
              <a:tr h="173475">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732135592"/>
                  </a:ext>
                </a:extLst>
              </a:tr>
              <a:tr h="173475">
                <a:tc gridSpan="6">
                  <a:txBody>
                    <a:bodyPr/>
                    <a:lstStyle/>
                    <a:p>
                      <a:pPr algn="ctr" fontAlgn="b"/>
                      <a:r>
                        <a:rPr lang="en-US" sz="1000" u="none" strike="noStrike">
                          <a:effectLst/>
                        </a:rPr>
                        <a:t>Net profit margin analysis</a:t>
                      </a:r>
                      <a:endParaRPr lang="en-US" sz="1000" b="1" i="0" u="none" strike="noStrike">
                        <a:solidFill>
                          <a:srgbClr val="000000"/>
                        </a:solidFill>
                        <a:effectLst/>
                        <a:latin typeface="Calibri" panose="020F0502020204030204" pitchFamily="34" charset="0"/>
                      </a:endParaRPr>
                    </a:p>
                  </a:txBody>
                  <a:tcPr marL="7228" marR="7228" marT="7228"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0426514"/>
                  </a:ext>
                </a:extLst>
              </a:tr>
              <a:tr h="173475">
                <a:tc>
                  <a:txBody>
                    <a:bodyPr/>
                    <a:lstStyle/>
                    <a:p>
                      <a:pPr algn="l" fontAlgn="b"/>
                      <a:r>
                        <a:rPr lang="en-US" sz="1000" u="none" strike="noStrike">
                          <a:effectLst/>
                        </a:rPr>
                        <a:t> </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2018</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2019</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2020</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l" fontAlgn="b"/>
                      <a:r>
                        <a:rPr lang="en-US" sz="1000" u="none" strike="noStrike">
                          <a:effectLst/>
                        </a:rPr>
                        <a:t>2020 -30 June</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l" fontAlgn="b"/>
                      <a:r>
                        <a:rPr lang="en-US" sz="1000" u="none" strike="noStrike">
                          <a:effectLst/>
                        </a:rPr>
                        <a:t>2021 -30 June</a:t>
                      </a:r>
                      <a:endParaRPr lang="en-US" sz="1000" b="1" i="0" u="none" strike="noStrike">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1495506306"/>
                  </a:ext>
                </a:extLst>
              </a:tr>
              <a:tr h="173475">
                <a:tc>
                  <a:txBody>
                    <a:bodyPr/>
                    <a:lstStyle/>
                    <a:p>
                      <a:pPr algn="l" fontAlgn="b"/>
                      <a:r>
                        <a:rPr lang="en-US" sz="1000" u="none" strike="noStrike">
                          <a:effectLst/>
                        </a:rPr>
                        <a:t>Total</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10.25</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10.44</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9.83</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a:effectLst/>
                        </a:rPr>
                        <a:t>0.00</a:t>
                      </a:r>
                      <a:endParaRPr lang="en-US" sz="1000" b="1" i="0" u="none" strike="noStrike">
                        <a:solidFill>
                          <a:srgbClr val="000000"/>
                        </a:solidFill>
                        <a:effectLst/>
                        <a:latin typeface="Calibri" panose="020F0502020204030204" pitchFamily="34" charset="0"/>
                      </a:endParaRPr>
                    </a:p>
                  </a:txBody>
                  <a:tcPr marL="7228" marR="7228" marT="7228" marB="0" anchor="b"/>
                </a:tc>
                <a:tc>
                  <a:txBody>
                    <a:bodyPr/>
                    <a:lstStyle/>
                    <a:p>
                      <a:pPr algn="r" fontAlgn="b"/>
                      <a:r>
                        <a:rPr lang="en-US" sz="1000" u="none" strike="noStrike" dirty="0">
                          <a:effectLst/>
                        </a:rPr>
                        <a:t>0.00</a:t>
                      </a:r>
                      <a:endParaRPr lang="en-US" sz="1000" b="1" i="0" u="none" strike="noStrike" dirty="0">
                        <a:solidFill>
                          <a:srgbClr val="000000"/>
                        </a:solidFill>
                        <a:effectLst/>
                        <a:latin typeface="Calibri" panose="020F0502020204030204" pitchFamily="34" charset="0"/>
                      </a:endParaRPr>
                    </a:p>
                  </a:txBody>
                  <a:tcPr marL="7228" marR="7228" marT="7228" marB="0" anchor="b"/>
                </a:tc>
                <a:extLst>
                  <a:ext uri="{0D108BD9-81ED-4DB2-BD59-A6C34878D82A}">
                    <a16:rowId xmlns:a16="http://schemas.microsoft.com/office/drawing/2014/main" val="1341591949"/>
                  </a:ext>
                </a:extLst>
              </a:tr>
            </a:tbl>
          </a:graphicData>
        </a:graphic>
      </p:graphicFrame>
      <p:graphicFrame>
        <p:nvGraphicFramePr>
          <p:cNvPr id="6" name="Table 5">
            <a:extLst>
              <a:ext uri="{FF2B5EF4-FFF2-40B4-BE49-F238E27FC236}">
                <a16:creationId xmlns:a16="http://schemas.microsoft.com/office/drawing/2014/main" id="{F423524C-59F7-4098-A95D-B62E792D96C1}"/>
              </a:ext>
            </a:extLst>
          </p:cNvPr>
          <p:cNvGraphicFramePr>
            <a:graphicFrameLocks noGrp="1"/>
          </p:cNvGraphicFramePr>
          <p:nvPr>
            <p:extLst>
              <p:ext uri="{D42A27DB-BD31-4B8C-83A1-F6EECF244321}">
                <p14:modId xmlns:p14="http://schemas.microsoft.com/office/powerpoint/2010/main" val="2854644857"/>
              </p:ext>
            </p:extLst>
          </p:nvPr>
        </p:nvGraphicFramePr>
        <p:xfrm>
          <a:off x="838200" y="4633436"/>
          <a:ext cx="4787900" cy="1287780"/>
        </p:xfrm>
        <a:graphic>
          <a:graphicData uri="http://schemas.openxmlformats.org/drawingml/2006/table">
            <a:tbl>
              <a:tblPr>
                <a:tableStyleId>{5C22544A-7EE6-4342-B048-85BDC9FD1C3A}</a:tableStyleId>
              </a:tblPr>
              <a:tblGrid>
                <a:gridCol w="828126">
                  <a:extLst>
                    <a:ext uri="{9D8B030D-6E8A-4147-A177-3AD203B41FA5}">
                      <a16:colId xmlns:a16="http://schemas.microsoft.com/office/drawing/2014/main" val="501470518"/>
                    </a:ext>
                  </a:extLst>
                </a:gridCol>
                <a:gridCol w="609196">
                  <a:extLst>
                    <a:ext uri="{9D8B030D-6E8A-4147-A177-3AD203B41FA5}">
                      <a16:colId xmlns:a16="http://schemas.microsoft.com/office/drawing/2014/main" val="2235474737"/>
                    </a:ext>
                  </a:extLst>
                </a:gridCol>
                <a:gridCol w="666308">
                  <a:extLst>
                    <a:ext uri="{9D8B030D-6E8A-4147-A177-3AD203B41FA5}">
                      <a16:colId xmlns:a16="http://schemas.microsoft.com/office/drawing/2014/main" val="83606041"/>
                    </a:ext>
                  </a:extLst>
                </a:gridCol>
                <a:gridCol w="970906">
                  <a:extLst>
                    <a:ext uri="{9D8B030D-6E8A-4147-A177-3AD203B41FA5}">
                      <a16:colId xmlns:a16="http://schemas.microsoft.com/office/drawing/2014/main" val="3958489449"/>
                    </a:ext>
                  </a:extLst>
                </a:gridCol>
                <a:gridCol w="856682">
                  <a:extLst>
                    <a:ext uri="{9D8B030D-6E8A-4147-A177-3AD203B41FA5}">
                      <a16:colId xmlns:a16="http://schemas.microsoft.com/office/drawing/2014/main" val="2349756091"/>
                    </a:ext>
                  </a:extLst>
                </a:gridCol>
                <a:gridCol w="856682">
                  <a:extLst>
                    <a:ext uri="{9D8B030D-6E8A-4147-A177-3AD203B41FA5}">
                      <a16:colId xmlns:a16="http://schemas.microsoft.com/office/drawing/2014/main" val="3867335925"/>
                    </a:ext>
                  </a:extLst>
                </a:gridCol>
              </a:tblGrid>
              <a:tr h="182880">
                <a:tc gridSpan="6">
                  <a:txBody>
                    <a:bodyPr/>
                    <a:lstStyle/>
                    <a:p>
                      <a:pPr algn="ctr" fontAlgn="b"/>
                      <a:r>
                        <a:rPr lang="en-US" sz="1100" u="none" strike="noStrike">
                          <a:effectLst/>
                        </a:rPr>
                        <a:t>Current ratio analysis</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73275411"/>
                  </a:ext>
                </a:extLst>
              </a:tr>
              <a:tr h="182880">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2020 -30 June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2021 -30 June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7609474"/>
                  </a:ext>
                </a:extLst>
              </a:tr>
              <a:tr h="182880">
                <a:tc>
                  <a:txBody>
                    <a:bodyPr/>
                    <a:lstStyle/>
                    <a:p>
                      <a:pPr algn="l" fontAlgn="b"/>
                      <a:r>
                        <a:rPr lang="en-US" sz="1100" u="none" strike="noStrike">
                          <a:effectLst/>
                        </a:rPr>
                        <a:t>Total percent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1.80</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8531547"/>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01366860"/>
                  </a:ext>
                </a:extLst>
              </a:tr>
              <a:tr h="190500">
                <a:tc gridSpan="6">
                  <a:txBody>
                    <a:bodyPr/>
                    <a:lstStyle/>
                    <a:p>
                      <a:pPr algn="ctr" fontAlgn="b"/>
                      <a:r>
                        <a:rPr lang="en-US" sz="1100" u="none" strike="noStrike">
                          <a:effectLst/>
                        </a:rPr>
                        <a:t>Quick ratio analysis</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2949421"/>
                  </a:ext>
                </a:extLst>
              </a:tr>
              <a:tr h="182880">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2020 -30 June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2021 -30 June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1329192"/>
                  </a:ext>
                </a:extLst>
              </a:tr>
              <a:tr h="182880">
                <a:tc>
                  <a:txBody>
                    <a:bodyPr/>
                    <a:lstStyle/>
                    <a:p>
                      <a:pPr algn="l" fontAlgn="b"/>
                      <a:r>
                        <a:rPr lang="en-US" sz="1100" u="none" strike="noStrike">
                          <a:effectLst/>
                        </a:rPr>
                        <a:t>Total percent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#DIV/0!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1.79</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2369174"/>
                  </a:ext>
                </a:extLst>
              </a:tr>
            </a:tbl>
          </a:graphicData>
        </a:graphic>
      </p:graphicFrame>
    </p:spTree>
    <p:extLst>
      <p:ext uri="{BB962C8B-B14F-4D97-AF65-F5344CB8AC3E}">
        <p14:creationId xmlns:p14="http://schemas.microsoft.com/office/powerpoint/2010/main" val="2744259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3245-0361-4333-AB10-003FB6F7B40F}"/>
              </a:ext>
            </a:extLst>
          </p:cNvPr>
          <p:cNvSpPr>
            <a:spLocks noGrp="1"/>
          </p:cNvSpPr>
          <p:nvPr>
            <p:ph type="title"/>
          </p:nvPr>
        </p:nvSpPr>
        <p:spPr/>
        <p:txBody>
          <a:bodyPr/>
          <a:lstStyle/>
          <a:p>
            <a:r>
              <a:rPr lang="en-US" dirty="0"/>
              <a:t>Appendix -Formula</a:t>
            </a:r>
          </a:p>
        </p:txBody>
      </p:sp>
      <p:sp>
        <p:nvSpPr>
          <p:cNvPr id="3" name="Content Placeholder 2">
            <a:extLst>
              <a:ext uri="{FF2B5EF4-FFF2-40B4-BE49-F238E27FC236}">
                <a16:creationId xmlns:a16="http://schemas.microsoft.com/office/drawing/2014/main" id="{B823047E-CE90-4D34-A504-A12B65CF3DF6}"/>
              </a:ext>
            </a:extLst>
          </p:cNvPr>
          <p:cNvSpPr>
            <a:spLocks noGrp="1"/>
          </p:cNvSpPr>
          <p:nvPr>
            <p:ph idx="1"/>
          </p:nvPr>
        </p:nvSpPr>
        <p:spPr/>
        <p:txBody>
          <a:bodyPr>
            <a:normAutofit fontScale="77500" lnSpcReduction="20000"/>
          </a:bodyPr>
          <a:lstStyle/>
          <a:p>
            <a:r>
              <a:rPr lang="en-US" dirty="0"/>
              <a:t>D/E Ratio= Total Debt/Total Equity</a:t>
            </a:r>
          </a:p>
          <a:p>
            <a:r>
              <a:rPr lang="en-US" dirty="0"/>
              <a:t>Modified D/E Ratio= Total long term Debt/Total Equity</a:t>
            </a:r>
          </a:p>
          <a:p>
            <a:r>
              <a:rPr lang="en-US" dirty="0"/>
              <a:t>Total Liabilities: Current Liabilities + Non-Current Liabilities</a:t>
            </a:r>
          </a:p>
          <a:p>
            <a:r>
              <a:rPr lang="en-US" dirty="0"/>
              <a:t>Total Assets: non-current </a:t>
            </a:r>
            <a:r>
              <a:rPr lang="en-US" dirty="0" err="1"/>
              <a:t>assets+current</a:t>
            </a:r>
            <a:r>
              <a:rPr lang="en-US" dirty="0"/>
              <a:t> assets</a:t>
            </a:r>
          </a:p>
          <a:p>
            <a:r>
              <a:rPr lang="en-US" dirty="0"/>
              <a:t>Equity Ratio: Total Shareholders Equity/Total Assets</a:t>
            </a:r>
          </a:p>
          <a:p>
            <a:r>
              <a:rPr lang="en-US" dirty="0"/>
              <a:t>Debt Ratio: Total Debt/Total Assets</a:t>
            </a:r>
          </a:p>
          <a:p>
            <a:r>
              <a:rPr lang="en-US" dirty="0"/>
              <a:t>Current Ratio: Current assets/Current liabilities</a:t>
            </a:r>
          </a:p>
          <a:p>
            <a:r>
              <a:rPr lang="en-US" dirty="0"/>
              <a:t>Operating cash flow ratio: operating cash flow/current liabilities</a:t>
            </a:r>
          </a:p>
          <a:p>
            <a:r>
              <a:rPr lang="en-US" dirty="0"/>
              <a:t>Cash Ratio= Cash &amp; cash equivalent/Current liabilities</a:t>
            </a:r>
          </a:p>
          <a:p>
            <a:r>
              <a:rPr lang="en-US" dirty="0"/>
              <a:t>ROA=Net Income/Total assets</a:t>
            </a:r>
          </a:p>
          <a:p>
            <a:r>
              <a:rPr lang="en-US" dirty="0"/>
              <a:t>ROE= Net Income/ Total Shareholders Equity</a:t>
            </a:r>
          </a:p>
          <a:p>
            <a:r>
              <a:rPr lang="en-US" dirty="0"/>
              <a:t>Net profit margin=(Net income/Revenue)*100</a:t>
            </a:r>
          </a:p>
          <a:p>
            <a:endParaRPr lang="en-US" b="0" dirty="0">
              <a:effectLst/>
            </a:endParaRPr>
          </a:p>
          <a:p>
            <a:endParaRPr lang="en-US" dirty="0"/>
          </a:p>
        </p:txBody>
      </p:sp>
    </p:spTree>
    <p:extLst>
      <p:ext uri="{BB962C8B-B14F-4D97-AF65-F5344CB8AC3E}">
        <p14:creationId xmlns:p14="http://schemas.microsoft.com/office/powerpoint/2010/main" val="127054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23A2-41F6-4AD8-A655-67912CCE2BB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9F919F4-67E8-4D8E-A3D7-5597C38AB630}"/>
              </a:ext>
            </a:extLst>
          </p:cNvPr>
          <p:cNvSpPr>
            <a:spLocks noGrp="1"/>
          </p:cNvSpPr>
          <p:nvPr>
            <p:ph idx="1"/>
          </p:nvPr>
        </p:nvSpPr>
        <p:spPr>
          <a:xfrm>
            <a:off x="838200" y="1397000"/>
            <a:ext cx="10515600" cy="5257800"/>
          </a:xfrm>
        </p:spPr>
        <p:txBody>
          <a:bodyPr>
            <a:noAutofit/>
          </a:bodyPr>
          <a:lstStyle/>
          <a:p>
            <a:r>
              <a:rPr lang="en-US" sz="1800" dirty="0">
                <a:latin typeface="Times New Roman" panose="02020603050405020304" pitchFamily="18" charset="0"/>
                <a:cs typeface="Times New Roman" panose="02020603050405020304" pitchFamily="18" charset="0"/>
              </a:rPr>
              <a:t>Clarksons PLC, 2021. </a:t>
            </a:r>
            <a:r>
              <a:rPr lang="en-US" sz="1800" i="1" dirty="0">
                <a:latin typeface="Times New Roman" panose="02020603050405020304" pitchFamily="18" charset="0"/>
                <a:cs typeface="Times New Roman" panose="02020603050405020304" pitchFamily="18" charset="0"/>
              </a:rPr>
              <a:t>about us</a:t>
            </a:r>
            <a:r>
              <a:rPr lang="en-US" sz="1800" dirty="0">
                <a:latin typeface="Times New Roman" panose="02020603050405020304" pitchFamily="18" charset="0"/>
                <a:cs typeface="Times New Roman" panose="02020603050405020304" pitchFamily="18" charset="0"/>
              </a:rPr>
              <a:t>. [online] Available at: &lt;</a:t>
            </a:r>
            <a:r>
              <a:rPr lang="en-US" sz="180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https://www.clarksons.com/about-us/</a:t>
            </a:r>
            <a:r>
              <a:rPr lang="en-US" sz="1800" u="sng" dirty="0">
                <a:latin typeface="Times New Roman" panose="02020603050405020304" pitchFamily="18" charset="0"/>
                <a:cs typeface="Times New Roman" panose="02020603050405020304" pitchFamily="18" charset="0"/>
              </a:rPr>
              <a:t>&gt; </a:t>
            </a:r>
            <a:r>
              <a:rPr lang="en-US" sz="1800" dirty="0">
                <a:latin typeface="Times New Roman" panose="02020603050405020304" pitchFamily="18" charset="0"/>
                <a:cs typeface="Times New Roman" panose="02020603050405020304" pitchFamily="18" charset="0"/>
              </a:rPr>
              <a:t>[Accessed 20 November 2021].</a:t>
            </a:r>
            <a:endParaRPr lang="en-US" sz="1800" b="0" dirty="0">
              <a:effectLst/>
              <a:latin typeface="Times New Roman" panose="02020603050405020304" pitchFamily="18" charset="0"/>
              <a:cs typeface="Times New Roman" panose="02020603050405020304" pitchFamily="18" charset="0"/>
            </a:endParaRPr>
          </a:p>
          <a:p>
            <a:pPr marR="0" lvl="0" algn="l" defTabSz="914400" rtl="0" eaLnBrk="1" fontAlgn="auto" latinLnBrk="0" hangingPunct="1">
              <a:lnSpc>
                <a:spcPct val="100000"/>
              </a:lnSpc>
              <a:spcBef>
                <a:spcPts val="0"/>
              </a:spcBef>
              <a:spcAft>
                <a:spcPts val="0"/>
              </a:spcAft>
              <a:buClrTx/>
              <a:buSzTx/>
              <a:tabLst/>
              <a:defRPr/>
            </a:pPr>
            <a:r>
              <a:rPr lang="en-US" sz="1800" dirty="0">
                <a:latin typeface="Times New Roman" panose="02020603050405020304" pitchFamily="18" charset="0"/>
                <a:cs typeface="Times New Roman" panose="02020603050405020304" pitchFamily="18" charset="0"/>
              </a:rPr>
              <a:t>Clarksons PLC, 2021. </a:t>
            </a:r>
            <a:r>
              <a:rPr lang="en-US" sz="1800" i="1" dirty="0">
                <a:latin typeface="Times New Roman" panose="02020603050405020304" pitchFamily="18" charset="0"/>
                <a:cs typeface="Times New Roman" panose="02020603050405020304" pitchFamily="18" charset="0"/>
              </a:rPr>
              <a:t>Investors - Five Year Financial Summary Clarksons</a:t>
            </a:r>
            <a:r>
              <a:rPr lang="en-US" sz="1800" dirty="0">
                <a:latin typeface="Times New Roman" panose="02020603050405020304" pitchFamily="18" charset="0"/>
                <a:cs typeface="Times New Roman" panose="02020603050405020304" pitchFamily="18" charset="0"/>
              </a:rPr>
              <a:t>. [online] Available at: &lt;</a:t>
            </a:r>
            <a:r>
              <a:rPr lang="en-US" sz="1800" u="sng" dirty="0">
                <a:latin typeface="Times New Roman" panose="02020603050405020304" pitchFamily="18" charset="0"/>
                <a:cs typeface="Times New Roman" panose="02020603050405020304" pitchFamily="18" charset="0"/>
                <a:hlinkClick r:id="rId3"/>
              </a:rPr>
              <a:t>https://www.clarksons.com/investors/five-year-financial-summary/</a:t>
            </a:r>
            <a:r>
              <a:rPr lang="en-US" sz="1800" dirty="0">
                <a:latin typeface="Times New Roman" panose="02020603050405020304" pitchFamily="18" charset="0"/>
                <a:cs typeface="Times New Roman" panose="02020603050405020304" pitchFamily="18" charset="0"/>
              </a:rPr>
              <a:t>&gt; [Accessed 20 November 2021].</a:t>
            </a:r>
          </a:p>
          <a:p>
            <a:r>
              <a:rPr lang="en-US" sz="1800" dirty="0">
                <a:latin typeface="Times New Roman" panose="02020603050405020304" pitchFamily="18" charset="0"/>
                <a:cs typeface="Times New Roman" panose="02020603050405020304" pitchFamily="18" charset="0"/>
              </a:rPr>
              <a:t>Clarkson., 2020. Annual Report 2020 [online] Available at : &lt;</a:t>
            </a:r>
            <a:r>
              <a:rPr lang="en-US" sz="1800" dirty="0">
                <a:latin typeface="Times New Roman" panose="02020603050405020304" pitchFamily="18" charset="0"/>
                <a:cs typeface="Times New Roman" panose="02020603050405020304" pitchFamily="18" charset="0"/>
                <a:hlinkClick r:id="rId4"/>
              </a:rPr>
              <a:t>https://www.clarksons.com/media/1244445/annual_report_2020.pdf</a:t>
            </a:r>
            <a:r>
              <a:rPr lang="en-US" sz="1800" dirty="0">
                <a:latin typeface="Times New Roman" panose="02020603050405020304" pitchFamily="18" charset="0"/>
                <a:cs typeface="Times New Roman" panose="02020603050405020304" pitchFamily="18" charset="0"/>
              </a:rPr>
              <a:t>&gt; [Accessed 27 November 2021]</a:t>
            </a:r>
          </a:p>
          <a:p>
            <a:r>
              <a:rPr lang="en-US" sz="1800" dirty="0">
                <a:latin typeface="Times New Roman" panose="02020603050405020304" pitchFamily="18" charset="0"/>
                <a:cs typeface="Times New Roman" panose="02020603050405020304" pitchFamily="18" charset="0"/>
              </a:rPr>
              <a:t>Clarkson., 2019. Annual Report 2019 [online] Available at : &lt;https://www.clarksons.com/media/1224913/annual_report_2019.pdf&gt; [Accessed 27 November 2021]</a:t>
            </a:r>
          </a:p>
          <a:p>
            <a:r>
              <a:rPr lang="en-US" sz="1800" dirty="0">
                <a:latin typeface="Times New Roman" panose="02020603050405020304" pitchFamily="18" charset="0"/>
                <a:cs typeface="Times New Roman" panose="02020603050405020304" pitchFamily="18" charset="0"/>
              </a:rPr>
              <a:t>Clarksons PLC.</a:t>
            </a:r>
            <a:r>
              <a:rPr lang="en-US" sz="1800" b="0" i="0" u="none" strike="noStrike" baseline="0" dirty="0">
                <a:solidFill>
                  <a:srgbClr val="071D49"/>
                </a:solidFill>
                <a:latin typeface="Times New Roman" panose="02020603050405020304" pitchFamily="18" charset="0"/>
                <a:cs typeface="Times New Roman" panose="02020603050405020304" pitchFamily="18" charset="0"/>
              </a:rPr>
              <a:t>, 2021.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rPr>
              <a:t>Clarksons PLC </a:t>
            </a:r>
            <a:r>
              <a:rPr lang="en-US" sz="1800" b="0" i="1" u="none" strike="noStrike" baseline="0" dirty="0">
                <a:solidFill>
                  <a:srgbClr val="071D49"/>
                </a:solidFill>
                <a:latin typeface="Times New Roman" panose="02020603050405020304" pitchFamily="18" charset="0"/>
                <a:cs typeface="Times New Roman" panose="02020603050405020304" pitchFamily="18" charset="0"/>
              </a:rPr>
              <a:t>can designs. </a:t>
            </a:r>
            <a:r>
              <a:rPr lang="en-US" sz="1800" b="0" i="0" u="none" strike="noStrike" baseline="0" dirty="0">
                <a:solidFill>
                  <a:srgbClr val="071D49"/>
                </a:solidFill>
                <a:latin typeface="Times New Roman" panose="02020603050405020304" pitchFamily="18" charset="0"/>
                <a:cs typeface="Times New Roman" panose="02020603050405020304" pitchFamily="18" charset="0"/>
              </a:rPr>
              <a:t>[image online] Available at:&lt;</a:t>
            </a:r>
            <a:r>
              <a:rPr lang="en-US" sz="180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https://www.clarksons.com/about-us</a:t>
            </a:r>
            <a:r>
              <a:rPr lang="en-US" sz="1800" b="0" i="0" u="none" strike="noStrike" baseline="0" dirty="0">
                <a:solidFill>
                  <a:srgbClr val="071D49"/>
                </a:solidFill>
                <a:latin typeface="Times New Roman" panose="02020603050405020304" pitchFamily="18" charset="0"/>
                <a:cs typeface="Times New Roman" panose="02020603050405020304" pitchFamily="18" charset="0"/>
              </a:rPr>
              <a:t>&gt; [Accessed </a:t>
            </a:r>
            <a:r>
              <a:rPr lang="en-US" sz="1800" dirty="0">
                <a:latin typeface="Times New Roman" panose="02020603050405020304" pitchFamily="18" charset="0"/>
                <a:cs typeface="Times New Roman" panose="02020603050405020304" pitchFamily="18" charset="0"/>
              </a:rPr>
              <a:t>27 November 2021</a:t>
            </a:r>
            <a:r>
              <a:rPr lang="en-US" sz="1800" b="0" i="0" u="none" strike="noStrike" baseline="0" dirty="0">
                <a:solidFill>
                  <a:srgbClr val="071D49"/>
                </a:solidFill>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b="0" dirty="0">
                <a:effectLst/>
                <a:latin typeface="Times New Roman" panose="02020603050405020304" pitchFamily="18" charset="0"/>
                <a:cs typeface="Times New Roman" panose="02020603050405020304" pitchFamily="18" charset="0"/>
              </a:rPr>
              <a:t>Merger-strategy</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71D49"/>
                </a:solidFill>
                <a:latin typeface="Times New Roman" panose="02020603050405020304" pitchFamily="18" charset="0"/>
                <a:cs typeface="Times New Roman" panose="02020603050405020304" pitchFamily="18" charset="0"/>
              </a:rPr>
              <a:t>, 2021.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rPr>
              <a:t>Merger-strategy </a:t>
            </a:r>
            <a:r>
              <a:rPr lang="en-US" sz="1800" b="0" i="1" u="none" strike="noStrike" baseline="0" dirty="0">
                <a:solidFill>
                  <a:srgbClr val="071D49"/>
                </a:solidFill>
                <a:latin typeface="Times New Roman" panose="02020603050405020304" pitchFamily="18" charset="0"/>
                <a:cs typeface="Times New Roman" panose="02020603050405020304" pitchFamily="18" charset="0"/>
              </a:rPr>
              <a:t>can designs. </a:t>
            </a:r>
            <a:r>
              <a:rPr lang="en-US" sz="1800" b="0" i="0" u="none" strike="noStrike" baseline="0" dirty="0">
                <a:solidFill>
                  <a:srgbClr val="071D49"/>
                </a:solidFill>
                <a:latin typeface="Times New Roman" panose="02020603050405020304" pitchFamily="18" charset="0"/>
                <a:cs typeface="Times New Roman" panose="02020603050405020304" pitchFamily="18" charset="0"/>
              </a:rPr>
              <a:t>[image online] Available at:&lt;</a:t>
            </a:r>
            <a:r>
              <a:rPr lang="en-US" sz="1800" dirty="0">
                <a:latin typeface="Times New Roman" panose="02020603050405020304" pitchFamily="18" charset="0"/>
                <a:cs typeface="Times New Roman" panose="02020603050405020304" pitchFamily="18" charset="0"/>
              </a:rPr>
              <a:t>https://merger-strategy.com/balance-sheet-guide/</a:t>
            </a:r>
            <a:r>
              <a:rPr lang="en-US" sz="1800" b="0" i="0" u="none" strike="noStrike" baseline="0" dirty="0">
                <a:solidFill>
                  <a:srgbClr val="071D49"/>
                </a:solidFill>
                <a:latin typeface="Times New Roman" panose="02020603050405020304" pitchFamily="18" charset="0"/>
                <a:cs typeface="Times New Roman" panose="02020603050405020304" pitchFamily="18" charset="0"/>
              </a:rPr>
              <a:t>&gt; [Accessed </a:t>
            </a:r>
            <a:r>
              <a:rPr lang="en-US" sz="1800" dirty="0">
                <a:latin typeface="Times New Roman" panose="02020603050405020304" pitchFamily="18" charset="0"/>
                <a:cs typeface="Times New Roman" panose="02020603050405020304" pitchFamily="18" charset="0"/>
              </a:rPr>
              <a:t>25 November 2021</a:t>
            </a:r>
            <a:r>
              <a:rPr lang="en-US" sz="1800" b="0" i="0" u="none" strike="noStrike" baseline="0" dirty="0">
                <a:solidFill>
                  <a:srgbClr val="071D49"/>
                </a:solidFill>
                <a:latin typeface="Times New Roman" panose="02020603050405020304" pitchFamily="18" charset="0"/>
                <a:cs typeface="Times New Roman" panose="02020603050405020304" pitchFamily="18" charset="0"/>
              </a:rPr>
              <a:t>].</a:t>
            </a:r>
          </a:p>
          <a:p>
            <a:pPr marR="0" lvl="0" algn="l" defTabSz="914400" rtl="0" eaLnBrk="1" fontAlgn="auto" latinLnBrk="0" hangingPunct="1">
              <a:lnSpc>
                <a:spcPct val="100000"/>
              </a:lnSpc>
              <a:spcBef>
                <a:spcPts val="0"/>
              </a:spcBef>
              <a:spcAft>
                <a:spcPts val="0"/>
              </a:spcAft>
              <a:buClrTx/>
              <a:buSzTx/>
              <a:tabLst/>
              <a:defRPr/>
            </a:pPr>
            <a:r>
              <a:rPr lang="en-US" sz="1800" b="0" i="0" u="none" strike="noStrike" baseline="0" dirty="0">
                <a:solidFill>
                  <a:srgbClr val="071D49"/>
                </a:solidFill>
                <a:latin typeface="Times New Roman" panose="02020603050405020304" pitchFamily="18" charset="0"/>
                <a:cs typeface="Times New Roman" panose="02020603050405020304" pitchFamily="18" charset="0"/>
              </a:rPr>
              <a:t>Investopedia, 2021.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CORPORATE FINANCE &amp; ACCOUNTING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rPr>
              <a:t>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FINANCIAL RATIOS</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rPr>
              <a:t> Solvency Ratio </a:t>
            </a:r>
            <a:r>
              <a:rPr lang="en-US" sz="1800" b="0" i="0" u="none" strike="noStrike" baseline="0" dirty="0">
                <a:solidFill>
                  <a:srgbClr val="071D49"/>
                </a:solidFill>
                <a:latin typeface="Times New Roman" panose="02020603050405020304" pitchFamily="18" charset="0"/>
                <a:cs typeface="Times New Roman" panose="02020603050405020304" pitchFamily="18" charset="0"/>
              </a:rPr>
              <a:t>. [online] Available at: &lt;</a:t>
            </a:r>
            <a:r>
              <a:rPr lang="en-US" sz="1800" b="1" i="0" dirty="0">
                <a:solidFill>
                  <a:srgbClr val="111111"/>
                </a:solidFill>
                <a:effectLst/>
                <a:latin typeface="Times New Roman" panose="02020603050405020304" pitchFamily="18" charset="0"/>
                <a:cs typeface="Times New Roman" panose="02020603050405020304" pitchFamily="18" charset="0"/>
              </a:rPr>
              <a:t>https://www.investopedia.com/terms/s/solvencyratio.asp</a:t>
            </a:r>
            <a:r>
              <a:rPr lang="en-US" sz="1800" b="0" i="0" u="none" strike="noStrike" baseline="0" dirty="0">
                <a:solidFill>
                  <a:srgbClr val="071D49"/>
                </a:solidFill>
                <a:latin typeface="Times New Roman" panose="02020603050405020304" pitchFamily="18" charset="0"/>
                <a:cs typeface="Times New Roman" panose="02020603050405020304" pitchFamily="18" charset="0"/>
              </a:rPr>
              <a:t>&gt; [Accessed 30</a:t>
            </a:r>
            <a:r>
              <a:rPr lang="en-US" sz="1800" dirty="0">
                <a:latin typeface="Times New Roman" panose="02020603050405020304" pitchFamily="18" charset="0"/>
                <a:cs typeface="Times New Roman" panose="02020603050405020304" pitchFamily="18" charset="0"/>
              </a:rPr>
              <a:t> November 2021</a:t>
            </a:r>
            <a:r>
              <a:rPr lang="en-US" sz="1800" b="0" i="0" u="none" strike="noStrike" baseline="0" dirty="0">
                <a:solidFill>
                  <a:srgbClr val="071D49"/>
                </a:solidFill>
                <a:latin typeface="Times New Roman" panose="02020603050405020304" pitchFamily="18" charset="0"/>
                <a:cs typeface="Times New Roman" panose="02020603050405020304" pitchFamily="18" charset="0"/>
              </a:rPr>
              <a:t>].</a:t>
            </a:r>
            <a:endParaRPr lang="en-US" sz="1800" b="1" i="0" dirty="0">
              <a:solidFill>
                <a:srgbClr val="111111"/>
              </a:solidFill>
              <a:effectLst/>
              <a:latin typeface="Times New Roman" panose="02020603050405020304" pitchFamily="18" charset="0"/>
              <a:cs typeface="Times New Roman" panose="02020603050405020304" pitchFamily="18" charset="0"/>
            </a:endParaRPr>
          </a:p>
          <a:p>
            <a:pPr marL="0" indent="0">
              <a:spcBef>
                <a:spcPts val="0"/>
              </a:spcBef>
              <a:buNone/>
            </a:pPr>
            <a:endParaRPr lang="en-US" sz="1800" b="1" dirty="0">
              <a:solidFill>
                <a:srgbClr val="111111"/>
              </a:solidFill>
              <a:latin typeface="SourceSansPro"/>
            </a:endParaRPr>
          </a:p>
          <a:p>
            <a:pPr>
              <a:spcBef>
                <a:spcPts val="0"/>
              </a:spcBef>
            </a:pPr>
            <a:endParaRPr lang="en-US" sz="1800" b="1" dirty="0">
              <a:solidFill>
                <a:srgbClr val="111111"/>
              </a:solidFill>
              <a:latin typeface="SourceSansPro"/>
            </a:endParaRPr>
          </a:p>
          <a:p>
            <a:pPr>
              <a:spcBef>
                <a:spcPts val="0"/>
              </a:spcBef>
            </a:pPr>
            <a:endParaRPr lang="en-US" sz="1800" b="1" i="0" dirty="0">
              <a:solidFill>
                <a:srgbClr val="111111"/>
              </a:solidFill>
              <a:effectLst/>
              <a:latin typeface="SourceSansPro"/>
            </a:endParaRPr>
          </a:p>
          <a:p>
            <a:pPr>
              <a:spcBef>
                <a:spcPts val="0"/>
              </a:spcBef>
            </a:pPr>
            <a:endParaRPr lang="en-US" sz="1800" b="1" i="0" dirty="0">
              <a:solidFill>
                <a:srgbClr val="111111"/>
              </a:solidFill>
              <a:effectLst/>
              <a:latin typeface="SourceSansPro"/>
            </a:endParaRPr>
          </a:p>
          <a:p>
            <a:pPr>
              <a:spcBef>
                <a:spcPts val="0"/>
              </a:spcBef>
            </a:pPr>
            <a:endParaRPr lang="en-US" sz="1800" b="1" dirty="0">
              <a:solidFill>
                <a:srgbClr val="111111"/>
              </a:solidFill>
              <a:latin typeface="SourceSansPro"/>
            </a:endParaRPr>
          </a:p>
          <a:p>
            <a:pPr>
              <a:spcBef>
                <a:spcPts val="0"/>
              </a:spcBef>
            </a:pPr>
            <a:endParaRPr lang="en-US" sz="1800" b="1" dirty="0">
              <a:solidFill>
                <a:srgbClr val="111111"/>
              </a:solidFill>
              <a:latin typeface="SourceSansPro"/>
            </a:endParaRPr>
          </a:p>
          <a:p>
            <a:pPr>
              <a:spcBef>
                <a:spcPts val="0"/>
              </a:spcBef>
            </a:pPr>
            <a:endParaRPr lang="en-US" sz="1800" b="1" dirty="0">
              <a:solidFill>
                <a:srgbClr val="111111"/>
              </a:solidFill>
              <a:latin typeface="SourceSansPro"/>
            </a:endParaRPr>
          </a:p>
          <a:p>
            <a:pPr>
              <a:spcBef>
                <a:spcPts val="0"/>
              </a:spcBef>
            </a:pPr>
            <a:endParaRPr lang="en-US" sz="1800" b="1" dirty="0">
              <a:solidFill>
                <a:srgbClr val="111111"/>
              </a:solidFill>
              <a:latin typeface="SourceSansPro"/>
            </a:endParaRPr>
          </a:p>
          <a:p>
            <a:pPr>
              <a:spcBef>
                <a:spcPts val="0"/>
              </a:spcBef>
            </a:pPr>
            <a:endParaRPr lang="en-US" sz="1800" b="1" i="0" dirty="0">
              <a:solidFill>
                <a:srgbClr val="111111"/>
              </a:solidFill>
              <a:effectLst/>
              <a:latin typeface="SourceSansPro"/>
            </a:endParaRPr>
          </a:p>
          <a:p>
            <a:pPr rtl="0">
              <a:spcBef>
                <a:spcPts val="0"/>
              </a:spcBef>
              <a:spcAft>
                <a:spcPts val="0"/>
              </a:spcAft>
            </a:pPr>
            <a:r>
              <a:rPr lang="en-US" sz="1800" b="0" i="0" u="none" strike="noStrike" dirty="0">
                <a:solidFill>
                  <a:srgbClr val="FFFFFF"/>
                </a:solidFill>
                <a:effectLst/>
                <a:latin typeface="Roboto" panose="02000000000000000000" pitchFamily="2" charset="0"/>
              </a:rPr>
              <a:t>0210809_-_ckn_interim_results_2021 UNAUDITED (1).pd</a:t>
            </a:r>
            <a:endParaRPr lang="en-US" sz="1800" b="0" dirty="0">
              <a:effectLst/>
            </a:endParaRPr>
          </a:p>
          <a:p>
            <a:endParaRPr lang="en-US" sz="1800" b="0" i="0" u="none" strike="noStrike" dirty="0">
              <a:solidFill>
                <a:srgbClr val="111111"/>
              </a:solidFill>
              <a:effectLst/>
              <a:latin typeface="Roboto" panose="02000000000000000000" pitchFamily="2" charset="0"/>
            </a:endParaRPr>
          </a:p>
          <a:p>
            <a:endParaRPr lang="en-US" sz="1800" b="1" i="0" u="none" strike="noStrike" dirty="0">
              <a:solidFill>
                <a:srgbClr val="2A3990"/>
              </a:solidFill>
              <a:effectLst/>
              <a:latin typeface="Arial" panose="020B0604020202020204" pitchFamily="34" charset="0"/>
            </a:endParaRPr>
          </a:p>
        </p:txBody>
      </p:sp>
    </p:spTree>
    <p:extLst>
      <p:ext uri="{BB962C8B-B14F-4D97-AF65-F5344CB8AC3E}">
        <p14:creationId xmlns:p14="http://schemas.microsoft.com/office/powerpoint/2010/main" val="165981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4FEB-DC09-465B-ACB0-0F15029730AC}"/>
              </a:ext>
            </a:extLst>
          </p:cNvPr>
          <p:cNvSpPr>
            <a:spLocks noGrp="1"/>
          </p:cNvSpPr>
          <p:nvPr>
            <p:ph type="title"/>
          </p:nvPr>
        </p:nvSpPr>
        <p:spPr>
          <a:xfrm>
            <a:off x="845574" y="365125"/>
            <a:ext cx="10508226" cy="765585"/>
          </a:xfrm>
        </p:spPr>
        <p:txBody>
          <a:bodyPr/>
          <a:lstStyle/>
          <a:p>
            <a:r>
              <a:rPr lang="en-US" dirty="0"/>
              <a:t>References</a:t>
            </a:r>
          </a:p>
        </p:txBody>
      </p:sp>
      <p:sp>
        <p:nvSpPr>
          <p:cNvPr id="3" name="Content Placeholder 2">
            <a:extLst>
              <a:ext uri="{FF2B5EF4-FFF2-40B4-BE49-F238E27FC236}">
                <a16:creationId xmlns:a16="http://schemas.microsoft.com/office/drawing/2014/main" id="{A76362EE-F5D9-4139-A642-325FE6494586}"/>
              </a:ext>
            </a:extLst>
          </p:cNvPr>
          <p:cNvSpPr>
            <a:spLocks noGrp="1"/>
          </p:cNvSpPr>
          <p:nvPr>
            <p:ph idx="1"/>
          </p:nvPr>
        </p:nvSpPr>
        <p:spPr>
          <a:xfrm>
            <a:off x="658625" y="1019271"/>
            <a:ext cx="11149915" cy="6010793"/>
          </a:xfrm>
        </p:spPr>
        <p:txBody>
          <a:bodyPr>
            <a:noAutofit/>
          </a:bodyPr>
          <a:lstStyle/>
          <a:p>
            <a:pPr>
              <a:lnSpc>
                <a:spcPct val="160000"/>
              </a:lnSpc>
              <a:spcBef>
                <a:spcPts val="0"/>
              </a:spcBef>
              <a:defRPr/>
            </a:pPr>
            <a:r>
              <a:rPr lang="en-US" sz="1600" b="0" i="0" u="none" strike="noStrike" baseline="0" dirty="0">
                <a:solidFill>
                  <a:srgbClr val="071D49"/>
                </a:solidFill>
                <a:latin typeface="Times New Roman" panose="02020603050405020304" pitchFamily="18" charset="0"/>
                <a:cs typeface="Times New Roman" panose="02020603050405020304" pitchFamily="18" charset="0"/>
              </a:rPr>
              <a:t>Investopedia, 2021.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CORPORATE FINANCE &amp; ACCOUNTING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FINANCIAL RATIOS</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 Debt to Equity Ratio </a:t>
            </a:r>
            <a:r>
              <a:rPr lang="en-US" sz="1600" b="0" i="0" u="none" strike="noStrike" baseline="0" dirty="0">
                <a:solidFill>
                  <a:srgbClr val="071D49"/>
                </a:solidFill>
                <a:latin typeface="Times New Roman" panose="02020603050405020304" pitchFamily="18" charset="0"/>
                <a:cs typeface="Times New Roman" panose="02020603050405020304" pitchFamily="18" charset="0"/>
              </a:rPr>
              <a:t>. [online] </a:t>
            </a:r>
            <a:r>
              <a:rPr lang="en-US" sz="1600" b="0" i="0" u="none" strike="noStrike" kern="1200" baseline="0" dirty="0">
                <a:solidFill>
                  <a:srgbClr val="071D49"/>
                </a:solidFill>
                <a:latin typeface="Times New Roman" panose="02020603050405020304" pitchFamily="18" charset="0"/>
                <a:cs typeface="Times New Roman" panose="02020603050405020304" pitchFamily="18" charset="0"/>
              </a:rPr>
              <a:t>Available at: </a:t>
            </a:r>
            <a:r>
              <a:rPr lang="en-US" sz="1600" dirty="0">
                <a:solidFill>
                  <a:srgbClr val="111111"/>
                </a:solidFill>
                <a:latin typeface="Times New Roman" panose="02020603050405020304" pitchFamily="18" charset="0"/>
                <a:cs typeface="Times New Roman" panose="02020603050405020304" pitchFamily="18" charset="0"/>
              </a:rPr>
              <a:t>&lt;https://www.investopedia.com/terms/s/shareholderequityratio.asp&gt; </a:t>
            </a:r>
            <a:r>
              <a:rPr lang="en-US" sz="1600" b="0" i="0" u="none" strike="noStrike" kern="1200" baseline="0" dirty="0">
                <a:solidFill>
                  <a:srgbClr val="071D49"/>
                </a:solidFill>
                <a:latin typeface="Times New Roman" panose="02020603050405020304" pitchFamily="18" charset="0"/>
                <a:cs typeface="Times New Roman" panose="02020603050405020304" pitchFamily="18" charset="0"/>
              </a:rPr>
              <a:t>[Accessed 30 November 2021].</a:t>
            </a:r>
          </a:p>
          <a:p>
            <a:pPr marR="0" lvl="0" algn="l" defTabSz="914400" rtl="0" eaLnBrk="1" fontAlgn="auto" latinLnBrk="0" hangingPunct="1">
              <a:lnSpc>
                <a:spcPct val="160000"/>
              </a:lnSpc>
              <a:spcBef>
                <a:spcPts val="0"/>
              </a:spcBef>
              <a:spcAft>
                <a:spcPts val="0"/>
              </a:spcAft>
              <a:buClrTx/>
              <a:buSzTx/>
              <a:tabLst/>
              <a:defRPr/>
            </a:pPr>
            <a:r>
              <a:rPr lang="en-US" sz="1600" b="0" i="0" u="none" strike="noStrike" baseline="0" dirty="0">
                <a:solidFill>
                  <a:srgbClr val="071D49"/>
                </a:solidFill>
                <a:latin typeface="Times New Roman" panose="02020603050405020304" pitchFamily="18" charset="0"/>
                <a:cs typeface="Times New Roman" panose="02020603050405020304" pitchFamily="18" charset="0"/>
              </a:rPr>
              <a:t>Investopedia, 2021.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CORPORATE FINANCE &amp; ACCOUNTING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FINANCIAL RATIOS</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 Debt to Equity Ratio </a:t>
            </a:r>
            <a:r>
              <a:rPr lang="en-US" sz="1600" b="0" i="0" u="none" strike="noStrike" baseline="0" dirty="0">
                <a:solidFill>
                  <a:srgbClr val="071D49"/>
                </a:solidFill>
                <a:latin typeface="Times New Roman" panose="02020603050405020304" pitchFamily="18" charset="0"/>
                <a:cs typeface="Times New Roman" panose="02020603050405020304" pitchFamily="18" charset="0"/>
              </a:rPr>
              <a:t>. [online] Available at: </a:t>
            </a:r>
            <a:r>
              <a:rPr lang="en-US" sz="1600" dirty="0">
                <a:solidFill>
                  <a:srgbClr val="111111"/>
                </a:solidFill>
                <a:latin typeface="Times New Roman" panose="02020603050405020304" pitchFamily="18" charset="0"/>
                <a:cs typeface="Times New Roman" panose="02020603050405020304" pitchFamily="18" charset="0"/>
              </a:rPr>
              <a:t>&lt;https://www.investopedia.com/terms/d/debtequityratio.asp&gt; </a:t>
            </a:r>
            <a:r>
              <a:rPr lang="en-US" sz="1600" b="0" i="0" u="none" strike="noStrike" baseline="0" dirty="0">
                <a:solidFill>
                  <a:srgbClr val="071D49"/>
                </a:solidFill>
                <a:latin typeface="Times New Roman" panose="02020603050405020304" pitchFamily="18" charset="0"/>
                <a:cs typeface="Times New Roman" panose="02020603050405020304" pitchFamily="18" charset="0"/>
              </a:rPr>
              <a:t>[Accessed 30</a:t>
            </a:r>
            <a:r>
              <a:rPr lang="en-US" sz="1600" dirty="0">
                <a:latin typeface="Times New Roman" panose="02020603050405020304" pitchFamily="18" charset="0"/>
                <a:cs typeface="Times New Roman" panose="02020603050405020304" pitchFamily="18" charset="0"/>
              </a:rPr>
              <a:t> November 2021</a:t>
            </a:r>
            <a:r>
              <a:rPr lang="en-US" sz="1600" b="0" i="0" u="none" strike="noStrike" baseline="0" dirty="0">
                <a:solidFill>
                  <a:srgbClr val="071D49"/>
                </a:solidFill>
                <a:latin typeface="Times New Roman" panose="02020603050405020304" pitchFamily="18" charset="0"/>
                <a:cs typeface="Times New Roman" panose="02020603050405020304" pitchFamily="18" charset="0"/>
              </a:rPr>
              <a:t>].</a:t>
            </a:r>
            <a:endParaRPr lang="en-US" sz="1600" b="1" i="0" dirty="0">
              <a:solidFill>
                <a:srgbClr val="111111"/>
              </a:solidFill>
              <a:effectLst/>
              <a:latin typeface="Times New Roman" panose="02020603050405020304" pitchFamily="18" charset="0"/>
              <a:cs typeface="Times New Roman" panose="02020603050405020304" pitchFamily="18" charset="0"/>
            </a:endParaRPr>
          </a:p>
          <a:p>
            <a:pPr marR="0" lvl="0" algn="l" defTabSz="914400" rtl="0" eaLnBrk="1" fontAlgn="auto" latinLnBrk="0" hangingPunct="1">
              <a:lnSpc>
                <a:spcPct val="160000"/>
              </a:lnSpc>
              <a:spcBef>
                <a:spcPts val="0"/>
              </a:spcBef>
              <a:spcAft>
                <a:spcPts val="0"/>
              </a:spcAft>
              <a:buClrTx/>
              <a:buSzTx/>
              <a:tabLst/>
              <a:defRPr/>
            </a:pPr>
            <a:r>
              <a:rPr lang="en-US" sz="1600" b="0" i="0" u="none" strike="noStrike" baseline="0" dirty="0">
                <a:solidFill>
                  <a:srgbClr val="071D49"/>
                </a:solidFill>
                <a:latin typeface="Times New Roman" panose="02020603050405020304" pitchFamily="18" charset="0"/>
                <a:cs typeface="Times New Roman" panose="02020603050405020304" pitchFamily="18" charset="0"/>
              </a:rPr>
              <a:t>Investopedia, 2021.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CORPORATE FINANCE &amp; ACCOUNTING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FINANCIAL RATIOS</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 Debt Ratio</a:t>
            </a:r>
            <a:r>
              <a:rPr lang="en-US" sz="1600" b="0" i="0" u="none" strike="noStrike" baseline="0" dirty="0">
                <a:solidFill>
                  <a:srgbClr val="071D49"/>
                </a:solidFill>
                <a:latin typeface="Times New Roman" panose="02020603050405020304" pitchFamily="18" charset="0"/>
                <a:cs typeface="Times New Roman" panose="02020603050405020304" pitchFamily="18" charset="0"/>
              </a:rPr>
              <a:t>. [online] Available at: </a:t>
            </a:r>
            <a:r>
              <a:rPr lang="en-US" sz="1600" dirty="0">
                <a:solidFill>
                  <a:srgbClr val="111111"/>
                </a:solidFill>
                <a:latin typeface="Times New Roman" panose="02020603050405020304" pitchFamily="18" charset="0"/>
                <a:cs typeface="Times New Roman" panose="02020603050405020304" pitchFamily="18" charset="0"/>
              </a:rPr>
              <a:t>&lt;https://www.investopedia.com/terms/d/debtratio.asp&gt; </a:t>
            </a:r>
            <a:r>
              <a:rPr lang="en-US" sz="1600" b="0" i="0" u="none" strike="noStrike" baseline="0" dirty="0">
                <a:solidFill>
                  <a:srgbClr val="071D49"/>
                </a:solidFill>
                <a:latin typeface="Times New Roman" panose="02020603050405020304" pitchFamily="18" charset="0"/>
                <a:cs typeface="Times New Roman" panose="02020603050405020304" pitchFamily="18" charset="0"/>
              </a:rPr>
              <a:t>[Accessed 30</a:t>
            </a:r>
            <a:r>
              <a:rPr lang="en-US" sz="1600" dirty="0">
                <a:latin typeface="Times New Roman" panose="02020603050405020304" pitchFamily="18" charset="0"/>
                <a:cs typeface="Times New Roman" panose="02020603050405020304" pitchFamily="18" charset="0"/>
              </a:rPr>
              <a:t> November 2021</a:t>
            </a:r>
            <a:r>
              <a:rPr lang="en-US" sz="1600" b="0" i="0" u="none" strike="noStrike" baseline="0" dirty="0">
                <a:solidFill>
                  <a:srgbClr val="071D49"/>
                </a:solidFill>
                <a:latin typeface="Times New Roman" panose="02020603050405020304" pitchFamily="18" charset="0"/>
                <a:cs typeface="Times New Roman" panose="02020603050405020304" pitchFamily="18" charset="0"/>
              </a:rPr>
              <a:t>].</a:t>
            </a:r>
            <a:endParaRPr lang="en-US" sz="1600" b="1" i="0" dirty="0">
              <a:solidFill>
                <a:srgbClr val="111111"/>
              </a:solidFill>
              <a:effectLst/>
              <a:latin typeface="Times New Roman" panose="02020603050405020304" pitchFamily="18" charset="0"/>
              <a:cs typeface="Times New Roman" panose="02020603050405020304" pitchFamily="18" charset="0"/>
            </a:endParaRPr>
          </a:p>
          <a:p>
            <a:pPr marR="0" lvl="0" algn="l" defTabSz="914400" rtl="0" eaLnBrk="1" fontAlgn="auto" latinLnBrk="0" hangingPunct="1">
              <a:lnSpc>
                <a:spcPct val="160000"/>
              </a:lnSpc>
              <a:spcBef>
                <a:spcPts val="0"/>
              </a:spcBef>
              <a:spcAft>
                <a:spcPts val="0"/>
              </a:spcAft>
              <a:buClrTx/>
              <a:buSzTx/>
              <a:tabLst/>
              <a:defRPr/>
            </a:pPr>
            <a:r>
              <a:rPr lang="en-US" sz="1600" b="0" i="0" u="none" strike="noStrike" baseline="0" dirty="0">
                <a:solidFill>
                  <a:srgbClr val="071D49"/>
                </a:solidFill>
                <a:latin typeface="Times New Roman" panose="02020603050405020304" pitchFamily="18" charset="0"/>
                <a:cs typeface="Times New Roman" panose="02020603050405020304" pitchFamily="18" charset="0"/>
              </a:rPr>
              <a:t>Investopedia, 2021.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CORPORATE FINANCE &amp; ACCOUNTING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FINANCIAL RATIOS</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 Liquidity</a:t>
            </a:r>
            <a:r>
              <a:rPr lang="en-US" sz="1600" b="0" i="0" dirty="0">
                <a:solidFill>
                  <a:srgbClr val="111111"/>
                </a:solidFill>
                <a:effectLst/>
                <a:latin typeface="Times New Roman" panose="02020603050405020304" pitchFamily="18" charset="0"/>
                <a:cs typeface="Times New Roman" panose="02020603050405020304" pitchFamily="18" charset="0"/>
              </a:rPr>
              <a:t>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Ratio </a:t>
            </a:r>
            <a:r>
              <a:rPr lang="en-US" sz="1600" b="0" i="0" u="none" strike="noStrike" baseline="0" dirty="0">
                <a:solidFill>
                  <a:srgbClr val="071D49"/>
                </a:solidFill>
                <a:latin typeface="Times New Roman" panose="02020603050405020304" pitchFamily="18" charset="0"/>
                <a:cs typeface="Times New Roman" panose="02020603050405020304" pitchFamily="18" charset="0"/>
              </a:rPr>
              <a:t>. [online] Available </a:t>
            </a:r>
            <a:r>
              <a:rPr lang="en-US" sz="1600" b="0" i="0" u="none" strike="noStrike" kern="1200" baseline="0" dirty="0">
                <a:solidFill>
                  <a:srgbClr val="071D49"/>
                </a:solidFill>
                <a:latin typeface="Times New Roman" panose="02020603050405020304" pitchFamily="18" charset="0"/>
                <a:cs typeface="Times New Roman" panose="02020603050405020304" pitchFamily="18" charset="0"/>
              </a:rPr>
              <a:t>at: &lt;</a:t>
            </a:r>
            <a:r>
              <a:rPr lang="en-US" sz="1600" b="0" dirty="0">
                <a:latin typeface="Times New Roman" panose="02020603050405020304" pitchFamily="18" charset="0"/>
                <a:cs typeface="Times New Roman" panose="02020603050405020304" pitchFamily="18" charset="0"/>
              </a:rPr>
              <a:t>https://www.investopedia.com/terms/l/liquidityratios.asp</a:t>
            </a:r>
            <a:r>
              <a:rPr lang="en-US" sz="1600" b="0" i="0" u="none" strike="noStrike" kern="1200" baseline="0" dirty="0">
                <a:solidFill>
                  <a:srgbClr val="071D49"/>
                </a:solidFill>
                <a:latin typeface="Times New Roman" panose="02020603050405020304" pitchFamily="18" charset="0"/>
                <a:cs typeface="Times New Roman" panose="02020603050405020304" pitchFamily="18" charset="0"/>
              </a:rPr>
              <a:t>&gt; [Accessed 30 November 2021].</a:t>
            </a:r>
          </a:p>
          <a:p>
            <a:pPr marR="0" lvl="0" algn="l" defTabSz="914400" rtl="0" eaLnBrk="1" fontAlgn="auto" latinLnBrk="0" hangingPunct="1">
              <a:lnSpc>
                <a:spcPct val="160000"/>
              </a:lnSpc>
              <a:spcBef>
                <a:spcPts val="0"/>
              </a:spcBef>
              <a:spcAft>
                <a:spcPts val="0"/>
              </a:spcAft>
              <a:buClrTx/>
              <a:buSzTx/>
              <a:tabLst/>
              <a:defRPr/>
            </a:pPr>
            <a:r>
              <a:rPr lang="en-US" sz="1600" b="0" i="0" u="none" strike="noStrike" baseline="0" dirty="0">
                <a:solidFill>
                  <a:srgbClr val="071D49"/>
                </a:solidFill>
                <a:latin typeface="Times New Roman" panose="02020603050405020304" pitchFamily="18" charset="0"/>
                <a:cs typeface="Times New Roman" panose="02020603050405020304" pitchFamily="18" charset="0"/>
              </a:rPr>
              <a:t>Investopedia, 2021.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CORPORATE FINANCE &amp; ACCOUNTING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FINANCIAL RATIOS</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 current</a:t>
            </a:r>
            <a:r>
              <a:rPr lang="en-US" sz="1600" b="0" i="0" dirty="0">
                <a:solidFill>
                  <a:srgbClr val="111111"/>
                </a:solidFill>
                <a:effectLst/>
                <a:latin typeface="Times New Roman" panose="02020603050405020304" pitchFamily="18" charset="0"/>
                <a:cs typeface="Times New Roman" panose="02020603050405020304" pitchFamily="18" charset="0"/>
              </a:rPr>
              <a:t>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Ratio </a:t>
            </a:r>
            <a:r>
              <a:rPr lang="en-US" sz="1600" b="0" i="0" u="none" strike="noStrike" baseline="0" dirty="0">
                <a:solidFill>
                  <a:srgbClr val="071D49"/>
                </a:solidFill>
                <a:latin typeface="Times New Roman" panose="02020603050405020304" pitchFamily="18" charset="0"/>
                <a:cs typeface="Times New Roman" panose="02020603050405020304" pitchFamily="18" charset="0"/>
              </a:rPr>
              <a:t>. [online] Available </a:t>
            </a:r>
            <a:r>
              <a:rPr lang="en-US" sz="1600" b="0" i="0" u="none" strike="noStrike" kern="1200" baseline="0" dirty="0">
                <a:solidFill>
                  <a:srgbClr val="071D49"/>
                </a:solidFill>
                <a:latin typeface="Times New Roman" panose="02020603050405020304" pitchFamily="18" charset="0"/>
                <a:cs typeface="Times New Roman" panose="02020603050405020304" pitchFamily="18" charset="0"/>
              </a:rPr>
              <a:t>at: &lt;</a:t>
            </a:r>
            <a:r>
              <a:rPr lang="en-US" sz="1600" b="0" i="0" dirty="0">
                <a:solidFill>
                  <a:srgbClr val="111111"/>
                </a:solidFill>
                <a:effectLst/>
                <a:latin typeface="Times New Roman" panose="02020603050405020304" pitchFamily="18" charset="0"/>
                <a:cs typeface="Times New Roman" panose="02020603050405020304" pitchFamily="18" charset="0"/>
              </a:rPr>
              <a:t>https://www.investopedia.com/terms/c/currentratio.asp</a:t>
            </a:r>
            <a:r>
              <a:rPr lang="en-US" sz="1600" b="0" i="0" u="none" strike="noStrike" kern="1200" baseline="0" dirty="0">
                <a:solidFill>
                  <a:srgbClr val="071D49"/>
                </a:solidFill>
                <a:latin typeface="Times New Roman" panose="02020603050405020304" pitchFamily="18" charset="0"/>
                <a:cs typeface="Times New Roman" panose="02020603050405020304" pitchFamily="18" charset="0"/>
              </a:rPr>
              <a:t>&gt; [Accessed 30 November 2021].</a:t>
            </a:r>
          </a:p>
          <a:p>
            <a:pPr marR="0" lvl="0" algn="l" defTabSz="914400" rtl="0" eaLnBrk="1" fontAlgn="auto" latinLnBrk="0" hangingPunct="1">
              <a:lnSpc>
                <a:spcPct val="160000"/>
              </a:lnSpc>
              <a:spcBef>
                <a:spcPts val="0"/>
              </a:spcBef>
              <a:spcAft>
                <a:spcPts val="0"/>
              </a:spcAft>
              <a:buClrTx/>
              <a:buSzTx/>
              <a:tabLst/>
              <a:defRPr/>
            </a:pPr>
            <a:r>
              <a:rPr lang="en-US" sz="1600" b="0" i="0" u="none" strike="noStrike" baseline="0" dirty="0">
                <a:solidFill>
                  <a:srgbClr val="071D49"/>
                </a:solidFill>
                <a:latin typeface="Times New Roman" panose="02020603050405020304" pitchFamily="18" charset="0"/>
                <a:cs typeface="Times New Roman" panose="02020603050405020304" pitchFamily="18" charset="0"/>
              </a:rPr>
              <a:t>Investopedia, 2021.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CORPORATE FINANCE &amp; ACCOUNTING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FINANCIAL RATIOS</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 cash</a:t>
            </a:r>
            <a:r>
              <a:rPr lang="en-US" sz="1600" b="0" i="0" dirty="0">
                <a:solidFill>
                  <a:srgbClr val="111111"/>
                </a:solidFill>
                <a:effectLst/>
                <a:latin typeface="Times New Roman" panose="02020603050405020304" pitchFamily="18" charset="0"/>
                <a:cs typeface="Times New Roman" panose="02020603050405020304" pitchFamily="18" charset="0"/>
              </a:rPr>
              <a:t>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Ratio </a:t>
            </a:r>
            <a:r>
              <a:rPr lang="en-US" sz="1600" b="0" i="0" u="none" strike="noStrike" baseline="0" dirty="0">
                <a:solidFill>
                  <a:srgbClr val="071D49"/>
                </a:solidFill>
                <a:latin typeface="Times New Roman" panose="02020603050405020304" pitchFamily="18" charset="0"/>
                <a:cs typeface="Times New Roman" panose="02020603050405020304" pitchFamily="18" charset="0"/>
              </a:rPr>
              <a:t>. [online] Available </a:t>
            </a:r>
            <a:r>
              <a:rPr lang="en-US" sz="1600" b="0" i="0" u="none" strike="noStrike" kern="1200" baseline="0" dirty="0">
                <a:solidFill>
                  <a:srgbClr val="071D49"/>
                </a:solidFill>
                <a:latin typeface="Times New Roman" panose="02020603050405020304" pitchFamily="18" charset="0"/>
                <a:cs typeface="Times New Roman" panose="02020603050405020304" pitchFamily="18" charset="0"/>
              </a:rPr>
              <a:t>at: &lt;</a:t>
            </a:r>
            <a:r>
              <a:rPr lang="en-US" sz="1600" b="0" i="0" dirty="0">
                <a:solidFill>
                  <a:srgbClr val="111111"/>
                </a:solidFill>
                <a:effectLst/>
                <a:latin typeface="Times New Roman" panose="02020603050405020304" pitchFamily="18" charset="0"/>
                <a:cs typeface="Times New Roman" panose="02020603050405020304" pitchFamily="18" charset="0"/>
              </a:rPr>
              <a:t>https://www.investopedia.com/terms/c/cash-ratio.asp</a:t>
            </a:r>
            <a:r>
              <a:rPr lang="en-US" sz="1600" b="0" i="0" u="none" strike="noStrike" kern="1200" baseline="0" dirty="0">
                <a:solidFill>
                  <a:srgbClr val="071D49"/>
                </a:solidFill>
                <a:latin typeface="Times New Roman" panose="02020603050405020304" pitchFamily="18" charset="0"/>
                <a:cs typeface="Times New Roman" panose="02020603050405020304" pitchFamily="18" charset="0"/>
              </a:rPr>
              <a:t>&gt; [Accessed 30 November 2021].</a:t>
            </a:r>
          </a:p>
          <a:p>
            <a:pPr marR="0" lvl="0" algn="l" defTabSz="914400" rtl="0" eaLnBrk="1" fontAlgn="auto" latinLnBrk="0" hangingPunct="1">
              <a:lnSpc>
                <a:spcPct val="160000"/>
              </a:lnSpc>
              <a:spcBef>
                <a:spcPts val="0"/>
              </a:spcBef>
              <a:spcAft>
                <a:spcPts val="0"/>
              </a:spcAft>
              <a:buClrTx/>
              <a:buSzTx/>
              <a:tabLst/>
              <a:defRPr/>
            </a:pPr>
            <a:r>
              <a:rPr lang="en-US" sz="1600" b="0" i="0" u="none" strike="noStrike" baseline="0" dirty="0">
                <a:solidFill>
                  <a:srgbClr val="071D49"/>
                </a:solidFill>
                <a:latin typeface="Times New Roman" panose="02020603050405020304" pitchFamily="18" charset="0"/>
                <a:cs typeface="Times New Roman" panose="02020603050405020304" pitchFamily="18" charset="0"/>
              </a:rPr>
              <a:t>Investopedia, 2021.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CORPORATE FINANCE &amp; ACCOUNTING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FINANCIAL RATIOS</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 operation cash flow</a:t>
            </a:r>
            <a:r>
              <a:rPr lang="en-US" sz="1600" b="0" i="0" dirty="0">
                <a:solidFill>
                  <a:srgbClr val="111111"/>
                </a:solidFill>
                <a:effectLst/>
                <a:latin typeface="Times New Roman" panose="02020603050405020304" pitchFamily="18" charset="0"/>
                <a:cs typeface="Times New Roman" panose="02020603050405020304" pitchFamily="18" charset="0"/>
              </a:rPr>
              <a:t> </a:t>
            </a:r>
            <a:r>
              <a:rPr lang="en-US" sz="1600" b="0" i="1" u="none" strike="noStrike" kern="1200" baseline="0" dirty="0">
                <a:solidFill>
                  <a:srgbClr val="071D49"/>
                </a:solidFill>
                <a:latin typeface="Times New Roman" panose="02020603050405020304" pitchFamily="18" charset="0"/>
                <a:cs typeface="Times New Roman" panose="02020603050405020304" pitchFamily="18" charset="0"/>
              </a:rPr>
              <a:t>Ratio </a:t>
            </a:r>
            <a:r>
              <a:rPr lang="en-US" sz="1600" b="0" i="0" u="none" strike="noStrike" baseline="0" dirty="0">
                <a:solidFill>
                  <a:srgbClr val="071D49"/>
                </a:solidFill>
                <a:latin typeface="Times New Roman" panose="02020603050405020304" pitchFamily="18" charset="0"/>
                <a:cs typeface="Times New Roman" panose="02020603050405020304" pitchFamily="18" charset="0"/>
              </a:rPr>
              <a:t>. [online] Available </a:t>
            </a:r>
            <a:r>
              <a:rPr lang="en-US" sz="1600" b="0" i="0" u="none" strike="noStrike" kern="1200" baseline="0" dirty="0">
                <a:solidFill>
                  <a:srgbClr val="071D49"/>
                </a:solidFill>
                <a:latin typeface="Times New Roman" panose="02020603050405020304" pitchFamily="18" charset="0"/>
                <a:cs typeface="Times New Roman" panose="02020603050405020304" pitchFamily="18" charset="0"/>
              </a:rPr>
              <a:t>at: </a:t>
            </a:r>
            <a:r>
              <a:rPr lang="en-US" sz="1600" dirty="0">
                <a:solidFill>
                  <a:srgbClr val="111111"/>
                </a:solidFill>
                <a:latin typeface="Times New Roman" panose="02020603050405020304" pitchFamily="18" charset="0"/>
                <a:cs typeface="Times New Roman" panose="02020603050405020304" pitchFamily="18" charset="0"/>
              </a:rPr>
              <a:t>&lt;https://www.investopedia.com/terms/o/ocfratio.asp&gt; </a:t>
            </a:r>
            <a:r>
              <a:rPr lang="en-US" sz="1600" b="0" i="0" u="none" strike="noStrike" kern="1200" baseline="0" dirty="0">
                <a:solidFill>
                  <a:srgbClr val="071D49"/>
                </a:solidFill>
                <a:latin typeface="Times New Roman" panose="02020603050405020304" pitchFamily="18" charset="0"/>
                <a:cs typeface="Times New Roman" panose="02020603050405020304" pitchFamily="18" charset="0"/>
              </a:rPr>
              <a:t>[Accessed 30 November 2021].</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599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9D10-720A-470C-9475-ABAF7FEE67A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5B0D803-EE5F-471A-9D66-26D7261F400A}"/>
              </a:ext>
            </a:extLst>
          </p:cNvPr>
          <p:cNvSpPr>
            <a:spLocks noGrp="1"/>
          </p:cNvSpPr>
          <p:nvPr>
            <p:ph idx="1"/>
          </p:nvPr>
        </p:nvSpPr>
        <p:spPr/>
        <p:txBody>
          <a:bodyPr>
            <a:normAutofit/>
          </a:bodyPr>
          <a:lstStyle/>
          <a:p>
            <a:pPr>
              <a:lnSpc>
                <a:spcPct val="100000"/>
              </a:lnSpc>
              <a:spcBef>
                <a:spcPts val="0"/>
              </a:spcBef>
              <a:defRPr/>
            </a:pPr>
            <a:r>
              <a:rPr lang="en-US" sz="1800" b="0" i="0" u="none" strike="noStrike" baseline="0" dirty="0">
                <a:solidFill>
                  <a:srgbClr val="071D49"/>
                </a:solidFill>
                <a:latin typeface="Times New Roman" panose="02020603050405020304" pitchFamily="18" charset="0"/>
                <a:cs typeface="Times New Roman" panose="02020603050405020304" pitchFamily="18" charset="0"/>
              </a:rPr>
              <a:t>Investopedia, 2021.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CORPORATE FINANCE &amp; ACCOUNTING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rPr>
              <a:t>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FINANCIAL RATIOS</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rPr>
              <a:t> Return on assets (ROA) </a:t>
            </a:r>
            <a:r>
              <a:rPr lang="en-US" sz="1800" b="0" i="0" u="none" strike="noStrike" baseline="0" dirty="0">
                <a:solidFill>
                  <a:srgbClr val="071D49"/>
                </a:solidFill>
                <a:latin typeface="Times New Roman" panose="02020603050405020304" pitchFamily="18" charset="0"/>
                <a:cs typeface="Times New Roman" panose="02020603050405020304" pitchFamily="18" charset="0"/>
              </a:rPr>
              <a:t>. [online] Available </a:t>
            </a:r>
            <a:r>
              <a:rPr lang="en-US" sz="1800" b="0" i="0" u="none" strike="noStrike" kern="1200" baseline="0" dirty="0">
                <a:solidFill>
                  <a:srgbClr val="071D49"/>
                </a:solidFill>
                <a:latin typeface="Times New Roman" panose="02020603050405020304" pitchFamily="18" charset="0"/>
                <a:cs typeface="Times New Roman" panose="02020603050405020304" pitchFamily="18" charset="0"/>
              </a:rPr>
              <a:t>at: &lt;</a:t>
            </a:r>
            <a:r>
              <a:rPr lang="en-US" sz="1800" b="0" dirty="0">
                <a:latin typeface="Times New Roman" panose="02020603050405020304" pitchFamily="18" charset="0"/>
                <a:cs typeface="Times New Roman" panose="02020603050405020304" pitchFamily="18" charset="0"/>
              </a:rPr>
              <a:t>https://www.investopedia.com/terms/r/returnonassets.asp</a:t>
            </a:r>
            <a:r>
              <a:rPr lang="en-US" sz="1800" b="0" i="0" u="none" strike="noStrike" kern="1200" baseline="0" dirty="0">
                <a:solidFill>
                  <a:srgbClr val="071D49"/>
                </a:solidFill>
                <a:latin typeface="Times New Roman" panose="02020603050405020304" pitchFamily="18" charset="0"/>
                <a:cs typeface="Times New Roman" panose="02020603050405020304" pitchFamily="18" charset="0"/>
              </a:rPr>
              <a:t>&gt; [Accessed 30 November 2021].</a:t>
            </a:r>
          </a:p>
          <a:p>
            <a:pPr>
              <a:lnSpc>
                <a:spcPct val="100000"/>
              </a:lnSpc>
              <a:spcBef>
                <a:spcPts val="0"/>
              </a:spcBef>
              <a:defRPr/>
            </a:pPr>
            <a:r>
              <a:rPr lang="en-US" sz="1800" b="0" i="0" u="none" strike="noStrike" baseline="0" dirty="0">
                <a:solidFill>
                  <a:srgbClr val="071D49"/>
                </a:solidFill>
                <a:latin typeface="Times New Roman" panose="02020603050405020304" pitchFamily="18" charset="0"/>
                <a:cs typeface="Times New Roman" panose="02020603050405020304" pitchFamily="18" charset="0"/>
              </a:rPr>
              <a:t>Investopedia, 2021.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FUNDAMENTAL ANALYSIS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rPr>
              <a:t>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TOOLS FOR FUNDAMENTAL ANALYSIS</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rPr>
              <a:t> Return on equity (ROE) </a:t>
            </a:r>
            <a:r>
              <a:rPr lang="en-US" sz="1800" b="0" i="0" u="none" strike="noStrike" baseline="0" dirty="0">
                <a:solidFill>
                  <a:srgbClr val="071D49"/>
                </a:solidFill>
                <a:latin typeface="Times New Roman" panose="02020603050405020304" pitchFamily="18" charset="0"/>
                <a:cs typeface="Times New Roman" panose="02020603050405020304" pitchFamily="18" charset="0"/>
              </a:rPr>
              <a:t>. [online] Available </a:t>
            </a:r>
            <a:r>
              <a:rPr lang="en-US" sz="1800" b="0" i="0" u="none" strike="noStrike" kern="1200" baseline="0" dirty="0">
                <a:solidFill>
                  <a:srgbClr val="071D49"/>
                </a:solidFill>
                <a:latin typeface="Times New Roman" panose="02020603050405020304" pitchFamily="18" charset="0"/>
                <a:cs typeface="Times New Roman" panose="02020603050405020304" pitchFamily="18" charset="0"/>
              </a:rPr>
              <a:t>at: &lt;</a:t>
            </a:r>
            <a:r>
              <a:rPr lang="en-US" sz="1800" b="0" dirty="0">
                <a:latin typeface="Times New Roman" panose="02020603050405020304" pitchFamily="18" charset="0"/>
                <a:cs typeface="Times New Roman" panose="02020603050405020304" pitchFamily="18" charset="0"/>
              </a:rPr>
              <a:t>https://www.investopedia.com/articles/fundamental/03/100103.asp</a:t>
            </a:r>
            <a:r>
              <a:rPr lang="en-US" sz="1800" b="0" i="0" u="none" strike="noStrike" kern="1200" baseline="0" dirty="0">
                <a:solidFill>
                  <a:srgbClr val="071D49"/>
                </a:solidFill>
                <a:latin typeface="Times New Roman" panose="02020603050405020304" pitchFamily="18" charset="0"/>
                <a:cs typeface="Times New Roman" panose="02020603050405020304" pitchFamily="18" charset="0"/>
              </a:rPr>
              <a:t>&gt; [Accessed 30 November 2021].</a:t>
            </a:r>
          </a:p>
          <a:p>
            <a:r>
              <a:rPr lang="en-US" sz="1800" b="0" i="0" u="none" strike="noStrike" baseline="0" dirty="0">
                <a:solidFill>
                  <a:srgbClr val="071D49"/>
                </a:solidFill>
                <a:latin typeface="Times New Roman" panose="02020603050405020304" pitchFamily="18" charset="0"/>
                <a:cs typeface="Times New Roman" panose="02020603050405020304" pitchFamily="18" charset="0"/>
              </a:rPr>
              <a:t>Investopedia, 2021.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CORPORATE FINANCE &amp; ACCOUNTING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rPr>
              <a:t>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FINANCIAL RATIOS</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rPr>
              <a:t> Quick</a:t>
            </a:r>
            <a:r>
              <a:rPr lang="en-US" sz="1800" b="0" i="0" dirty="0">
                <a:solidFill>
                  <a:srgbClr val="111111"/>
                </a:solidFill>
                <a:effectLst/>
                <a:latin typeface="Times New Roman" panose="02020603050405020304" pitchFamily="18" charset="0"/>
                <a:cs typeface="Times New Roman" panose="02020603050405020304" pitchFamily="18" charset="0"/>
              </a:rPr>
              <a:t>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rPr>
              <a:t>Ratio </a:t>
            </a:r>
            <a:r>
              <a:rPr lang="en-US" sz="1800" b="0" i="0" u="none" strike="noStrike" baseline="0" dirty="0">
                <a:solidFill>
                  <a:srgbClr val="071D49"/>
                </a:solidFill>
                <a:latin typeface="Times New Roman" panose="02020603050405020304" pitchFamily="18" charset="0"/>
                <a:cs typeface="Times New Roman" panose="02020603050405020304" pitchFamily="18" charset="0"/>
              </a:rPr>
              <a:t>. [online] Available </a:t>
            </a:r>
            <a:r>
              <a:rPr lang="en-US" sz="1800" b="0" i="0" u="none" strike="noStrike" kern="1200" baseline="0" dirty="0">
                <a:solidFill>
                  <a:srgbClr val="071D49"/>
                </a:solidFill>
                <a:latin typeface="Times New Roman" panose="02020603050405020304" pitchFamily="18" charset="0"/>
                <a:cs typeface="Times New Roman" panose="02020603050405020304" pitchFamily="18" charset="0"/>
              </a:rPr>
              <a:t>at: &lt;</a:t>
            </a:r>
            <a:r>
              <a:rPr lang="en-US" sz="1800" b="0" i="0" dirty="0">
                <a:solidFill>
                  <a:srgbClr val="111111"/>
                </a:solidFill>
                <a:effectLst/>
                <a:latin typeface="Times New Roman" panose="02020603050405020304" pitchFamily="18" charset="0"/>
                <a:cs typeface="Times New Roman" panose="02020603050405020304" pitchFamily="18" charset="0"/>
              </a:rPr>
              <a:t>https://www.investopedia.com/terms/q/quickratio.asp</a:t>
            </a:r>
            <a:r>
              <a:rPr lang="en-US" sz="1800" b="0" i="0" u="none" strike="noStrike" kern="1200" baseline="0" dirty="0">
                <a:solidFill>
                  <a:srgbClr val="071D49"/>
                </a:solidFill>
                <a:latin typeface="Times New Roman" panose="02020603050405020304" pitchFamily="18" charset="0"/>
                <a:cs typeface="Times New Roman" panose="02020603050405020304" pitchFamily="18" charset="0"/>
              </a:rPr>
              <a:t>&gt; [Accessed 30 November 2021].</a:t>
            </a:r>
          </a:p>
          <a:p>
            <a:pPr marL="0" indent="0">
              <a:buNone/>
            </a:pPr>
            <a:endParaRPr lang="en-US" sz="1800" b="0" i="0" u="none" strike="noStrike" kern="1200" baseline="0" dirty="0">
              <a:solidFill>
                <a:srgbClr val="071D49"/>
              </a:solidFill>
              <a:latin typeface="Times New Roman" panose="02020603050405020304" pitchFamily="18" charset="0"/>
              <a:cs typeface="Times New Roman" panose="02020603050405020304" pitchFamily="18" charset="0"/>
            </a:endParaRPr>
          </a:p>
          <a:p>
            <a:pPr>
              <a:lnSpc>
                <a:spcPct val="100000"/>
              </a:lnSpc>
              <a:spcBef>
                <a:spcPts val="0"/>
              </a:spcBef>
              <a:defRPr/>
            </a:pPr>
            <a:r>
              <a:rPr lang="en-US" sz="1800" b="0" i="0" u="none" strike="noStrike" baseline="0" dirty="0">
                <a:solidFill>
                  <a:srgbClr val="071D49"/>
                </a:solidFill>
                <a:latin typeface="Times New Roman" panose="02020603050405020304" pitchFamily="18" charset="0"/>
                <a:cs typeface="Times New Roman" panose="02020603050405020304" pitchFamily="18" charset="0"/>
              </a:rPr>
              <a:t>Investopedia, 2021.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CORPORATE FINANCE &amp; ACCOUNTING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rPr>
              <a:t> </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FINANCIAL RATIOS</a:t>
            </a:r>
            <a:r>
              <a:rPr lang="en-US" sz="1800" b="0" i="1" u="none" strike="noStrike" kern="1200" baseline="0" dirty="0">
                <a:solidFill>
                  <a:srgbClr val="071D49"/>
                </a:solidFill>
                <a:latin typeface="Times New Roman" panose="02020603050405020304" pitchFamily="18" charset="0"/>
                <a:cs typeface="Times New Roman" panose="02020603050405020304" pitchFamily="18" charset="0"/>
              </a:rPr>
              <a:t> net profit margin</a:t>
            </a:r>
            <a:r>
              <a:rPr lang="en-US" sz="1800" b="0" i="0" u="none" strike="noStrike" baseline="0" dirty="0">
                <a:solidFill>
                  <a:srgbClr val="071D49"/>
                </a:solidFill>
                <a:latin typeface="Times New Roman" panose="02020603050405020304" pitchFamily="18" charset="0"/>
                <a:cs typeface="Times New Roman" panose="02020603050405020304" pitchFamily="18" charset="0"/>
              </a:rPr>
              <a:t>. [online] Available </a:t>
            </a:r>
            <a:r>
              <a:rPr lang="en-US" sz="1800" b="0" i="0" u="none" strike="noStrike" kern="1200" baseline="0" dirty="0">
                <a:solidFill>
                  <a:srgbClr val="071D49"/>
                </a:solidFill>
                <a:latin typeface="Times New Roman" panose="02020603050405020304" pitchFamily="18" charset="0"/>
                <a:cs typeface="Times New Roman" panose="02020603050405020304" pitchFamily="18" charset="0"/>
              </a:rPr>
              <a:t>at: &lt;</a:t>
            </a:r>
            <a:r>
              <a:rPr lang="en-US" sz="1800" b="0" dirty="0">
                <a:latin typeface="Times New Roman" panose="02020603050405020304" pitchFamily="18" charset="0"/>
                <a:cs typeface="Times New Roman" panose="02020603050405020304" pitchFamily="18" charset="0"/>
              </a:rPr>
              <a:t>https://www.investopedia.com/terms/n/net_margin.asp</a:t>
            </a:r>
            <a:r>
              <a:rPr lang="en-US" sz="1800" b="0" i="0" u="none" strike="noStrike" kern="1200" baseline="0" dirty="0">
                <a:solidFill>
                  <a:srgbClr val="071D49"/>
                </a:solidFill>
                <a:latin typeface="Times New Roman" panose="02020603050405020304" pitchFamily="18" charset="0"/>
                <a:cs typeface="Times New Roman" panose="02020603050405020304" pitchFamily="18" charset="0"/>
              </a:rPr>
              <a:t>&gt; [Accessed 30 November 2021].</a:t>
            </a:r>
          </a:p>
          <a:p>
            <a:endParaRPr lang="en-US" sz="1800" b="0" i="0" u="none" strike="noStrike" kern="1200" baseline="0" dirty="0">
              <a:solidFill>
                <a:srgbClr val="071D49"/>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9949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485D-2D0E-4423-BF72-8629322E75F4}"/>
              </a:ext>
            </a:extLst>
          </p:cNvPr>
          <p:cNvSpPr>
            <a:spLocks noGrp="1"/>
          </p:cNvSpPr>
          <p:nvPr>
            <p:ph type="title"/>
          </p:nvPr>
        </p:nvSpPr>
        <p:spPr/>
        <p:txBody>
          <a:bodyPr>
            <a:normAutofit fontScale="90000"/>
          </a:bodyPr>
          <a:lstStyle/>
          <a:p>
            <a:r>
              <a:rPr lang="en-US" sz="4400" b="1" i="0" u="none" strike="noStrike" dirty="0">
                <a:solidFill>
                  <a:srgbClr val="000000"/>
                </a:solidFill>
                <a:effectLst/>
                <a:latin typeface="Roboto" panose="02000000000000000000" pitchFamily="2" charset="0"/>
              </a:rPr>
              <a:t>Discuss on current D/E Ratio(2020) and the Possible Reasons</a:t>
            </a:r>
            <a:br>
              <a:rPr lang="en-US" dirty="0"/>
            </a:br>
            <a:endParaRPr lang="en-US" dirty="0"/>
          </a:p>
        </p:txBody>
      </p:sp>
      <p:sp>
        <p:nvSpPr>
          <p:cNvPr id="3" name="Text Placeholder 2">
            <a:extLst>
              <a:ext uri="{FF2B5EF4-FFF2-40B4-BE49-F238E27FC236}">
                <a16:creationId xmlns:a16="http://schemas.microsoft.com/office/drawing/2014/main" id="{17C69D29-E618-4907-910A-B1F03DF6EEFC}"/>
              </a:ext>
            </a:extLst>
          </p:cNvPr>
          <p:cNvSpPr>
            <a:spLocks noGrp="1"/>
          </p:cNvSpPr>
          <p:nvPr>
            <p:ph type="body" idx="1"/>
          </p:nvPr>
        </p:nvSpPr>
        <p:spPr>
          <a:xfrm>
            <a:off x="839788" y="1681163"/>
            <a:ext cx="5157787" cy="427037"/>
          </a:xfrm>
        </p:spPr>
        <p:txBody>
          <a:bodyPr/>
          <a:lstStyle/>
          <a:p>
            <a:endParaRPr lang="en-US" dirty="0"/>
          </a:p>
        </p:txBody>
      </p:sp>
      <p:sp>
        <p:nvSpPr>
          <p:cNvPr id="5" name="Text Placeholder 4">
            <a:extLst>
              <a:ext uri="{FF2B5EF4-FFF2-40B4-BE49-F238E27FC236}">
                <a16:creationId xmlns:a16="http://schemas.microsoft.com/office/drawing/2014/main" id="{739A872E-FC51-4379-ABC2-82911D98D526}"/>
              </a:ext>
            </a:extLst>
          </p:cNvPr>
          <p:cNvSpPr>
            <a:spLocks noGrp="1"/>
          </p:cNvSpPr>
          <p:nvPr>
            <p:ph type="body" sz="quarter" idx="3"/>
          </p:nvPr>
        </p:nvSpPr>
        <p:spPr/>
        <p:txBody>
          <a:bodyPr/>
          <a:lstStyle/>
          <a:p>
            <a:endParaRPr lang="en-US"/>
          </a:p>
        </p:txBody>
      </p:sp>
      <p:graphicFrame>
        <p:nvGraphicFramePr>
          <p:cNvPr id="7" name="Content Placeholder 5">
            <a:extLst>
              <a:ext uri="{FF2B5EF4-FFF2-40B4-BE49-F238E27FC236}">
                <a16:creationId xmlns:a16="http://schemas.microsoft.com/office/drawing/2014/main" id="{AD3096B8-B797-465E-B448-41B332FB781B}"/>
              </a:ext>
            </a:extLst>
          </p:cNvPr>
          <p:cNvGraphicFramePr>
            <a:graphicFrameLocks noGrp="1"/>
          </p:cNvGraphicFramePr>
          <p:nvPr>
            <p:ph sz="half" idx="2"/>
            <p:extLst>
              <p:ext uri="{D42A27DB-BD31-4B8C-83A1-F6EECF244321}">
                <p14:modId xmlns:p14="http://schemas.microsoft.com/office/powerpoint/2010/main" val="1759487106"/>
              </p:ext>
            </p:extLst>
          </p:nvPr>
        </p:nvGraphicFramePr>
        <p:xfrm>
          <a:off x="839788" y="1690688"/>
          <a:ext cx="5157787" cy="44989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ontent Placeholder 5">
            <a:extLst>
              <a:ext uri="{FF2B5EF4-FFF2-40B4-BE49-F238E27FC236}">
                <a16:creationId xmlns:a16="http://schemas.microsoft.com/office/drawing/2014/main" id="{2768245F-9B39-4808-AE14-DB3AD98DFB1F}"/>
              </a:ext>
            </a:extLst>
          </p:cNvPr>
          <p:cNvGraphicFramePr>
            <a:graphicFrameLocks noGrp="1"/>
          </p:cNvGraphicFramePr>
          <p:nvPr>
            <p:ph sz="quarter" idx="4"/>
            <p:extLst>
              <p:ext uri="{D42A27DB-BD31-4B8C-83A1-F6EECF244321}">
                <p14:modId xmlns:p14="http://schemas.microsoft.com/office/powerpoint/2010/main" val="221124081"/>
              </p:ext>
            </p:extLst>
          </p:nvPr>
        </p:nvGraphicFramePr>
        <p:xfrm>
          <a:off x="6172200" y="1690688"/>
          <a:ext cx="5183188" cy="44989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3430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4631-6196-44E5-BA35-00A92D93AC22}"/>
              </a:ext>
            </a:extLst>
          </p:cNvPr>
          <p:cNvSpPr>
            <a:spLocks noGrp="1"/>
          </p:cNvSpPr>
          <p:nvPr>
            <p:ph type="title"/>
          </p:nvPr>
        </p:nvSpPr>
        <p:spPr>
          <a:xfrm>
            <a:off x="838200" y="365125"/>
            <a:ext cx="10515600" cy="755967"/>
          </a:xfrm>
        </p:spPr>
        <p:txBody>
          <a:bodyPr>
            <a:normAutofit/>
          </a:bodyPr>
          <a:lstStyle/>
          <a:p>
            <a:r>
              <a:rPr lang="en-US" sz="2400" b="1" i="0" u="none" strike="noStrike" dirty="0">
                <a:solidFill>
                  <a:srgbClr val="000000"/>
                </a:solidFill>
                <a:effectLst/>
                <a:latin typeface="Roboto" panose="02000000000000000000" pitchFamily="2" charset="0"/>
              </a:rPr>
              <a:t>Discuss on current D/E Ratio and the Possible Reasons</a:t>
            </a:r>
            <a:br>
              <a:rPr lang="en-US" sz="2400" b="1" dirty="0">
                <a:effectLst/>
              </a:rPr>
            </a:br>
            <a:endParaRPr lang="en-US" sz="2400" dirty="0"/>
          </a:p>
        </p:txBody>
      </p:sp>
      <p:sp>
        <p:nvSpPr>
          <p:cNvPr id="3" name="Content Placeholder 2">
            <a:extLst>
              <a:ext uri="{FF2B5EF4-FFF2-40B4-BE49-F238E27FC236}">
                <a16:creationId xmlns:a16="http://schemas.microsoft.com/office/drawing/2014/main" id="{DE9EF5ED-D31C-47F9-ADC3-AA5AD594C8EE}"/>
              </a:ext>
            </a:extLst>
          </p:cNvPr>
          <p:cNvSpPr>
            <a:spLocks noGrp="1"/>
          </p:cNvSpPr>
          <p:nvPr>
            <p:ph idx="1"/>
          </p:nvPr>
        </p:nvSpPr>
        <p:spPr>
          <a:xfrm>
            <a:off x="-836675" y="1250728"/>
            <a:ext cx="12329160" cy="5242147"/>
          </a:xfrm>
        </p:spPr>
        <p:txBody>
          <a:bodyPr>
            <a:normAutofit/>
          </a:bodyPr>
          <a:lstStyle/>
          <a:p>
            <a:pPr marL="0" indent="0" rtl="0">
              <a:spcBef>
                <a:spcPts val="0"/>
              </a:spcBef>
              <a:spcAft>
                <a:spcPts val="0"/>
              </a:spcAft>
              <a:buNone/>
            </a:pPr>
            <a:br>
              <a:rPr lang="en-US" sz="2200" b="0" dirty="0">
                <a:effectLst/>
              </a:rPr>
            </a:br>
            <a:r>
              <a:rPr lang="en-US" sz="2200" b="1" i="0" u="none" strike="noStrike" dirty="0">
                <a:solidFill>
                  <a:srgbClr val="000000"/>
                </a:solidFill>
                <a:effectLst/>
                <a:latin typeface="Roboto" panose="02000000000000000000" pitchFamily="2" charset="0"/>
              </a:rPr>
              <a:t> </a:t>
            </a:r>
            <a:br>
              <a:rPr lang="en-US" sz="2100" b="0" dirty="0">
                <a:effectLst/>
              </a:rPr>
            </a:br>
            <a:r>
              <a:rPr lang="en-US" sz="2100" b="0" i="0" u="none" strike="noStrike" dirty="0">
                <a:solidFill>
                  <a:srgbClr val="000000"/>
                </a:solidFill>
                <a:effectLst/>
                <a:latin typeface="Roboto" panose="02000000000000000000" pitchFamily="2" charset="0"/>
              </a:rPr>
              <a:t>  </a:t>
            </a:r>
            <a:br>
              <a:rPr lang="en-US" b="0" dirty="0">
                <a:effectLst/>
              </a:rPr>
            </a:br>
            <a:endParaRPr lang="en-US" dirty="0"/>
          </a:p>
        </p:txBody>
      </p:sp>
      <p:pic>
        <p:nvPicPr>
          <p:cNvPr id="7" name="Picture 6">
            <a:extLst>
              <a:ext uri="{FF2B5EF4-FFF2-40B4-BE49-F238E27FC236}">
                <a16:creationId xmlns:a16="http://schemas.microsoft.com/office/drawing/2014/main" id="{D65E9B37-DE84-4C4B-B4EE-8B6579BEBFAB}"/>
              </a:ext>
            </a:extLst>
          </p:cNvPr>
          <p:cNvPicPr>
            <a:picLocks noChangeAspect="1"/>
          </p:cNvPicPr>
          <p:nvPr/>
        </p:nvPicPr>
        <p:blipFill>
          <a:blip r:embed="rId3"/>
          <a:stretch>
            <a:fillRect/>
          </a:stretch>
        </p:blipFill>
        <p:spPr>
          <a:xfrm>
            <a:off x="6864096" y="1121092"/>
            <a:ext cx="4840224" cy="5043252"/>
          </a:xfrm>
          <a:prstGeom prst="rect">
            <a:avLst/>
          </a:prstGeom>
        </p:spPr>
      </p:pic>
      <p:graphicFrame>
        <p:nvGraphicFramePr>
          <p:cNvPr id="9" name="Diagram 8">
            <a:extLst>
              <a:ext uri="{FF2B5EF4-FFF2-40B4-BE49-F238E27FC236}">
                <a16:creationId xmlns:a16="http://schemas.microsoft.com/office/drawing/2014/main" id="{C1654B5F-9B5B-430E-BC86-04415D196519}"/>
              </a:ext>
            </a:extLst>
          </p:cNvPr>
          <p:cNvGraphicFramePr/>
          <p:nvPr>
            <p:extLst>
              <p:ext uri="{D42A27DB-BD31-4B8C-83A1-F6EECF244321}">
                <p14:modId xmlns:p14="http://schemas.microsoft.com/office/powerpoint/2010/main" val="911489305"/>
              </p:ext>
            </p:extLst>
          </p:nvPr>
        </p:nvGraphicFramePr>
        <p:xfrm>
          <a:off x="487680" y="2047805"/>
          <a:ext cx="6239510" cy="38741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FBE29985-BB45-46B7-8726-BEE4AEF6AA3D}"/>
              </a:ext>
            </a:extLst>
          </p:cNvPr>
          <p:cNvSpPr txBox="1"/>
          <p:nvPr/>
        </p:nvSpPr>
        <p:spPr>
          <a:xfrm>
            <a:off x="1027176" y="1290490"/>
            <a:ext cx="6516624" cy="461665"/>
          </a:xfrm>
          <a:prstGeom prst="rect">
            <a:avLst/>
          </a:prstGeom>
          <a:noFill/>
        </p:spPr>
        <p:txBody>
          <a:bodyPr wrap="square">
            <a:spAutoFit/>
          </a:bodyPr>
          <a:lstStyle/>
          <a:p>
            <a:pPr rtl="0">
              <a:spcBef>
                <a:spcPts val="0"/>
              </a:spcBef>
              <a:spcAft>
                <a:spcPts val="0"/>
              </a:spcAft>
            </a:pPr>
            <a:r>
              <a:rPr lang="en-US" sz="2400" b="1" i="0" u="none" strike="noStrike" dirty="0">
                <a:solidFill>
                  <a:srgbClr val="2A3990"/>
                </a:solidFill>
                <a:effectLst/>
                <a:latin typeface="Arial" panose="020B0604020202020204" pitchFamily="34" charset="0"/>
              </a:rPr>
              <a:t>D/E Ratio= Total Debt/Total Equity</a:t>
            </a:r>
            <a:endParaRPr lang="en-US" sz="2400" b="0" dirty="0">
              <a:effectLst/>
            </a:endParaRPr>
          </a:p>
        </p:txBody>
      </p:sp>
    </p:spTree>
    <p:extLst>
      <p:ext uri="{BB962C8B-B14F-4D97-AF65-F5344CB8AC3E}">
        <p14:creationId xmlns:p14="http://schemas.microsoft.com/office/powerpoint/2010/main" val="278363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EBE3-6B2C-45FA-B6EE-F11305688DA5}"/>
              </a:ext>
            </a:extLst>
          </p:cNvPr>
          <p:cNvSpPr>
            <a:spLocks noGrp="1"/>
          </p:cNvSpPr>
          <p:nvPr>
            <p:ph type="title"/>
          </p:nvPr>
        </p:nvSpPr>
        <p:spPr>
          <a:xfrm>
            <a:off x="652272" y="95473"/>
            <a:ext cx="10515600" cy="776288"/>
          </a:xfrm>
        </p:spPr>
        <p:txBody>
          <a:bodyPr>
            <a:normAutofit fontScale="90000"/>
          </a:bodyPr>
          <a:lstStyle/>
          <a:p>
            <a:pPr rtl="0">
              <a:spcBef>
                <a:spcPts val="0"/>
              </a:spcBef>
              <a:spcAft>
                <a:spcPts val="0"/>
              </a:spcAft>
            </a:pPr>
            <a:r>
              <a:rPr lang="en-US" sz="3200" b="1" dirty="0">
                <a:solidFill>
                  <a:srgbClr val="000000"/>
                </a:solidFill>
                <a:latin typeface="Roboto" panose="02000000000000000000" pitchFamily="2" charset="0"/>
              </a:rPr>
              <a:t>Evaluating the possible Reasons(Liabilities from 2018-2020)</a:t>
            </a:r>
          </a:p>
        </p:txBody>
      </p:sp>
      <p:sp>
        <p:nvSpPr>
          <p:cNvPr id="3" name="Content Placeholder 2">
            <a:extLst>
              <a:ext uri="{FF2B5EF4-FFF2-40B4-BE49-F238E27FC236}">
                <a16:creationId xmlns:a16="http://schemas.microsoft.com/office/drawing/2014/main" id="{052B1920-C234-4CCC-9594-786544759541}"/>
              </a:ext>
            </a:extLst>
          </p:cNvPr>
          <p:cNvSpPr>
            <a:spLocks noGrp="1"/>
          </p:cNvSpPr>
          <p:nvPr>
            <p:ph idx="1"/>
          </p:nvPr>
        </p:nvSpPr>
        <p:spPr/>
        <p:txBody>
          <a:bodyPr/>
          <a:lstStyle/>
          <a:p>
            <a:pPr marL="0" indent="0">
              <a:buNone/>
            </a:pPr>
            <a:br>
              <a:rPr lang="en-US" dirty="0"/>
            </a:br>
            <a:endParaRPr lang="en-US" dirty="0"/>
          </a:p>
        </p:txBody>
      </p:sp>
      <p:graphicFrame>
        <p:nvGraphicFramePr>
          <p:cNvPr id="6" name="Chart 5">
            <a:extLst>
              <a:ext uri="{FF2B5EF4-FFF2-40B4-BE49-F238E27FC236}">
                <a16:creationId xmlns:a16="http://schemas.microsoft.com/office/drawing/2014/main" id="{6015139D-3B62-481C-942A-241C03516023}"/>
              </a:ext>
            </a:extLst>
          </p:cNvPr>
          <p:cNvGraphicFramePr>
            <a:graphicFrameLocks/>
          </p:cNvGraphicFramePr>
          <p:nvPr>
            <p:extLst>
              <p:ext uri="{D42A27DB-BD31-4B8C-83A1-F6EECF244321}">
                <p14:modId xmlns:p14="http://schemas.microsoft.com/office/powerpoint/2010/main" val="776173253"/>
              </p:ext>
            </p:extLst>
          </p:nvPr>
        </p:nvGraphicFramePr>
        <p:xfrm>
          <a:off x="5760720" y="871761"/>
          <a:ext cx="5260848"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24C6B1EF-15F0-4C1E-A964-2784127A2A90}"/>
              </a:ext>
            </a:extLst>
          </p:cNvPr>
          <p:cNvGraphicFramePr>
            <a:graphicFrameLocks/>
          </p:cNvGraphicFramePr>
          <p:nvPr>
            <p:extLst>
              <p:ext uri="{D42A27DB-BD31-4B8C-83A1-F6EECF244321}">
                <p14:modId xmlns:p14="http://schemas.microsoft.com/office/powerpoint/2010/main" val="3913472927"/>
              </p:ext>
            </p:extLst>
          </p:nvPr>
        </p:nvGraphicFramePr>
        <p:xfrm>
          <a:off x="5760720" y="3749898"/>
          <a:ext cx="5260848"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88E2FBC4-CA6C-4315-B6AA-5FD2D0DC3B4A}"/>
              </a:ext>
            </a:extLst>
          </p:cNvPr>
          <p:cNvGraphicFramePr>
            <a:graphicFrameLocks/>
          </p:cNvGraphicFramePr>
          <p:nvPr>
            <p:extLst>
              <p:ext uri="{D42A27DB-BD31-4B8C-83A1-F6EECF244321}">
                <p14:modId xmlns:p14="http://schemas.microsoft.com/office/powerpoint/2010/main" val="2143226332"/>
              </p:ext>
            </p:extLst>
          </p:nvPr>
        </p:nvGraphicFramePr>
        <p:xfrm>
          <a:off x="652272" y="998219"/>
          <a:ext cx="4821936" cy="5178743"/>
        </p:xfrm>
        <a:graphic>
          <a:graphicData uri="http://schemas.openxmlformats.org/drawingml/2006/chart">
            <c:chart xmlns:c="http://schemas.openxmlformats.org/drawingml/2006/chart" xmlns:r="http://schemas.openxmlformats.org/officeDocument/2006/relationships" r:id="rId5"/>
          </a:graphicData>
        </a:graphic>
      </p:graphicFrame>
      <p:cxnSp>
        <p:nvCxnSpPr>
          <p:cNvPr id="9" name="Straight Arrow Connector 8">
            <a:extLst>
              <a:ext uri="{FF2B5EF4-FFF2-40B4-BE49-F238E27FC236}">
                <a16:creationId xmlns:a16="http://schemas.microsoft.com/office/drawing/2014/main" id="{882EAA10-C3FC-4BF4-AD37-8631F3B45130}"/>
              </a:ext>
            </a:extLst>
          </p:cNvPr>
          <p:cNvCxnSpPr>
            <a:cxnSpLocks/>
          </p:cNvCxnSpPr>
          <p:nvPr/>
        </p:nvCxnSpPr>
        <p:spPr>
          <a:xfrm flipV="1">
            <a:off x="1487424" y="3148584"/>
            <a:ext cx="2767584" cy="4390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68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771D-A966-40CB-A13B-3897DEF57B95}"/>
              </a:ext>
            </a:extLst>
          </p:cNvPr>
          <p:cNvSpPr>
            <a:spLocks noGrp="1"/>
          </p:cNvSpPr>
          <p:nvPr>
            <p:ph type="title"/>
          </p:nvPr>
        </p:nvSpPr>
        <p:spPr>
          <a:xfrm>
            <a:off x="740664" y="213043"/>
            <a:ext cx="10515600" cy="707771"/>
          </a:xfrm>
        </p:spPr>
        <p:txBody>
          <a:bodyPr>
            <a:normAutofit fontScale="90000"/>
          </a:bodyPr>
          <a:lstStyle/>
          <a:p>
            <a:r>
              <a:rPr lang="en-US" sz="3200" b="1" dirty="0">
                <a:solidFill>
                  <a:srgbClr val="000000"/>
                </a:solidFill>
                <a:latin typeface="Roboto" panose="02000000000000000000" pitchFamily="2" charset="0"/>
              </a:rPr>
              <a:t>Evaluating the possible Reasons (Assets from 2018-2020)</a:t>
            </a:r>
            <a:endParaRPr lang="en-US" sz="3200" dirty="0"/>
          </a:p>
        </p:txBody>
      </p:sp>
      <p:graphicFrame>
        <p:nvGraphicFramePr>
          <p:cNvPr id="5" name="Chart 4">
            <a:extLst>
              <a:ext uri="{FF2B5EF4-FFF2-40B4-BE49-F238E27FC236}">
                <a16:creationId xmlns:a16="http://schemas.microsoft.com/office/drawing/2014/main" id="{8AC9CBF8-BFF0-43F9-81E2-82FEA1FCC569}"/>
              </a:ext>
            </a:extLst>
          </p:cNvPr>
          <p:cNvGraphicFramePr>
            <a:graphicFrameLocks/>
          </p:cNvGraphicFramePr>
          <p:nvPr>
            <p:extLst>
              <p:ext uri="{D42A27DB-BD31-4B8C-83A1-F6EECF244321}">
                <p14:modId xmlns:p14="http://schemas.microsoft.com/office/powerpoint/2010/main" val="2078501540"/>
              </p:ext>
            </p:extLst>
          </p:nvPr>
        </p:nvGraphicFramePr>
        <p:xfrm>
          <a:off x="5279136" y="1196276"/>
          <a:ext cx="6172200" cy="49241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8">
            <a:extLst>
              <a:ext uri="{FF2B5EF4-FFF2-40B4-BE49-F238E27FC236}">
                <a16:creationId xmlns:a16="http://schemas.microsoft.com/office/drawing/2014/main" id="{3805A158-4288-4E2A-89C5-DC51BE02E600}"/>
              </a:ext>
            </a:extLst>
          </p:cNvPr>
          <p:cNvGraphicFramePr>
            <a:graphicFrameLocks noGrp="1"/>
          </p:cNvGraphicFramePr>
          <p:nvPr>
            <p:ph idx="1"/>
            <p:extLst>
              <p:ext uri="{D42A27DB-BD31-4B8C-83A1-F6EECF244321}">
                <p14:modId xmlns:p14="http://schemas.microsoft.com/office/powerpoint/2010/main" val="3510542339"/>
              </p:ext>
            </p:extLst>
          </p:nvPr>
        </p:nvGraphicFramePr>
        <p:xfrm>
          <a:off x="740664" y="1196276"/>
          <a:ext cx="4306824" cy="492410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85371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25BF-61F1-4D94-932D-076F9975C518}"/>
              </a:ext>
            </a:extLst>
          </p:cNvPr>
          <p:cNvSpPr>
            <a:spLocks noGrp="1"/>
          </p:cNvSpPr>
          <p:nvPr>
            <p:ph type="title"/>
          </p:nvPr>
        </p:nvSpPr>
        <p:spPr>
          <a:xfrm>
            <a:off x="256032" y="365125"/>
            <a:ext cx="11679936" cy="634619"/>
          </a:xfrm>
        </p:spPr>
        <p:txBody>
          <a:bodyPr>
            <a:normAutofit fontScale="90000"/>
          </a:bodyPr>
          <a:lstStyle/>
          <a:p>
            <a:pPr>
              <a:spcBef>
                <a:spcPts val="0"/>
              </a:spcBef>
            </a:pPr>
            <a:r>
              <a:rPr lang="en-US" sz="3200" b="1" dirty="0">
                <a:solidFill>
                  <a:srgbClr val="000000"/>
                </a:solidFill>
                <a:latin typeface="Roboto" panose="02000000000000000000" pitchFamily="2" charset="0"/>
              </a:rPr>
              <a:t>Evaluating the possible Reasons (Equity from 2018-2020)</a:t>
            </a:r>
            <a:br>
              <a:rPr lang="en-US" sz="2400" b="0" dirty="0">
                <a:effectLst/>
              </a:rPr>
            </a:br>
            <a:endParaRPr lang="en-US" sz="2400" dirty="0"/>
          </a:p>
        </p:txBody>
      </p:sp>
      <p:sp>
        <p:nvSpPr>
          <p:cNvPr id="3" name="Content Placeholder 2">
            <a:extLst>
              <a:ext uri="{FF2B5EF4-FFF2-40B4-BE49-F238E27FC236}">
                <a16:creationId xmlns:a16="http://schemas.microsoft.com/office/drawing/2014/main" id="{5DE56C52-21B5-45E3-9F50-DBDD45827315}"/>
              </a:ext>
            </a:extLst>
          </p:cNvPr>
          <p:cNvSpPr>
            <a:spLocks noGrp="1"/>
          </p:cNvSpPr>
          <p:nvPr>
            <p:ph idx="1"/>
          </p:nvPr>
        </p:nvSpPr>
        <p:spPr/>
        <p:txBody>
          <a:bodyPr/>
          <a:lstStyle/>
          <a:p>
            <a:pPr marL="0" indent="0">
              <a:buNone/>
            </a:pPr>
            <a:br>
              <a:rPr lang="en-US" dirty="0"/>
            </a:br>
            <a:endParaRPr lang="en-US" dirty="0"/>
          </a:p>
        </p:txBody>
      </p:sp>
      <p:graphicFrame>
        <p:nvGraphicFramePr>
          <p:cNvPr id="6" name="Chart 5">
            <a:extLst>
              <a:ext uri="{FF2B5EF4-FFF2-40B4-BE49-F238E27FC236}">
                <a16:creationId xmlns:a16="http://schemas.microsoft.com/office/drawing/2014/main" id="{4ACEF788-A062-4885-8D28-B9289FC9D5B7}"/>
              </a:ext>
            </a:extLst>
          </p:cNvPr>
          <p:cNvGraphicFramePr>
            <a:graphicFrameLocks/>
          </p:cNvGraphicFramePr>
          <p:nvPr>
            <p:extLst>
              <p:ext uri="{D42A27DB-BD31-4B8C-83A1-F6EECF244321}">
                <p14:modId xmlns:p14="http://schemas.microsoft.com/office/powerpoint/2010/main" val="3411670260"/>
              </p:ext>
            </p:extLst>
          </p:nvPr>
        </p:nvGraphicFramePr>
        <p:xfrm>
          <a:off x="5522976" y="1118616"/>
          <a:ext cx="5266944" cy="55260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8C26B87-9F88-47FD-A152-3739D25206C0}"/>
              </a:ext>
            </a:extLst>
          </p:cNvPr>
          <p:cNvGraphicFramePr>
            <a:graphicFrameLocks/>
          </p:cNvGraphicFramePr>
          <p:nvPr>
            <p:extLst>
              <p:ext uri="{D42A27DB-BD31-4B8C-83A1-F6EECF244321}">
                <p14:modId xmlns:p14="http://schemas.microsoft.com/office/powerpoint/2010/main" val="4082599904"/>
              </p:ext>
            </p:extLst>
          </p:nvPr>
        </p:nvGraphicFramePr>
        <p:xfrm>
          <a:off x="560832" y="1118616"/>
          <a:ext cx="4398264" cy="5526024"/>
        </p:xfrm>
        <a:graphic>
          <a:graphicData uri="http://schemas.openxmlformats.org/drawingml/2006/chart">
            <c:chart xmlns:c="http://schemas.openxmlformats.org/drawingml/2006/chart" xmlns:r="http://schemas.openxmlformats.org/officeDocument/2006/relationships" r:id="rId4"/>
          </a:graphicData>
        </a:graphic>
      </p:graphicFrame>
      <p:cxnSp>
        <p:nvCxnSpPr>
          <p:cNvPr id="8" name="Straight Arrow Connector 7">
            <a:extLst>
              <a:ext uri="{FF2B5EF4-FFF2-40B4-BE49-F238E27FC236}">
                <a16:creationId xmlns:a16="http://schemas.microsoft.com/office/drawing/2014/main" id="{A4A75A76-E97C-46F8-A7B2-59A63520B6C4}"/>
              </a:ext>
            </a:extLst>
          </p:cNvPr>
          <p:cNvCxnSpPr/>
          <p:nvPr/>
        </p:nvCxnSpPr>
        <p:spPr>
          <a:xfrm>
            <a:off x="7114478" y="3189249"/>
            <a:ext cx="691376" cy="8920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04731F1-0F84-445F-8D04-C69395A6F7A5}"/>
              </a:ext>
            </a:extLst>
          </p:cNvPr>
          <p:cNvCxnSpPr>
            <a:cxnSpLocks/>
          </p:cNvCxnSpPr>
          <p:nvPr/>
        </p:nvCxnSpPr>
        <p:spPr>
          <a:xfrm flipV="1">
            <a:off x="7805854" y="3211551"/>
            <a:ext cx="758283" cy="2397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F350F3-266C-4C3E-B622-287686901C1C}"/>
              </a:ext>
            </a:extLst>
          </p:cNvPr>
          <p:cNvCxnSpPr>
            <a:cxnSpLocks/>
          </p:cNvCxnSpPr>
          <p:nvPr/>
        </p:nvCxnSpPr>
        <p:spPr>
          <a:xfrm>
            <a:off x="1761893" y="2040673"/>
            <a:ext cx="2598234" cy="11485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65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A856-4BC3-49CC-9501-81750B7565E7}"/>
              </a:ext>
            </a:extLst>
          </p:cNvPr>
          <p:cNvSpPr>
            <a:spLocks noGrp="1"/>
          </p:cNvSpPr>
          <p:nvPr>
            <p:ph type="title"/>
          </p:nvPr>
        </p:nvSpPr>
        <p:spPr/>
        <p:txBody>
          <a:bodyPr>
            <a:normAutofit/>
          </a:bodyPr>
          <a:lstStyle/>
          <a:p>
            <a:pPr algn="l"/>
            <a:r>
              <a:rPr lang="en-US" sz="2400" b="1" dirty="0">
                <a:solidFill>
                  <a:srgbClr val="000000"/>
                </a:solidFill>
                <a:latin typeface="Roboto" panose="02000000000000000000" pitchFamily="2" charset="0"/>
              </a:rPr>
              <a:t>How the Solvency Ratios have changed (2018-2020) Before and after the COVID-19 pandemic.</a:t>
            </a:r>
          </a:p>
        </p:txBody>
      </p:sp>
      <p:sp>
        <p:nvSpPr>
          <p:cNvPr id="5" name="Content Placeholder 4">
            <a:extLst>
              <a:ext uri="{FF2B5EF4-FFF2-40B4-BE49-F238E27FC236}">
                <a16:creationId xmlns:a16="http://schemas.microsoft.com/office/drawing/2014/main" id="{3F73A43C-5A6A-4734-8607-E26F6CABC7AE}"/>
              </a:ext>
            </a:extLst>
          </p:cNvPr>
          <p:cNvSpPr>
            <a:spLocks noGrp="1"/>
          </p:cNvSpPr>
          <p:nvPr>
            <p:ph idx="1"/>
          </p:nvPr>
        </p:nvSpPr>
        <p:spPr/>
        <p:txBody>
          <a:bodyPr>
            <a:normAutofit/>
          </a:bodyPr>
          <a:lstStyle/>
          <a:p>
            <a:pPr marL="0" indent="0">
              <a:buNone/>
            </a:pPr>
            <a:endParaRPr lang="en-US" dirty="0"/>
          </a:p>
        </p:txBody>
      </p:sp>
      <p:graphicFrame>
        <p:nvGraphicFramePr>
          <p:cNvPr id="4" name="Chart 3">
            <a:extLst>
              <a:ext uri="{FF2B5EF4-FFF2-40B4-BE49-F238E27FC236}">
                <a16:creationId xmlns:a16="http://schemas.microsoft.com/office/drawing/2014/main" id="{2178FDEA-955C-4908-B62D-74F4CB7AE633}"/>
              </a:ext>
            </a:extLst>
          </p:cNvPr>
          <p:cNvGraphicFramePr>
            <a:graphicFrameLocks/>
          </p:cNvGraphicFramePr>
          <p:nvPr>
            <p:extLst>
              <p:ext uri="{D42A27DB-BD31-4B8C-83A1-F6EECF244321}">
                <p14:modId xmlns:p14="http://schemas.microsoft.com/office/powerpoint/2010/main" val="1051078628"/>
              </p:ext>
            </p:extLst>
          </p:nvPr>
        </p:nvGraphicFramePr>
        <p:xfrm>
          <a:off x="848677" y="1825624"/>
          <a:ext cx="3442971" cy="43513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1BEC700D-F539-43D4-A990-6FF72AC387F6}"/>
              </a:ext>
            </a:extLst>
          </p:cNvPr>
          <p:cNvGraphicFramePr>
            <a:graphicFrameLocks/>
          </p:cNvGraphicFramePr>
          <p:nvPr>
            <p:extLst>
              <p:ext uri="{D42A27DB-BD31-4B8C-83A1-F6EECF244321}">
                <p14:modId xmlns:p14="http://schemas.microsoft.com/office/powerpoint/2010/main" val="2772487423"/>
              </p:ext>
            </p:extLst>
          </p:nvPr>
        </p:nvGraphicFramePr>
        <p:xfrm>
          <a:off x="4309744" y="1825625"/>
          <a:ext cx="3580130" cy="435133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0CCEE7CF-8272-477E-AAB3-50CDF10C68A8}"/>
              </a:ext>
            </a:extLst>
          </p:cNvPr>
          <p:cNvGraphicFramePr>
            <a:graphicFrameLocks/>
          </p:cNvGraphicFramePr>
          <p:nvPr>
            <p:extLst>
              <p:ext uri="{D42A27DB-BD31-4B8C-83A1-F6EECF244321}">
                <p14:modId xmlns:p14="http://schemas.microsoft.com/office/powerpoint/2010/main" val="4044183819"/>
              </p:ext>
            </p:extLst>
          </p:nvPr>
        </p:nvGraphicFramePr>
        <p:xfrm>
          <a:off x="7900352" y="1825624"/>
          <a:ext cx="3442970" cy="435133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4216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87DA-6AB7-4122-B0CE-C86B46E9E2E3}"/>
              </a:ext>
            </a:extLst>
          </p:cNvPr>
          <p:cNvSpPr>
            <a:spLocks noGrp="1"/>
          </p:cNvSpPr>
          <p:nvPr>
            <p:ph type="title"/>
          </p:nvPr>
        </p:nvSpPr>
        <p:spPr>
          <a:xfrm>
            <a:off x="838200" y="365125"/>
            <a:ext cx="10515600" cy="894963"/>
          </a:xfrm>
        </p:spPr>
        <p:txBody>
          <a:bodyPr>
            <a:normAutofit fontScale="90000"/>
          </a:bodyPr>
          <a:lstStyle/>
          <a:p>
            <a:pPr algn="l"/>
            <a:r>
              <a:rPr lang="en-US" sz="2700" b="1" dirty="0">
                <a:solidFill>
                  <a:srgbClr val="000000"/>
                </a:solidFill>
                <a:latin typeface="Roboto" panose="02000000000000000000" pitchFamily="2" charset="0"/>
              </a:rPr>
              <a:t>How the Liquidity Ratios have changed (2018-2020) before and after the COVID-19 pandemic</a:t>
            </a:r>
            <a:r>
              <a:rPr lang="en-US" sz="2400" b="1" dirty="0">
                <a:solidFill>
                  <a:srgbClr val="000000"/>
                </a:solidFill>
                <a:latin typeface="Roboto" panose="02000000000000000000" pitchFamily="2" charset="0"/>
              </a:rPr>
              <a:t>.</a:t>
            </a:r>
            <a:br>
              <a:rPr lang="en-US" sz="2400" b="1" dirty="0">
                <a:solidFill>
                  <a:srgbClr val="000000"/>
                </a:solidFill>
                <a:latin typeface="Roboto" panose="02000000000000000000" pitchFamily="2" charset="0"/>
              </a:rPr>
            </a:br>
            <a:endParaRPr lang="en-US" sz="2400" b="1" dirty="0">
              <a:solidFill>
                <a:srgbClr val="000000"/>
              </a:solidFill>
              <a:latin typeface="Roboto" panose="02000000000000000000" pitchFamily="2" charset="0"/>
            </a:endParaRPr>
          </a:p>
        </p:txBody>
      </p:sp>
      <p:sp>
        <p:nvSpPr>
          <p:cNvPr id="3" name="Content Placeholder 2">
            <a:extLst>
              <a:ext uri="{FF2B5EF4-FFF2-40B4-BE49-F238E27FC236}">
                <a16:creationId xmlns:a16="http://schemas.microsoft.com/office/drawing/2014/main" id="{9697C16D-50FC-4CA8-8A9C-A2214A6B938A}"/>
              </a:ext>
            </a:extLst>
          </p:cNvPr>
          <p:cNvSpPr>
            <a:spLocks noGrp="1"/>
          </p:cNvSpPr>
          <p:nvPr>
            <p:ph idx="1"/>
          </p:nvPr>
        </p:nvSpPr>
        <p:spPr>
          <a:xfrm>
            <a:off x="411480" y="1260088"/>
            <a:ext cx="10988040" cy="5232787"/>
          </a:xfrm>
        </p:spPr>
        <p:txBody>
          <a:bodyPr/>
          <a:lstStyle/>
          <a:p>
            <a:endParaRPr lang="en-US" dirty="0">
              <a:solidFill>
                <a:srgbClr val="FF0000"/>
              </a:solidFill>
              <a:latin typeface="Arial" panose="020B0604020202020204" pitchFamily="34" charset="0"/>
            </a:endParaRPr>
          </a:p>
        </p:txBody>
      </p:sp>
      <p:graphicFrame>
        <p:nvGraphicFramePr>
          <p:cNvPr id="6" name="Chart 5">
            <a:extLst>
              <a:ext uri="{FF2B5EF4-FFF2-40B4-BE49-F238E27FC236}">
                <a16:creationId xmlns:a16="http://schemas.microsoft.com/office/drawing/2014/main" id="{D56B50B0-BE9E-4391-8684-2AB7DC3E1C38}"/>
              </a:ext>
            </a:extLst>
          </p:cNvPr>
          <p:cNvGraphicFramePr>
            <a:graphicFrameLocks/>
          </p:cNvGraphicFramePr>
          <p:nvPr>
            <p:extLst>
              <p:ext uri="{D42A27DB-BD31-4B8C-83A1-F6EECF244321}">
                <p14:modId xmlns:p14="http://schemas.microsoft.com/office/powerpoint/2010/main" val="4032583980"/>
              </p:ext>
            </p:extLst>
          </p:nvPr>
        </p:nvGraphicFramePr>
        <p:xfrm>
          <a:off x="405130" y="1300836"/>
          <a:ext cx="5601970" cy="23187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7BB443A6-93F3-425A-9ADA-A7B61E629DF7}"/>
              </a:ext>
            </a:extLst>
          </p:cNvPr>
          <p:cNvGraphicFramePr>
            <a:graphicFrameLocks/>
          </p:cNvGraphicFramePr>
          <p:nvPr>
            <p:extLst>
              <p:ext uri="{D42A27DB-BD31-4B8C-83A1-F6EECF244321}">
                <p14:modId xmlns:p14="http://schemas.microsoft.com/office/powerpoint/2010/main" val="2588240082"/>
              </p:ext>
            </p:extLst>
          </p:nvPr>
        </p:nvGraphicFramePr>
        <p:xfrm>
          <a:off x="411480" y="3660355"/>
          <a:ext cx="5595620" cy="28325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5505B712-B6CB-40BE-9B4A-00C01210CD73}"/>
              </a:ext>
            </a:extLst>
          </p:cNvPr>
          <p:cNvGraphicFramePr>
            <a:graphicFrameLocks/>
          </p:cNvGraphicFramePr>
          <p:nvPr>
            <p:extLst>
              <p:ext uri="{D42A27DB-BD31-4B8C-83A1-F6EECF244321}">
                <p14:modId xmlns:p14="http://schemas.microsoft.com/office/powerpoint/2010/main" val="1594934963"/>
              </p:ext>
            </p:extLst>
          </p:nvPr>
        </p:nvGraphicFramePr>
        <p:xfrm>
          <a:off x="6096000" y="3660355"/>
          <a:ext cx="5130800" cy="283252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6E1BBB5B-C6A5-4C00-A9C3-5E27D93A7648}"/>
              </a:ext>
            </a:extLst>
          </p:cNvPr>
          <p:cNvGraphicFramePr>
            <a:graphicFrameLocks/>
          </p:cNvGraphicFramePr>
          <p:nvPr>
            <p:extLst>
              <p:ext uri="{D42A27DB-BD31-4B8C-83A1-F6EECF244321}">
                <p14:modId xmlns:p14="http://schemas.microsoft.com/office/powerpoint/2010/main" val="3649887286"/>
              </p:ext>
            </p:extLst>
          </p:nvPr>
        </p:nvGraphicFramePr>
        <p:xfrm>
          <a:off x="6096000" y="1260088"/>
          <a:ext cx="5130800" cy="235952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27950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5F0D-0804-4EC3-A523-18AD404DD93D}"/>
              </a:ext>
            </a:extLst>
          </p:cNvPr>
          <p:cNvSpPr>
            <a:spLocks noGrp="1"/>
          </p:cNvSpPr>
          <p:nvPr>
            <p:ph type="title"/>
          </p:nvPr>
        </p:nvSpPr>
        <p:spPr/>
        <p:txBody>
          <a:bodyPr>
            <a:normAutofit/>
          </a:bodyPr>
          <a:lstStyle/>
          <a:p>
            <a:r>
              <a:rPr lang="en-US" sz="2400" b="1" dirty="0">
                <a:solidFill>
                  <a:srgbClr val="000000"/>
                </a:solidFill>
                <a:latin typeface="Roboto" panose="02000000000000000000" pitchFamily="2" charset="0"/>
              </a:rPr>
              <a:t>How the Profitability Ratios has changed (2018-2020) before and after the COVID-19 pandemic.</a:t>
            </a:r>
          </a:p>
        </p:txBody>
      </p:sp>
      <p:graphicFrame>
        <p:nvGraphicFramePr>
          <p:cNvPr id="6" name="Content Placeholder 5">
            <a:extLst>
              <a:ext uri="{FF2B5EF4-FFF2-40B4-BE49-F238E27FC236}">
                <a16:creationId xmlns:a16="http://schemas.microsoft.com/office/drawing/2014/main" id="{B92F83A4-C8E2-4D02-8F76-70C8DB461A5C}"/>
              </a:ext>
            </a:extLst>
          </p:cNvPr>
          <p:cNvGraphicFramePr>
            <a:graphicFrameLocks noGrp="1"/>
          </p:cNvGraphicFramePr>
          <p:nvPr>
            <p:ph sz="half" idx="2"/>
            <p:extLst>
              <p:ext uri="{D42A27DB-BD31-4B8C-83A1-F6EECF244321}">
                <p14:modId xmlns:p14="http://schemas.microsoft.com/office/powerpoint/2010/main" val="3606862180"/>
              </p:ext>
            </p:extLst>
          </p:nvPr>
        </p:nvGraphicFramePr>
        <p:xfrm>
          <a:off x="4648200" y="1825624"/>
          <a:ext cx="33401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6">
            <a:extLst>
              <a:ext uri="{FF2B5EF4-FFF2-40B4-BE49-F238E27FC236}">
                <a16:creationId xmlns:a16="http://schemas.microsoft.com/office/drawing/2014/main" id="{34E1A0B3-1C42-451C-B562-46457590CDD1}"/>
              </a:ext>
            </a:extLst>
          </p:cNvPr>
          <p:cNvGraphicFramePr>
            <a:graphicFrameLocks noGrp="1"/>
          </p:cNvGraphicFramePr>
          <p:nvPr>
            <p:ph sz="half" idx="1"/>
            <p:extLst>
              <p:ext uri="{D42A27DB-BD31-4B8C-83A1-F6EECF244321}">
                <p14:modId xmlns:p14="http://schemas.microsoft.com/office/powerpoint/2010/main" val="3254822131"/>
              </p:ext>
            </p:extLst>
          </p:nvPr>
        </p:nvGraphicFramePr>
        <p:xfrm>
          <a:off x="838200" y="1825625"/>
          <a:ext cx="3733800" cy="43513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ontent Placeholder 3">
            <a:extLst>
              <a:ext uri="{FF2B5EF4-FFF2-40B4-BE49-F238E27FC236}">
                <a16:creationId xmlns:a16="http://schemas.microsoft.com/office/drawing/2014/main" id="{7E44BD06-23F9-4B84-A5B0-3AF3BD9559E2}"/>
              </a:ext>
            </a:extLst>
          </p:cNvPr>
          <p:cNvGraphicFramePr>
            <a:graphicFrameLocks/>
          </p:cNvGraphicFramePr>
          <p:nvPr>
            <p:extLst>
              <p:ext uri="{D42A27DB-BD31-4B8C-83A1-F6EECF244321}">
                <p14:modId xmlns:p14="http://schemas.microsoft.com/office/powerpoint/2010/main" val="1077150275"/>
              </p:ext>
            </p:extLst>
          </p:nvPr>
        </p:nvGraphicFramePr>
        <p:xfrm>
          <a:off x="8064500" y="1825624"/>
          <a:ext cx="3619500" cy="43513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60715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1932</TotalTime>
  <Words>5668</Words>
  <Application>Microsoft Office PowerPoint</Application>
  <PresentationFormat>Widescreen</PresentationFormat>
  <Paragraphs>820</Paragraphs>
  <Slides>18</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Cabin-semi-bold</vt:lpstr>
      <vt:lpstr>Calibri</vt:lpstr>
      <vt:lpstr>Calibri Light</vt:lpstr>
      <vt:lpstr>HelveticaNeueLTStd-Roman</vt:lpstr>
      <vt:lpstr>Open Sans</vt:lpstr>
      <vt:lpstr>Raleway-Italic</vt:lpstr>
      <vt:lpstr>Raleway-Regular</vt:lpstr>
      <vt:lpstr>Roboto</vt:lpstr>
      <vt:lpstr>SourceSansPro</vt:lpstr>
      <vt:lpstr>Times New Roman</vt:lpstr>
      <vt:lpstr>Office Theme</vt:lpstr>
      <vt:lpstr>Introduction of Clarksons PLC  </vt:lpstr>
      <vt:lpstr>Discuss on current D/E Ratio(2020) and the Possible Reasons </vt:lpstr>
      <vt:lpstr>Discuss on current D/E Ratio and the Possible Reasons </vt:lpstr>
      <vt:lpstr>Evaluating the possible Reasons(Liabilities from 2018-2020)</vt:lpstr>
      <vt:lpstr>Evaluating the possible Reasons (Assets from 2018-2020)</vt:lpstr>
      <vt:lpstr>Evaluating the possible Reasons (Equity from 2018-2020) </vt:lpstr>
      <vt:lpstr>How the Solvency Ratios have changed (2018-2020) Before and after the COVID-19 pandemic.</vt:lpstr>
      <vt:lpstr>How the Liquidity Ratios have changed (2018-2020) before and after the COVID-19 pandemic. </vt:lpstr>
      <vt:lpstr>How the Profitability Ratios has changed (2018-2020) before and after the COVID-19 pandemic.</vt:lpstr>
      <vt:lpstr>How the Revenue, EPS and Expenses have changed (2018-2020) before and after the COVID-19 pandemic.</vt:lpstr>
      <vt:lpstr>Notes:Covid-19</vt:lpstr>
      <vt:lpstr>Appendix A</vt:lpstr>
      <vt:lpstr>Appendix C</vt:lpstr>
      <vt:lpstr>Appendix D</vt:lpstr>
      <vt:lpstr>Appendix -Formula</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Aida Zadgari</dc:creator>
  <cp:lastModifiedBy>Aida Zadgari</cp:lastModifiedBy>
  <cp:revision>247</cp:revision>
  <dcterms:created xsi:type="dcterms:W3CDTF">2021-11-25T11:17:58Z</dcterms:created>
  <dcterms:modified xsi:type="dcterms:W3CDTF">2021-12-01T18:22:37Z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