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0" r:id="rId1"/>
  </p:sldMasterIdLst>
  <p:notesMasterIdLst>
    <p:notesMasterId r:id="rId53"/>
  </p:notesMasterIdLst>
  <p:handoutMasterIdLst>
    <p:handoutMasterId r:id="rId54"/>
  </p:handoutMasterIdLst>
  <p:sldIdLst>
    <p:sldId id="256" r:id="rId2"/>
    <p:sldId id="257" r:id="rId3"/>
    <p:sldId id="258" r:id="rId4"/>
    <p:sldId id="296" r:id="rId5"/>
    <p:sldId id="277" r:id="rId6"/>
    <p:sldId id="275" r:id="rId7"/>
    <p:sldId id="299" r:id="rId8"/>
    <p:sldId id="298" r:id="rId9"/>
    <p:sldId id="303" r:id="rId10"/>
    <p:sldId id="295" r:id="rId11"/>
    <p:sldId id="301" r:id="rId12"/>
    <p:sldId id="274" r:id="rId13"/>
    <p:sldId id="315" r:id="rId14"/>
    <p:sldId id="316" r:id="rId15"/>
    <p:sldId id="317" r:id="rId16"/>
    <p:sldId id="267" r:id="rId17"/>
    <p:sldId id="259" r:id="rId18"/>
    <p:sldId id="265" r:id="rId19"/>
    <p:sldId id="279" r:id="rId20"/>
    <p:sldId id="281" r:id="rId21"/>
    <p:sldId id="280" r:id="rId22"/>
    <p:sldId id="268" r:id="rId23"/>
    <p:sldId id="260" r:id="rId24"/>
    <p:sldId id="282" r:id="rId25"/>
    <p:sldId id="283" r:id="rId26"/>
    <p:sldId id="284" r:id="rId27"/>
    <p:sldId id="285" r:id="rId28"/>
    <p:sldId id="269" r:id="rId29"/>
    <p:sldId id="261" r:id="rId30"/>
    <p:sldId id="272" r:id="rId31"/>
    <p:sldId id="273" r:id="rId32"/>
    <p:sldId id="291" r:id="rId33"/>
    <p:sldId id="290" r:id="rId34"/>
    <p:sldId id="292" r:id="rId35"/>
    <p:sldId id="293" r:id="rId36"/>
    <p:sldId id="294" r:id="rId37"/>
    <p:sldId id="270" r:id="rId38"/>
    <p:sldId id="309" r:id="rId39"/>
    <p:sldId id="312" r:id="rId40"/>
    <p:sldId id="313" r:id="rId41"/>
    <p:sldId id="314" r:id="rId42"/>
    <p:sldId id="310" r:id="rId43"/>
    <p:sldId id="306" r:id="rId44"/>
    <p:sldId id="262" r:id="rId45"/>
    <p:sldId id="266" r:id="rId46"/>
    <p:sldId id="271" r:id="rId47"/>
    <p:sldId id="304" r:id="rId48"/>
    <p:sldId id="263" r:id="rId49"/>
    <p:sldId id="308" r:id="rId50"/>
    <p:sldId id="307" r:id="rId51"/>
    <p:sldId id="26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p:scale>
          <a:sx n="80" d="100"/>
          <a:sy n="80" d="100"/>
        </p:scale>
        <p:origin x="-318" y="-72"/>
      </p:cViewPr>
      <p:guideLst>
        <p:guide orient="horz" pos="2160"/>
        <p:guide pos="2880"/>
      </p:guideLst>
    </p:cSldViewPr>
  </p:slideViewPr>
  <p:outlineViewPr>
    <p:cViewPr>
      <p:scale>
        <a:sx n="33" d="100"/>
        <a:sy n="33" d="100"/>
      </p:scale>
      <p:origin x="0" y="360"/>
    </p:cViewPr>
  </p:outlineViewPr>
  <p:notesTextViewPr>
    <p:cViewPr>
      <p:scale>
        <a:sx n="1" d="1"/>
        <a:sy n="1" d="1"/>
      </p:scale>
      <p:origin x="0" y="0"/>
    </p:cViewPr>
  </p:notesText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5BE2A-CB6B-43BB-8A7A-234CAD436064}" type="datetimeFigureOut">
              <a:rPr lang="en-US" smtClean="0"/>
              <a:t>5/17/2013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9F711D-1AB8-4BB3-8672-C141C3A07658}" type="slidenum">
              <a:rPr lang="en-US" smtClean="0"/>
              <a:t>‹#›</a:t>
            </a:fld>
            <a:endParaRPr lang="en-US"/>
          </a:p>
        </p:txBody>
      </p:sp>
    </p:spTree>
    <p:extLst>
      <p:ext uri="{BB962C8B-B14F-4D97-AF65-F5344CB8AC3E}">
        <p14:creationId xmlns:p14="http://schemas.microsoft.com/office/powerpoint/2010/main" val="13865375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664A7-FE0C-4994-9142-FC0F38AE75BB}" type="datetimeFigureOut">
              <a:rPr lang="en-US" smtClean="0"/>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C0997-6D8C-4847-9F40-E59342FF9BED}" type="slidenum">
              <a:rPr lang="en-US" smtClean="0"/>
              <a:t>‹#›</a:t>
            </a:fld>
            <a:endParaRPr lang="en-US"/>
          </a:p>
        </p:txBody>
      </p:sp>
    </p:spTree>
    <p:extLst>
      <p:ext uri="{BB962C8B-B14F-4D97-AF65-F5344CB8AC3E}">
        <p14:creationId xmlns:p14="http://schemas.microsoft.com/office/powerpoint/2010/main" val="29179804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AC0997-6D8C-4847-9F40-E59342FF9BED}" type="slidenum">
              <a:rPr lang="en-US" smtClean="0"/>
              <a:t>1</a:t>
            </a:fld>
            <a:endParaRPr lang="en-US"/>
          </a:p>
        </p:txBody>
      </p:sp>
    </p:spTree>
    <p:extLst>
      <p:ext uri="{BB962C8B-B14F-4D97-AF65-F5344CB8AC3E}">
        <p14:creationId xmlns:p14="http://schemas.microsoft.com/office/powerpoint/2010/main" val="77170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Explalin</a:t>
            </a:r>
            <a:r>
              <a:rPr lang="en-US" baseline="0" dirty="0" smtClean="0"/>
              <a:t> the reason for the system</a:t>
            </a:r>
            <a:endParaRPr lang="en-US" dirty="0"/>
          </a:p>
        </p:txBody>
      </p:sp>
      <p:sp>
        <p:nvSpPr>
          <p:cNvPr id="4" name="Slide Number Placeholder 3"/>
          <p:cNvSpPr>
            <a:spLocks noGrp="1"/>
          </p:cNvSpPr>
          <p:nvPr>
            <p:ph type="sldNum" sz="quarter" idx="10"/>
          </p:nvPr>
        </p:nvSpPr>
        <p:spPr/>
        <p:txBody>
          <a:bodyPr/>
          <a:lstStyle/>
          <a:p>
            <a:fld id="{31AC0997-6D8C-4847-9F40-E59342FF9BED}" type="slidenum">
              <a:rPr lang="en-US" smtClean="0"/>
              <a:t>3</a:t>
            </a:fld>
            <a:endParaRPr lang="en-US"/>
          </a:p>
        </p:txBody>
      </p:sp>
    </p:spTree>
    <p:extLst>
      <p:ext uri="{BB962C8B-B14F-4D97-AF65-F5344CB8AC3E}">
        <p14:creationId xmlns:p14="http://schemas.microsoft.com/office/powerpoint/2010/main" val="21591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A790A4-6180-4801-AC16-734E6CF63EDF}" type="datetime1">
              <a:rPr lang="en-US" smtClean="0"/>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CEDB6-BC44-497A-8207-839A76E9EF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DA7B3-2211-4E2D-B9C5-C74B006E40AB}" type="datetime1">
              <a:rPr lang="en-US" smtClean="0"/>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CEDB6-BC44-497A-8207-839A76E9EF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36F43-D3D5-49B4-B7B5-29D8D9C3B24A}" type="datetime1">
              <a:rPr lang="en-US" smtClean="0"/>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CEDB6-BC44-497A-8207-839A76E9EF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8EC97A-CD02-4E09-AE21-F9AE492D4279}" type="datetime1">
              <a:rPr lang="en-US" smtClean="0"/>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CEDB6-BC44-497A-8207-839A76E9EF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B563B2-1BB3-4329-93DB-0AC58A47F879}" type="datetime1">
              <a:rPr lang="en-US" smtClean="0"/>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CEDB6-BC44-497A-8207-839A76E9EF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28F167-3CF0-441E-9869-689FFD95C35A}" type="datetime1">
              <a:rPr lang="en-US" smtClean="0"/>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CEDB6-BC44-497A-8207-839A76E9EF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C95893-DE33-41CF-AB38-5082CA544130}" type="datetime1">
              <a:rPr lang="en-US" smtClean="0"/>
              <a:t>5/17/2013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6CEDB6-BC44-497A-8207-839A76E9EF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674E64-3C2F-44E4-B6A5-EACF1A00999B}" type="datetime1">
              <a:rPr lang="en-US" smtClean="0"/>
              <a:t>5/17/2013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6CEDB6-BC44-497A-8207-839A76E9EF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2F334-9F79-4319-BA2F-6C1C1F6BB863}" type="datetime1">
              <a:rPr lang="en-US" smtClean="0"/>
              <a:t>5/17/2013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6CEDB6-BC44-497A-8207-839A76E9EF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5C865-5B7F-422C-9F5F-24DFDDB410C6}" type="datetime1">
              <a:rPr lang="en-US" smtClean="0"/>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CEDB6-BC44-497A-8207-839A76E9EF6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5C19D7B-FBB8-4197-961F-79F8E196154B}" type="datetime1">
              <a:rPr lang="en-US" smtClean="0"/>
              <a:t>5/17/2013</a:t>
            </a:fld>
            <a:endParaRPr lang="en-US"/>
          </a:p>
        </p:txBody>
      </p:sp>
      <p:sp>
        <p:nvSpPr>
          <p:cNvPr id="9" name="Slide Number Placeholder 8"/>
          <p:cNvSpPr>
            <a:spLocks noGrp="1"/>
          </p:cNvSpPr>
          <p:nvPr>
            <p:ph type="sldNum" sz="quarter" idx="11"/>
          </p:nvPr>
        </p:nvSpPr>
        <p:spPr/>
        <p:txBody>
          <a:bodyPr/>
          <a:lstStyle/>
          <a:p>
            <a:fld id="{9D6CEDB6-BC44-497A-8207-839A76E9EF6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D6CEDB6-BC44-497A-8207-839A76E9EF6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3D2FEE0-5033-4EA7-B16F-684D829574E9}" type="datetime1">
              <a:rPr lang="en-US" smtClean="0"/>
              <a:t>5/17/2013</a:t>
            </a:fld>
            <a:endParaRPr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0524" y="5486400"/>
            <a:ext cx="7769306" cy="584775"/>
          </a:xfrm>
          <a:prstGeom prst="rect">
            <a:avLst/>
          </a:prstGeom>
          <a:noFill/>
        </p:spPr>
        <p:txBody>
          <a:bodyPr wrap="none" rtlCol="0">
            <a:spAutoFit/>
          </a:bodyPr>
          <a:lstStyle/>
          <a:p>
            <a:r>
              <a:rPr lang="en-US" sz="3200" b="1" dirty="0" smtClean="0"/>
              <a:t>Software Development Advance Technology </a:t>
            </a:r>
            <a:endParaRPr lang="en-US" sz="3200" b="1" dirty="0"/>
          </a:p>
        </p:txBody>
      </p:sp>
      <p:sp>
        <p:nvSpPr>
          <p:cNvPr id="8" name="TextBox 7"/>
          <p:cNvSpPr txBox="1"/>
          <p:nvPr/>
        </p:nvSpPr>
        <p:spPr>
          <a:xfrm>
            <a:off x="4593770" y="3377862"/>
            <a:ext cx="3356753" cy="2031325"/>
          </a:xfrm>
          <a:prstGeom prst="rect">
            <a:avLst/>
          </a:prstGeom>
          <a:noFill/>
        </p:spPr>
        <p:txBody>
          <a:bodyPr wrap="none" rtlCol="0">
            <a:spAutoFit/>
          </a:bodyPr>
          <a:lstStyle/>
          <a:p>
            <a:pPr algn="r"/>
            <a:r>
              <a:rPr lang="en-US" b="1" dirty="0" smtClean="0"/>
              <a:t>Team Members</a:t>
            </a:r>
          </a:p>
          <a:p>
            <a:pPr algn="r"/>
            <a:r>
              <a:rPr lang="en-US" dirty="0" smtClean="0"/>
              <a:t>Joseph Aguirre, Lead Programmer</a:t>
            </a:r>
          </a:p>
          <a:p>
            <a:pPr algn="r"/>
            <a:r>
              <a:rPr lang="en-US" dirty="0" smtClean="0"/>
              <a:t>Andre De La Cruz, Analyst</a:t>
            </a:r>
          </a:p>
          <a:p>
            <a:pPr algn="r"/>
            <a:r>
              <a:rPr lang="en-US" dirty="0" smtClean="0"/>
              <a:t>Arturo Delgado, V &amp; V</a:t>
            </a:r>
          </a:p>
          <a:p>
            <a:pPr algn="r"/>
            <a:r>
              <a:rPr lang="en-US" dirty="0" smtClean="0"/>
              <a:t>Juan Rodriguez, Architect</a:t>
            </a:r>
          </a:p>
          <a:p>
            <a:pPr algn="r"/>
            <a:r>
              <a:rPr lang="en-US" dirty="0" smtClean="0"/>
              <a:t>Jesus Tabares, Designer </a:t>
            </a:r>
          </a:p>
          <a:p>
            <a:pPr algn="r"/>
            <a:endParaRPr lang="en-US" dirty="0"/>
          </a:p>
        </p:txBody>
      </p:sp>
      <p:sp>
        <p:nvSpPr>
          <p:cNvPr id="9" name="Content Placeholder 2"/>
          <p:cNvSpPr txBox="1">
            <a:spLocks/>
          </p:cNvSpPr>
          <p:nvPr/>
        </p:nvSpPr>
        <p:spPr>
          <a:xfrm>
            <a:off x="330523" y="685800"/>
            <a:ext cx="7620000" cy="8382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marL="411480" lvl="1"/>
            <a:r>
              <a:rPr lang="en-US" sz="3600" b="1" dirty="0" smtClean="0">
                <a:solidFill>
                  <a:schemeClr val="tx1"/>
                </a:solidFill>
              </a:rPr>
              <a:t>Weather Anomaly Detection System </a:t>
            </a:r>
            <a:endParaRPr lang="en-US" sz="3600" b="1" dirty="0">
              <a:solidFill>
                <a:schemeClr val="tx1"/>
              </a:solidFill>
            </a:endParaRPr>
          </a:p>
        </p:txBody>
      </p:sp>
    </p:spTree>
    <p:extLst>
      <p:ext uri="{BB962C8B-B14F-4D97-AF65-F5344CB8AC3E}">
        <p14:creationId xmlns:p14="http://schemas.microsoft.com/office/powerpoint/2010/main" val="3529050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a:t>
            </a:r>
            <a:r>
              <a:rPr lang="en-US" dirty="0" smtClean="0"/>
              <a:t>Diagram</a:t>
            </a:r>
            <a:br>
              <a:rPr lang="en-US" dirty="0" smtClean="0"/>
            </a:br>
            <a:r>
              <a:rPr lang="en-US" sz="2400" dirty="0" smtClean="0"/>
              <a:t>Iteration 1</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10</a:t>
            </a:fld>
            <a:endParaRPr lang="en-US"/>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441" t="4306" r="1840" b="5263"/>
          <a:stretch/>
        </p:blipFill>
        <p:spPr bwMode="auto">
          <a:xfrm>
            <a:off x="1066801" y="1447800"/>
            <a:ext cx="6248400" cy="525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565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a:t>
            </a:r>
            <a:r>
              <a:rPr lang="en-US" dirty="0"/>
              <a:t>Diagram</a:t>
            </a:r>
            <a:br>
              <a:rPr lang="en-US" dirty="0"/>
            </a:br>
            <a:r>
              <a:rPr lang="en-US" sz="2400" dirty="0"/>
              <a:t>Iteration </a:t>
            </a:r>
            <a:r>
              <a:rPr lang="en-US" sz="2400" dirty="0" smtClean="0"/>
              <a:t>2</a:t>
            </a:r>
            <a:endParaRPr lang="en-US" sz="2400" dirty="0"/>
          </a:p>
        </p:txBody>
      </p:sp>
      <p:sp>
        <p:nvSpPr>
          <p:cNvPr id="4" name="Slide Number Placeholder 3"/>
          <p:cNvSpPr>
            <a:spLocks noGrp="1"/>
          </p:cNvSpPr>
          <p:nvPr>
            <p:ph type="sldNum" sz="quarter" idx="12"/>
          </p:nvPr>
        </p:nvSpPr>
        <p:spPr/>
        <p:txBody>
          <a:bodyPr/>
          <a:lstStyle/>
          <a:p>
            <a:fld id="{9D6CEDB6-BC44-497A-8207-839A76E9EF68}" type="slidenum">
              <a:rPr lang="en-US" smtClean="0"/>
              <a:t>11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239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282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73162"/>
          </a:xfrm>
        </p:spPr>
        <p:txBody>
          <a:bodyPr/>
          <a:lstStyle/>
          <a:p>
            <a:pPr algn="ctr"/>
            <a:r>
              <a:rPr lang="en-US" dirty="0" smtClean="0"/>
              <a:t>Use Case </a:t>
            </a:r>
            <a:r>
              <a:rPr lang="en-US" dirty="0"/>
              <a:t>Diagram</a:t>
            </a:r>
            <a:br>
              <a:rPr lang="en-US" dirty="0"/>
            </a:br>
            <a:r>
              <a:rPr lang="en-US" sz="2400" dirty="0"/>
              <a:t>Iteration </a:t>
            </a:r>
            <a:r>
              <a:rPr lang="en-US" sz="2400" dirty="0" smtClean="0"/>
              <a:t>3</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9D6CEDB6-BC44-497A-8207-839A76E9EF68}" type="slidenum">
              <a:rPr lang="en-US" smtClean="0"/>
              <a:t>12</a:t>
            </a:fld>
            <a:endParaRPr lang="en-US"/>
          </a:p>
        </p:txBody>
      </p:sp>
      <p:pic>
        <p:nvPicPr>
          <p:cNvPr id="3" name="Picture 2" descr="SDAT Use Case 5 Lv 1.pdf - Adobe Reader"/>
          <p:cNvPicPr>
            <a:picLocks noChangeAspect="1"/>
          </p:cNvPicPr>
          <p:nvPr/>
        </p:nvPicPr>
        <p:blipFill rotWithShape="1">
          <a:blip r:embed="rId2">
            <a:extLst>
              <a:ext uri="{28A0092B-C50C-407E-A947-70E740481C1C}">
                <a14:useLocalDpi xmlns:a14="http://schemas.microsoft.com/office/drawing/2010/main" val="0"/>
              </a:ext>
            </a:extLst>
          </a:blip>
          <a:srcRect l="17443" t="16482" r="15446" b="7247"/>
          <a:stretch/>
        </p:blipFill>
        <p:spPr>
          <a:xfrm>
            <a:off x="920338" y="1447800"/>
            <a:ext cx="6136640" cy="4348480"/>
          </a:xfrm>
          <a:prstGeom prst="rect">
            <a:avLst/>
          </a:prstGeom>
        </p:spPr>
      </p:pic>
      <p:sp>
        <p:nvSpPr>
          <p:cNvPr id="5" name="TextBox 4"/>
          <p:cNvSpPr txBox="1"/>
          <p:nvPr/>
        </p:nvSpPr>
        <p:spPr>
          <a:xfrm>
            <a:off x="2057400" y="5785422"/>
            <a:ext cx="1254831" cy="307777"/>
          </a:xfrm>
          <a:prstGeom prst="rect">
            <a:avLst/>
          </a:prstGeom>
          <a:noFill/>
        </p:spPr>
        <p:txBody>
          <a:bodyPr wrap="none" rtlCol="0">
            <a:spAutoFit/>
          </a:bodyPr>
          <a:lstStyle/>
          <a:p>
            <a:r>
              <a:rPr lang="en-US" sz="1400" dirty="0" smtClean="0"/>
              <a:t>Figure 1 page8</a:t>
            </a:r>
            <a:endParaRPr lang="en-US" sz="1400" dirty="0"/>
          </a:p>
        </p:txBody>
      </p:sp>
    </p:spTree>
    <p:extLst>
      <p:ext uri="{BB962C8B-B14F-4D97-AF65-F5344CB8AC3E}">
        <p14:creationId xmlns:p14="http://schemas.microsoft.com/office/powerpoint/2010/main" val="256752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Scenario</a:t>
            </a:r>
            <a:endParaRPr lang="en-US" dirty="0"/>
          </a:p>
        </p:txBody>
      </p:sp>
      <p:sp>
        <p:nvSpPr>
          <p:cNvPr id="3" name="Content Placeholder 2"/>
          <p:cNvSpPr>
            <a:spLocks noGrp="1"/>
          </p:cNvSpPr>
          <p:nvPr>
            <p:ph idx="1"/>
          </p:nvPr>
        </p:nvSpPr>
        <p:spPr/>
        <p:txBody>
          <a:bodyPr>
            <a:normAutofit/>
          </a:bodyPr>
          <a:lstStyle/>
          <a:p>
            <a:r>
              <a:rPr lang="en-US" dirty="0"/>
              <a:t>Scenario 1: Create A New Data Property.</a:t>
            </a:r>
          </a:p>
          <a:p>
            <a:r>
              <a:rPr lang="en-US" dirty="0"/>
              <a:t>Include Use Case: Access Database.</a:t>
            </a:r>
          </a:p>
          <a:p>
            <a:r>
              <a:rPr lang="en-US" dirty="0"/>
              <a:t>Description: The Scientist describes a new data property to be saved to the database for later use.</a:t>
            </a:r>
          </a:p>
          <a:p>
            <a:r>
              <a:rPr lang="en-US" dirty="0"/>
              <a:t>Actors: Scientist, Database.</a:t>
            </a:r>
          </a:p>
          <a:p>
            <a:r>
              <a:rPr lang="en-US" dirty="0"/>
              <a:t>Pre-Condition: The scientist has logged on to the system and the scientist is a registered user of the system.</a:t>
            </a:r>
          </a:p>
          <a:p>
            <a:r>
              <a:rPr lang="en-US" dirty="0"/>
              <a:t>Trigger Condition: The scientist has chosen the option to describe a new property.</a:t>
            </a:r>
          </a:p>
          <a:p>
            <a:endParaRPr lang="en-US" dirty="0"/>
          </a:p>
          <a:p>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13</a:t>
            </a:fld>
            <a:endParaRPr lang="en-US"/>
          </a:p>
        </p:txBody>
      </p:sp>
    </p:spTree>
    <p:extLst>
      <p:ext uri="{BB962C8B-B14F-4D97-AF65-F5344CB8AC3E}">
        <p14:creationId xmlns:p14="http://schemas.microsoft.com/office/powerpoint/2010/main" val="4841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Scenario</a:t>
            </a:r>
          </a:p>
        </p:txBody>
      </p:sp>
      <p:sp>
        <p:nvSpPr>
          <p:cNvPr id="3" name="Content Placeholder 2"/>
          <p:cNvSpPr>
            <a:spLocks noGrp="1"/>
          </p:cNvSpPr>
          <p:nvPr>
            <p:ph idx="1"/>
          </p:nvPr>
        </p:nvSpPr>
        <p:spPr/>
        <p:txBody>
          <a:bodyPr>
            <a:normAutofit/>
          </a:bodyPr>
          <a:lstStyle/>
          <a:p>
            <a:r>
              <a:rPr lang="en-US" dirty="0"/>
              <a:t>1.	The system displays a form where the scientist can specify a scope, a pattern, a data file they wish to associate the data property with, and any other general comments he/she may have.</a:t>
            </a:r>
          </a:p>
          <a:p>
            <a:r>
              <a:rPr lang="en-US" dirty="0"/>
              <a:t>2.	The scientist selects the save data property option.</a:t>
            </a:r>
          </a:p>
          <a:p>
            <a:r>
              <a:rPr lang="en-US" dirty="0"/>
              <a:t>3.	The System accesses the database.</a:t>
            </a:r>
          </a:p>
          <a:p>
            <a:r>
              <a:rPr lang="en-US" dirty="0"/>
              <a:t>4.	The database stores the user specified data property along with the scientist’s general information (i.e. name, number, place of study at the time, etc.) (Alt 1).</a:t>
            </a:r>
          </a:p>
          <a:p>
            <a:r>
              <a:rPr lang="en-US" dirty="0"/>
              <a:t>5.	The system informs the user that the property has been saved to the database.</a:t>
            </a:r>
          </a:p>
          <a:p>
            <a:r>
              <a:rPr lang="en-US" dirty="0"/>
              <a:t>6.	End of use case.</a:t>
            </a:r>
          </a:p>
          <a:p>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14</a:t>
            </a:fld>
            <a:endParaRPr lang="en-US"/>
          </a:p>
        </p:txBody>
      </p:sp>
    </p:spTree>
    <p:extLst>
      <p:ext uri="{BB962C8B-B14F-4D97-AF65-F5344CB8AC3E}">
        <p14:creationId xmlns:p14="http://schemas.microsoft.com/office/powerpoint/2010/main" val="172292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Scenario</a:t>
            </a:r>
          </a:p>
        </p:txBody>
      </p:sp>
      <p:sp>
        <p:nvSpPr>
          <p:cNvPr id="3" name="Content Placeholder 2"/>
          <p:cNvSpPr>
            <a:spLocks noGrp="1"/>
          </p:cNvSpPr>
          <p:nvPr>
            <p:ph idx="1"/>
          </p:nvPr>
        </p:nvSpPr>
        <p:spPr/>
        <p:txBody>
          <a:bodyPr>
            <a:normAutofit fontScale="77500" lnSpcReduction="20000"/>
          </a:bodyPr>
          <a:lstStyle/>
          <a:p>
            <a:r>
              <a:rPr lang="en-US" dirty="0"/>
              <a:t>Alt 1: Property created already exists.</a:t>
            </a:r>
          </a:p>
          <a:p>
            <a:r>
              <a:rPr lang="en-US" dirty="0"/>
              <a:t>4.1.	The database generates a message to the system signifying that the specified data property already exists in the database.</a:t>
            </a:r>
          </a:p>
          <a:p>
            <a:r>
              <a:rPr lang="en-US" dirty="0"/>
              <a:t>4.2.	The system generates a message to the scientist that the specified data property already exists in the database and asks the user if they wish to view the property in the database.</a:t>
            </a:r>
          </a:p>
          <a:p>
            <a:r>
              <a:rPr lang="en-US" dirty="0"/>
              <a:t>4.3.	The scientist choses the option to view the data property (Alt 2).</a:t>
            </a:r>
          </a:p>
          <a:p>
            <a:r>
              <a:rPr lang="en-US" dirty="0"/>
              <a:t>4.4.	The system accesses the database to view the data property information.</a:t>
            </a:r>
          </a:p>
          <a:p>
            <a:r>
              <a:rPr lang="en-US" dirty="0"/>
              <a:t>4.5.	The database retrieves the data property information and sends it to the system.</a:t>
            </a:r>
          </a:p>
          <a:p>
            <a:r>
              <a:rPr lang="en-US" dirty="0"/>
              <a:t>4.6.	The system presents the user with the data property information.</a:t>
            </a:r>
          </a:p>
          <a:p>
            <a:r>
              <a:rPr lang="en-US" dirty="0"/>
              <a:t>4.7.	The scientist closes the presented data property information.</a:t>
            </a:r>
          </a:p>
          <a:p>
            <a:r>
              <a:rPr lang="en-US" dirty="0"/>
              <a:t>4.8.	End use case.</a:t>
            </a:r>
          </a:p>
          <a:p>
            <a:endParaRPr lang="en-US" dirty="0"/>
          </a:p>
          <a:p>
            <a:r>
              <a:rPr lang="en-US" dirty="0"/>
              <a:t>Alt 2: Scientist does not wish to view found property.</a:t>
            </a:r>
          </a:p>
          <a:p>
            <a:r>
              <a:rPr lang="en-US" dirty="0"/>
              <a:t>4.3.1.	The scientist choses to not view the data property information.</a:t>
            </a:r>
          </a:p>
          <a:p>
            <a:r>
              <a:rPr lang="en-US" dirty="0"/>
              <a:t>4.3.2.	End use case.</a:t>
            </a:r>
          </a:p>
          <a:p>
            <a:endParaRPr lang="en-US" dirty="0"/>
          </a:p>
          <a:p>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15</a:t>
            </a:fld>
            <a:endParaRPr lang="en-US"/>
          </a:p>
        </p:txBody>
      </p:sp>
    </p:spTree>
    <p:extLst>
      <p:ext uri="{BB962C8B-B14F-4D97-AF65-F5344CB8AC3E}">
        <p14:creationId xmlns:p14="http://schemas.microsoft.com/office/powerpoint/2010/main" val="289617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16</a:t>
            </a:fld>
            <a:endParaRPr lang="en-US"/>
          </a:p>
        </p:txBody>
      </p:sp>
      <p:sp>
        <p:nvSpPr>
          <p:cNvPr id="5" name="Content Placeholder 4"/>
          <p:cNvSpPr>
            <a:spLocks noGrp="1"/>
          </p:cNvSpPr>
          <p:nvPr>
            <p:ph idx="1"/>
          </p:nvPr>
        </p:nvSpPr>
        <p:spPr>
          <a:xfrm>
            <a:off x="457200" y="1600200"/>
            <a:ext cx="6858000" cy="4800600"/>
          </a:xfrm>
        </p:spPr>
        <p:txBody>
          <a:bodyPr>
            <a:normAutofit lnSpcReduction="10000"/>
          </a:bodyPr>
          <a:lstStyle/>
          <a:p>
            <a:r>
              <a:rPr lang="en-US" sz="2800" dirty="0" smtClean="0">
                <a:solidFill>
                  <a:schemeClr val="accent6"/>
                </a:solidFill>
              </a:rPr>
              <a:t>Project Description</a:t>
            </a:r>
          </a:p>
          <a:p>
            <a:r>
              <a:rPr lang="en-US" sz="2800" dirty="0" smtClean="0">
                <a:solidFill>
                  <a:schemeClr val="accent6"/>
                </a:solidFill>
              </a:rPr>
              <a:t>Elicitation</a:t>
            </a:r>
          </a:p>
          <a:p>
            <a:r>
              <a:rPr lang="en-US" sz="2800" dirty="0" smtClean="0">
                <a:solidFill>
                  <a:schemeClr val="accent6"/>
                </a:solidFill>
              </a:rPr>
              <a:t>Use Case </a:t>
            </a:r>
          </a:p>
          <a:p>
            <a:r>
              <a:rPr lang="en-US" sz="2800" b="1" dirty="0" smtClean="0"/>
              <a:t>Class Diagram</a:t>
            </a:r>
          </a:p>
          <a:p>
            <a:r>
              <a:rPr lang="en-US" sz="2800" dirty="0" smtClean="0">
                <a:solidFill>
                  <a:schemeClr val="accent6"/>
                </a:solidFill>
              </a:rPr>
              <a:t>Dataflow Diagram</a:t>
            </a:r>
          </a:p>
          <a:p>
            <a:r>
              <a:rPr lang="en-US" sz="2800" dirty="0" smtClean="0">
                <a:solidFill>
                  <a:schemeClr val="accent6"/>
                </a:solidFill>
              </a:rPr>
              <a:t>State Chart Diagram </a:t>
            </a:r>
          </a:p>
          <a:p>
            <a:r>
              <a:rPr lang="en-US" sz="2800" dirty="0" smtClean="0">
                <a:solidFill>
                  <a:schemeClr val="accent6"/>
                </a:solidFill>
              </a:rPr>
              <a:t>SRS</a:t>
            </a:r>
          </a:p>
          <a:p>
            <a:r>
              <a:rPr lang="en-US" sz="2800" dirty="0" smtClean="0">
                <a:solidFill>
                  <a:schemeClr val="accent6"/>
                </a:solidFill>
              </a:rPr>
              <a:t>Validation and Verification</a:t>
            </a:r>
          </a:p>
          <a:p>
            <a:r>
              <a:rPr lang="en-US" sz="2800" dirty="0" smtClean="0">
                <a:solidFill>
                  <a:schemeClr val="accent6"/>
                </a:solidFill>
              </a:rPr>
              <a:t>Team Growth </a:t>
            </a:r>
          </a:p>
          <a:p>
            <a:r>
              <a:rPr lang="en-US" sz="2800" dirty="0" smtClean="0">
                <a:solidFill>
                  <a:schemeClr val="accent6"/>
                </a:solidFill>
              </a:rPr>
              <a:t>Next Phase</a:t>
            </a:r>
          </a:p>
        </p:txBody>
      </p:sp>
    </p:spTree>
    <p:extLst>
      <p:ext uri="{BB962C8B-B14F-4D97-AF65-F5344CB8AC3E}">
        <p14:creationId xmlns:p14="http://schemas.microsoft.com/office/powerpoint/2010/main" val="3314571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pPr algn="ctr"/>
            <a:r>
              <a:rPr lang="en-US" dirty="0" smtClean="0"/>
              <a:t>Class Diagram</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17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905" y="1479024"/>
            <a:ext cx="2209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1023094" y="1479024"/>
            <a:ext cx="1552348" cy="523220"/>
          </a:xfrm>
          <a:prstGeom prst="rect">
            <a:avLst/>
          </a:prstGeom>
          <a:noFill/>
        </p:spPr>
        <p:txBody>
          <a:bodyPr wrap="none" rtlCol="0">
            <a:spAutoFit/>
          </a:bodyPr>
          <a:lstStyle/>
          <a:p>
            <a:r>
              <a:rPr lang="en-US" sz="2800" dirty="0" smtClean="0"/>
              <a:t>Notation </a:t>
            </a:r>
            <a:endParaRPr lang="en-US"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flipH="1">
            <a:off x="861996" y="2541098"/>
            <a:ext cx="268096" cy="123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rot="16200000" flipH="1">
            <a:off x="974017" y="3301166"/>
            <a:ext cx="195969" cy="1273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a:stretch/>
        </p:blipFill>
        <p:spPr bwMode="auto">
          <a:xfrm rot="16200000" flipH="1">
            <a:off x="1003956" y="4033228"/>
            <a:ext cx="136090" cy="1273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1009241" y="4920733"/>
            <a:ext cx="180109" cy="1219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1987451" y="3022093"/>
            <a:ext cx="1544525" cy="369332"/>
          </a:xfrm>
          <a:prstGeom prst="rect">
            <a:avLst/>
          </a:prstGeom>
          <a:noFill/>
        </p:spPr>
        <p:txBody>
          <a:bodyPr wrap="none" rtlCol="0">
            <a:spAutoFit/>
          </a:bodyPr>
          <a:lstStyle/>
          <a:p>
            <a:r>
              <a:rPr lang="en-US" dirty="0" smtClean="0"/>
              <a:t>Generalization</a:t>
            </a:r>
          </a:p>
        </p:txBody>
      </p:sp>
      <p:sp>
        <p:nvSpPr>
          <p:cNvPr id="28" name="TextBox 27"/>
          <p:cNvSpPr txBox="1"/>
          <p:nvPr/>
        </p:nvSpPr>
        <p:spPr>
          <a:xfrm>
            <a:off x="1987451" y="3753398"/>
            <a:ext cx="1369990" cy="369332"/>
          </a:xfrm>
          <a:prstGeom prst="rect">
            <a:avLst/>
          </a:prstGeom>
          <a:noFill/>
        </p:spPr>
        <p:txBody>
          <a:bodyPr wrap="none" rtlCol="0">
            <a:spAutoFit/>
          </a:bodyPr>
          <a:lstStyle/>
          <a:p>
            <a:r>
              <a:rPr lang="en-US" dirty="0" smtClean="0"/>
              <a:t>Aggregation </a:t>
            </a:r>
          </a:p>
        </p:txBody>
      </p:sp>
      <p:sp>
        <p:nvSpPr>
          <p:cNvPr id="29" name="TextBox 28"/>
          <p:cNvSpPr txBox="1"/>
          <p:nvPr/>
        </p:nvSpPr>
        <p:spPr>
          <a:xfrm>
            <a:off x="1974072" y="4485458"/>
            <a:ext cx="1243354" cy="369332"/>
          </a:xfrm>
          <a:prstGeom prst="rect">
            <a:avLst/>
          </a:prstGeom>
          <a:noFill/>
        </p:spPr>
        <p:txBody>
          <a:bodyPr wrap="none" rtlCol="0">
            <a:spAutoFit/>
          </a:bodyPr>
          <a:lstStyle/>
          <a:p>
            <a:r>
              <a:rPr lang="en-US" dirty="0" smtClean="0"/>
              <a:t>Composite </a:t>
            </a:r>
          </a:p>
        </p:txBody>
      </p:sp>
      <p:sp>
        <p:nvSpPr>
          <p:cNvPr id="30" name="TextBox 29"/>
          <p:cNvSpPr txBox="1"/>
          <p:nvPr/>
        </p:nvSpPr>
        <p:spPr>
          <a:xfrm>
            <a:off x="1987949" y="5323735"/>
            <a:ext cx="1415772" cy="369332"/>
          </a:xfrm>
          <a:prstGeom prst="rect">
            <a:avLst/>
          </a:prstGeom>
          <a:noFill/>
        </p:spPr>
        <p:txBody>
          <a:bodyPr wrap="none" rtlCol="0">
            <a:spAutoFit/>
          </a:bodyPr>
          <a:lstStyle/>
          <a:p>
            <a:r>
              <a:rPr lang="en-US" dirty="0" smtClean="0"/>
              <a:t>Dependency </a:t>
            </a:r>
          </a:p>
        </p:txBody>
      </p:sp>
      <p:sp>
        <p:nvSpPr>
          <p:cNvPr id="3" name="Rectangle 2"/>
          <p:cNvSpPr/>
          <p:nvPr/>
        </p:nvSpPr>
        <p:spPr>
          <a:xfrm>
            <a:off x="3810000" y="2450068"/>
            <a:ext cx="4495800" cy="369332"/>
          </a:xfrm>
          <a:prstGeom prst="rect">
            <a:avLst/>
          </a:prstGeom>
        </p:spPr>
        <p:txBody>
          <a:bodyPr wrap="square">
            <a:spAutoFit/>
          </a:bodyPr>
          <a:lstStyle/>
          <a:p>
            <a:r>
              <a:rPr lang="en-US" dirty="0"/>
              <a:t>General binary relationships between classes</a:t>
            </a:r>
          </a:p>
        </p:txBody>
      </p:sp>
      <p:cxnSp>
        <p:nvCxnSpPr>
          <p:cNvPr id="6" name="Straight Connector 5"/>
          <p:cNvCxnSpPr/>
          <p:nvPr/>
        </p:nvCxnSpPr>
        <p:spPr>
          <a:xfrm>
            <a:off x="402609" y="2641937"/>
            <a:ext cx="1121394" cy="0"/>
          </a:xfrm>
          <a:prstGeom prst="line">
            <a:avLst/>
          </a:prstGeom>
          <a:ln w="25400"/>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987451" y="2457271"/>
            <a:ext cx="1251753" cy="369332"/>
          </a:xfrm>
          <a:prstGeom prst="rect">
            <a:avLst/>
          </a:prstGeom>
          <a:noFill/>
        </p:spPr>
        <p:txBody>
          <a:bodyPr wrap="none" rtlCol="0">
            <a:spAutoFit/>
          </a:bodyPr>
          <a:lstStyle/>
          <a:p>
            <a:r>
              <a:rPr lang="en-US" dirty="0" smtClean="0"/>
              <a:t>Association</a:t>
            </a:r>
          </a:p>
        </p:txBody>
      </p:sp>
      <p:sp>
        <p:nvSpPr>
          <p:cNvPr id="18" name="Rectangle 17"/>
          <p:cNvSpPr/>
          <p:nvPr/>
        </p:nvSpPr>
        <p:spPr>
          <a:xfrm>
            <a:off x="3810000" y="2976347"/>
            <a:ext cx="4495800" cy="646331"/>
          </a:xfrm>
          <a:prstGeom prst="rect">
            <a:avLst/>
          </a:prstGeom>
        </p:spPr>
        <p:txBody>
          <a:bodyPr wrap="square">
            <a:spAutoFit/>
          </a:bodyPr>
          <a:lstStyle/>
          <a:p>
            <a:r>
              <a:rPr lang="en-US" dirty="0"/>
              <a:t>The specific classifier inherits part of its definition from the general classifier.</a:t>
            </a:r>
          </a:p>
        </p:txBody>
      </p:sp>
      <p:sp>
        <p:nvSpPr>
          <p:cNvPr id="7" name="Rectangle 6"/>
          <p:cNvSpPr/>
          <p:nvPr/>
        </p:nvSpPr>
        <p:spPr>
          <a:xfrm>
            <a:off x="3810000" y="3697069"/>
            <a:ext cx="4648200" cy="646331"/>
          </a:xfrm>
          <a:prstGeom prst="rect">
            <a:avLst/>
          </a:prstGeom>
        </p:spPr>
        <p:txBody>
          <a:bodyPr wrap="square">
            <a:spAutoFit/>
          </a:bodyPr>
          <a:lstStyle/>
          <a:p>
            <a:r>
              <a:rPr lang="en-US" dirty="0"/>
              <a:t>Special form of association representing has-a or part-whole relationship. </a:t>
            </a:r>
          </a:p>
        </p:txBody>
      </p:sp>
      <p:sp>
        <p:nvSpPr>
          <p:cNvPr id="8" name="Rectangle 7"/>
          <p:cNvSpPr/>
          <p:nvPr/>
        </p:nvSpPr>
        <p:spPr>
          <a:xfrm>
            <a:off x="3810000" y="4400405"/>
            <a:ext cx="4495800" cy="923330"/>
          </a:xfrm>
          <a:prstGeom prst="rect">
            <a:avLst/>
          </a:prstGeom>
        </p:spPr>
        <p:txBody>
          <a:bodyPr wrap="square">
            <a:spAutoFit/>
          </a:bodyPr>
          <a:lstStyle/>
          <a:p>
            <a:r>
              <a:rPr lang="en-US" dirty="0"/>
              <a:t>Stronger form of aggregation</a:t>
            </a:r>
          </a:p>
          <a:p>
            <a:r>
              <a:rPr lang="en-US" dirty="0"/>
              <a:t>Implies exclusive ownership of the component class by the aggregate class</a:t>
            </a:r>
          </a:p>
        </p:txBody>
      </p:sp>
      <p:sp>
        <p:nvSpPr>
          <p:cNvPr id="9" name="Rectangle 8"/>
          <p:cNvSpPr/>
          <p:nvPr/>
        </p:nvSpPr>
        <p:spPr>
          <a:xfrm>
            <a:off x="3810000" y="5369694"/>
            <a:ext cx="4495800" cy="923330"/>
          </a:xfrm>
          <a:prstGeom prst="rect">
            <a:avLst/>
          </a:prstGeom>
        </p:spPr>
        <p:txBody>
          <a:bodyPr wrap="square">
            <a:spAutoFit/>
          </a:bodyPr>
          <a:lstStyle/>
          <a:p>
            <a:r>
              <a:rPr lang="en-US" dirty="0"/>
              <a:t>Relationship between the entities such that the proper operation of one entity depends on the presence of the other </a:t>
            </a:r>
            <a:r>
              <a:rPr lang="en-US" dirty="0" smtClean="0"/>
              <a:t>entity. </a:t>
            </a:r>
            <a:endParaRPr lang="en-US" dirty="0"/>
          </a:p>
        </p:txBody>
      </p:sp>
    </p:spTree>
    <p:extLst>
      <p:ext uri="{BB962C8B-B14F-4D97-AF65-F5344CB8AC3E}">
        <p14:creationId xmlns:p14="http://schemas.microsoft.com/office/powerpoint/2010/main" val="3216770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18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2" y="0"/>
            <a:ext cx="8458200" cy="6858000"/>
          </a:xfrm>
          <a:prstGeom prst="rect">
            <a:avLst/>
          </a:prstGeom>
        </p:spPr>
      </p:pic>
      <p:sp>
        <p:nvSpPr>
          <p:cNvPr id="5" name="Rectangle 4"/>
          <p:cNvSpPr/>
          <p:nvPr/>
        </p:nvSpPr>
        <p:spPr>
          <a:xfrm>
            <a:off x="1409700" y="2133600"/>
            <a:ext cx="548640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6" name="TextBox 5"/>
          <p:cNvSpPr txBox="1"/>
          <p:nvPr/>
        </p:nvSpPr>
        <p:spPr>
          <a:xfrm>
            <a:off x="990600" y="6324600"/>
            <a:ext cx="2053447" cy="369332"/>
          </a:xfrm>
          <a:prstGeom prst="rect">
            <a:avLst/>
          </a:prstGeom>
          <a:noFill/>
        </p:spPr>
        <p:txBody>
          <a:bodyPr wrap="none" rtlCol="0">
            <a:spAutoFit/>
          </a:bodyPr>
          <a:lstStyle/>
          <a:p>
            <a:r>
              <a:rPr lang="en-US" dirty="0" smtClean="0"/>
              <a:t>Appendix A page 29</a:t>
            </a:r>
            <a:endParaRPr lang="en-US" dirty="0"/>
          </a:p>
        </p:txBody>
      </p:sp>
    </p:spTree>
    <p:extLst>
      <p:ext uri="{BB962C8B-B14F-4D97-AF65-F5344CB8AC3E}">
        <p14:creationId xmlns:p14="http://schemas.microsoft.com/office/powerpoint/2010/main" val="137868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 </a:t>
            </a:r>
            <a:endParaRPr lang="en-US" dirty="0"/>
          </a:p>
        </p:txBody>
      </p:sp>
      <p:pic>
        <p:nvPicPr>
          <p:cNvPr id="5" name="Content Placeholder 4" descr="ClassDiagram v4 - Windows Photo Viewer"/>
          <p:cNvPicPr>
            <a:picLocks noGrp="1" noChangeAspect="1"/>
          </p:cNvPicPr>
          <p:nvPr>
            <p:ph idx="1"/>
          </p:nvPr>
        </p:nvPicPr>
        <p:blipFill rotWithShape="1">
          <a:blip r:embed="rId2">
            <a:extLst>
              <a:ext uri="{28A0092B-C50C-407E-A947-70E740481C1C}">
                <a14:useLocalDpi xmlns:a14="http://schemas.microsoft.com/office/drawing/2010/main" val="0"/>
              </a:ext>
            </a:extLst>
          </a:blip>
          <a:srcRect t="7893" r="12333" b="7339"/>
          <a:stretch/>
        </p:blipFill>
        <p:spPr>
          <a:xfrm>
            <a:off x="228600" y="1600200"/>
            <a:ext cx="8121028" cy="4724400"/>
          </a:xfrm>
        </p:spPr>
      </p:pic>
      <p:sp>
        <p:nvSpPr>
          <p:cNvPr id="4" name="Slide Number Placeholder 3"/>
          <p:cNvSpPr>
            <a:spLocks noGrp="1"/>
          </p:cNvSpPr>
          <p:nvPr>
            <p:ph type="sldNum" sz="quarter" idx="12"/>
          </p:nvPr>
        </p:nvSpPr>
        <p:spPr/>
        <p:txBody>
          <a:bodyPr/>
          <a:lstStyle/>
          <a:p>
            <a:fld id="{9D6CEDB6-BC44-497A-8207-839A76E9EF68}" type="slidenum">
              <a:rPr lang="en-US" smtClean="0"/>
              <a:t>19</a:t>
            </a:fld>
            <a:endParaRPr lang="en-US"/>
          </a:p>
        </p:txBody>
      </p:sp>
      <p:sp>
        <p:nvSpPr>
          <p:cNvPr id="6" name="TextBox 5"/>
          <p:cNvSpPr txBox="1"/>
          <p:nvPr/>
        </p:nvSpPr>
        <p:spPr>
          <a:xfrm>
            <a:off x="990600" y="6324600"/>
            <a:ext cx="2053447" cy="369332"/>
          </a:xfrm>
          <a:prstGeom prst="rect">
            <a:avLst/>
          </a:prstGeom>
          <a:noFill/>
        </p:spPr>
        <p:txBody>
          <a:bodyPr wrap="none" rtlCol="0">
            <a:spAutoFit/>
          </a:bodyPr>
          <a:lstStyle/>
          <a:p>
            <a:r>
              <a:rPr lang="en-US" dirty="0" smtClean="0"/>
              <a:t>Appendix A page 29</a:t>
            </a:r>
            <a:endParaRPr lang="en-US" dirty="0"/>
          </a:p>
        </p:txBody>
      </p:sp>
    </p:spTree>
    <p:extLst>
      <p:ext uri="{BB962C8B-B14F-4D97-AF65-F5344CB8AC3E}">
        <p14:creationId xmlns:p14="http://schemas.microsoft.com/office/powerpoint/2010/main" val="224997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2</a:t>
            </a:fld>
            <a:endParaRPr lang="en-US"/>
          </a:p>
        </p:txBody>
      </p:sp>
      <p:sp>
        <p:nvSpPr>
          <p:cNvPr id="5" name="Content Placeholder 4"/>
          <p:cNvSpPr>
            <a:spLocks noGrp="1"/>
          </p:cNvSpPr>
          <p:nvPr>
            <p:ph idx="1"/>
          </p:nvPr>
        </p:nvSpPr>
        <p:spPr>
          <a:xfrm>
            <a:off x="457200" y="1600200"/>
            <a:ext cx="6858000" cy="4800600"/>
          </a:xfrm>
        </p:spPr>
        <p:txBody>
          <a:bodyPr>
            <a:normAutofit lnSpcReduction="10000"/>
          </a:bodyPr>
          <a:lstStyle/>
          <a:p>
            <a:r>
              <a:rPr lang="en-US" sz="2800" dirty="0" smtClean="0"/>
              <a:t>Project Description</a:t>
            </a:r>
          </a:p>
          <a:p>
            <a:r>
              <a:rPr lang="en-US" sz="2800" dirty="0" smtClean="0"/>
              <a:t>Elicitation</a:t>
            </a:r>
          </a:p>
          <a:p>
            <a:r>
              <a:rPr lang="en-US" sz="2800" dirty="0" smtClean="0"/>
              <a:t>Use Case</a:t>
            </a:r>
          </a:p>
          <a:p>
            <a:r>
              <a:rPr lang="en-US" sz="2800" dirty="0" smtClean="0"/>
              <a:t>Class Diagram</a:t>
            </a:r>
          </a:p>
          <a:p>
            <a:r>
              <a:rPr lang="en-US" sz="2800" dirty="0" smtClean="0"/>
              <a:t>Dataflow Diagram</a:t>
            </a:r>
          </a:p>
          <a:p>
            <a:r>
              <a:rPr lang="en-US" sz="2800" dirty="0" smtClean="0"/>
              <a:t>State Chart Diagram </a:t>
            </a:r>
          </a:p>
          <a:p>
            <a:r>
              <a:rPr lang="en-US" sz="2800" dirty="0" smtClean="0"/>
              <a:t>Software Requirement Specification</a:t>
            </a:r>
          </a:p>
          <a:p>
            <a:r>
              <a:rPr lang="en-US" sz="2800" dirty="0" smtClean="0"/>
              <a:t>Validation and Verification</a:t>
            </a:r>
          </a:p>
          <a:p>
            <a:r>
              <a:rPr lang="en-US" sz="2800" dirty="0" smtClean="0"/>
              <a:t>Team Growth </a:t>
            </a:r>
          </a:p>
          <a:p>
            <a:r>
              <a:rPr lang="en-US" sz="2800" dirty="0" smtClean="0"/>
              <a:t>Next Phase</a:t>
            </a:r>
          </a:p>
        </p:txBody>
      </p:sp>
    </p:spTree>
    <p:extLst>
      <p:ext uri="{BB962C8B-B14F-4D97-AF65-F5344CB8AC3E}">
        <p14:creationId xmlns:p14="http://schemas.microsoft.com/office/powerpoint/2010/main" val="3687809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20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58200" cy="6858000"/>
          </a:xfrm>
          <a:prstGeom prst="rect">
            <a:avLst/>
          </a:prstGeom>
        </p:spPr>
      </p:pic>
      <p:sp>
        <p:nvSpPr>
          <p:cNvPr id="5" name="Rectangle 4"/>
          <p:cNvSpPr/>
          <p:nvPr/>
        </p:nvSpPr>
        <p:spPr>
          <a:xfrm>
            <a:off x="381000" y="939800"/>
            <a:ext cx="4495800" cy="3556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6" name="TextBox 5"/>
          <p:cNvSpPr txBox="1"/>
          <p:nvPr/>
        </p:nvSpPr>
        <p:spPr>
          <a:xfrm>
            <a:off x="575453" y="6248400"/>
            <a:ext cx="2053447" cy="369332"/>
          </a:xfrm>
          <a:prstGeom prst="rect">
            <a:avLst/>
          </a:prstGeom>
          <a:noFill/>
        </p:spPr>
        <p:txBody>
          <a:bodyPr wrap="none" rtlCol="0">
            <a:spAutoFit/>
          </a:bodyPr>
          <a:lstStyle/>
          <a:p>
            <a:r>
              <a:rPr lang="en-US" dirty="0" smtClean="0"/>
              <a:t>Appendix A page 29</a:t>
            </a:r>
            <a:endParaRPr lang="en-US" dirty="0"/>
          </a:p>
        </p:txBody>
      </p:sp>
    </p:spTree>
    <p:extLst>
      <p:ext uri="{BB962C8B-B14F-4D97-AF65-F5344CB8AC3E}">
        <p14:creationId xmlns:p14="http://schemas.microsoft.com/office/powerpoint/2010/main" val="179829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21</a:t>
            </a:fld>
            <a:endParaRPr lang="en-US"/>
          </a:p>
        </p:txBody>
      </p:sp>
      <p:pic>
        <p:nvPicPr>
          <p:cNvPr id="6" name="Content Placeholder 5" descr="ClassDiagram v4 - Windows Photo Viewer"/>
          <p:cNvPicPr>
            <a:picLocks noGrp="1" noChangeAspect="1"/>
          </p:cNvPicPr>
          <p:nvPr>
            <p:ph idx="1"/>
          </p:nvPr>
        </p:nvPicPr>
        <p:blipFill rotWithShape="1">
          <a:blip r:embed="rId2">
            <a:extLst>
              <a:ext uri="{28A0092B-C50C-407E-A947-70E740481C1C}">
                <a14:useLocalDpi xmlns:a14="http://schemas.microsoft.com/office/drawing/2010/main" val="0"/>
              </a:ext>
            </a:extLst>
          </a:blip>
          <a:srcRect t="9711" r="24834" b="10123"/>
          <a:stretch/>
        </p:blipFill>
        <p:spPr>
          <a:xfrm>
            <a:off x="457200" y="1474186"/>
            <a:ext cx="6781800" cy="4405914"/>
          </a:xfrm>
        </p:spPr>
      </p:pic>
      <p:sp>
        <p:nvSpPr>
          <p:cNvPr id="5" name="TextBox 4"/>
          <p:cNvSpPr txBox="1"/>
          <p:nvPr/>
        </p:nvSpPr>
        <p:spPr>
          <a:xfrm>
            <a:off x="990600" y="6324600"/>
            <a:ext cx="2053447" cy="369332"/>
          </a:xfrm>
          <a:prstGeom prst="rect">
            <a:avLst/>
          </a:prstGeom>
          <a:noFill/>
        </p:spPr>
        <p:txBody>
          <a:bodyPr wrap="none" rtlCol="0">
            <a:spAutoFit/>
          </a:bodyPr>
          <a:lstStyle/>
          <a:p>
            <a:r>
              <a:rPr lang="en-US" dirty="0" smtClean="0"/>
              <a:t>Appendix A page 29</a:t>
            </a:r>
            <a:endParaRPr lang="en-US" dirty="0"/>
          </a:p>
        </p:txBody>
      </p:sp>
    </p:spTree>
    <p:extLst>
      <p:ext uri="{BB962C8B-B14F-4D97-AF65-F5344CB8AC3E}">
        <p14:creationId xmlns:p14="http://schemas.microsoft.com/office/powerpoint/2010/main" val="953234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22</a:t>
            </a:fld>
            <a:endParaRPr lang="en-US"/>
          </a:p>
        </p:txBody>
      </p:sp>
      <p:sp>
        <p:nvSpPr>
          <p:cNvPr id="5" name="Content Placeholder 4"/>
          <p:cNvSpPr>
            <a:spLocks noGrp="1"/>
          </p:cNvSpPr>
          <p:nvPr>
            <p:ph idx="1"/>
          </p:nvPr>
        </p:nvSpPr>
        <p:spPr>
          <a:xfrm>
            <a:off x="457200" y="1600200"/>
            <a:ext cx="6858000" cy="4800600"/>
          </a:xfrm>
        </p:spPr>
        <p:txBody>
          <a:bodyPr>
            <a:normAutofit lnSpcReduction="10000"/>
          </a:bodyPr>
          <a:lstStyle/>
          <a:p>
            <a:r>
              <a:rPr lang="en-US" sz="2800" dirty="0" smtClean="0">
                <a:solidFill>
                  <a:schemeClr val="accent6"/>
                </a:solidFill>
              </a:rPr>
              <a:t>Project Description</a:t>
            </a:r>
          </a:p>
          <a:p>
            <a:r>
              <a:rPr lang="en-US" sz="2800" dirty="0" smtClean="0">
                <a:solidFill>
                  <a:schemeClr val="accent6"/>
                </a:solidFill>
              </a:rPr>
              <a:t>Elicitation</a:t>
            </a:r>
          </a:p>
          <a:p>
            <a:r>
              <a:rPr lang="en-US" sz="2800" dirty="0" smtClean="0">
                <a:solidFill>
                  <a:schemeClr val="accent6"/>
                </a:solidFill>
              </a:rPr>
              <a:t>Use Case</a:t>
            </a:r>
          </a:p>
          <a:p>
            <a:r>
              <a:rPr lang="en-US" sz="2800" dirty="0" smtClean="0">
                <a:solidFill>
                  <a:schemeClr val="accent6"/>
                </a:solidFill>
              </a:rPr>
              <a:t>Class Diagram</a:t>
            </a:r>
          </a:p>
          <a:p>
            <a:r>
              <a:rPr lang="en-US" sz="2800" b="1" dirty="0" smtClean="0"/>
              <a:t>Dataflow Diagram</a:t>
            </a:r>
          </a:p>
          <a:p>
            <a:r>
              <a:rPr lang="en-US" sz="2800" dirty="0" smtClean="0">
                <a:solidFill>
                  <a:schemeClr val="accent6"/>
                </a:solidFill>
              </a:rPr>
              <a:t>State Chart Diagram </a:t>
            </a:r>
          </a:p>
          <a:p>
            <a:r>
              <a:rPr lang="en-US" sz="2800" dirty="0" smtClean="0">
                <a:solidFill>
                  <a:schemeClr val="accent6"/>
                </a:solidFill>
              </a:rPr>
              <a:t>SRS</a:t>
            </a:r>
          </a:p>
          <a:p>
            <a:r>
              <a:rPr lang="en-US" sz="2800" dirty="0" smtClean="0">
                <a:solidFill>
                  <a:schemeClr val="accent6"/>
                </a:solidFill>
              </a:rPr>
              <a:t>Validation and Verification</a:t>
            </a:r>
          </a:p>
          <a:p>
            <a:r>
              <a:rPr lang="en-US" sz="2800" dirty="0" smtClean="0">
                <a:solidFill>
                  <a:schemeClr val="accent6"/>
                </a:solidFill>
              </a:rPr>
              <a:t>Team Growth</a:t>
            </a:r>
          </a:p>
          <a:p>
            <a:r>
              <a:rPr lang="en-US" sz="2800" dirty="0" smtClean="0">
                <a:solidFill>
                  <a:schemeClr val="accent6"/>
                </a:solidFill>
              </a:rPr>
              <a:t>Next Phase  </a:t>
            </a:r>
          </a:p>
        </p:txBody>
      </p:sp>
    </p:spTree>
    <p:extLst>
      <p:ext uri="{BB962C8B-B14F-4D97-AF65-F5344CB8AC3E}">
        <p14:creationId xmlns:p14="http://schemas.microsoft.com/office/powerpoint/2010/main" val="783637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Flow Diagram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23</a:t>
            </a:fld>
            <a:endParaRPr lang="en-US"/>
          </a:p>
        </p:txBody>
      </p:sp>
      <p:sp>
        <p:nvSpPr>
          <p:cNvPr id="6" name="Oval 5"/>
          <p:cNvSpPr/>
          <p:nvPr/>
        </p:nvSpPr>
        <p:spPr>
          <a:xfrm>
            <a:off x="1219200" y="2286000"/>
            <a:ext cx="1295400" cy="11590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219200" y="3810000"/>
            <a:ext cx="1295400"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19200" y="4038600"/>
            <a:ext cx="1295400"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219200" y="4419600"/>
            <a:ext cx="1371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295400" y="5562600"/>
            <a:ext cx="1295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09800" y="1600905"/>
            <a:ext cx="1552348" cy="523220"/>
          </a:xfrm>
          <a:prstGeom prst="rect">
            <a:avLst/>
          </a:prstGeom>
          <a:noFill/>
        </p:spPr>
        <p:txBody>
          <a:bodyPr wrap="none" rtlCol="0">
            <a:spAutoFit/>
          </a:bodyPr>
          <a:lstStyle/>
          <a:p>
            <a:r>
              <a:rPr lang="en-US" sz="2800" dirty="0" smtClean="0"/>
              <a:t>Notation </a:t>
            </a:r>
            <a:endParaRPr lang="en-US" sz="2800" dirty="0"/>
          </a:p>
        </p:txBody>
      </p:sp>
      <p:sp>
        <p:nvSpPr>
          <p:cNvPr id="12" name="TextBox 11"/>
          <p:cNvSpPr txBox="1"/>
          <p:nvPr/>
        </p:nvSpPr>
        <p:spPr>
          <a:xfrm>
            <a:off x="2985974" y="2680855"/>
            <a:ext cx="947182" cy="369332"/>
          </a:xfrm>
          <a:prstGeom prst="rect">
            <a:avLst/>
          </a:prstGeom>
          <a:noFill/>
        </p:spPr>
        <p:txBody>
          <a:bodyPr wrap="none" rtlCol="0">
            <a:spAutoFit/>
          </a:bodyPr>
          <a:lstStyle/>
          <a:p>
            <a:r>
              <a:rPr lang="en-US" dirty="0" smtClean="0"/>
              <a:t>Process </a:t>
            </a:r>
            <a:endParaRPr lang="en-US" dirty="0"/>
          </a:p>
        </p:txBody>
      </p:sp>
      <p:sp>
        <p:nvSpPr>
          <p:cNvPr id="13" name="TextBox 12"/>
          <p:cNvSpPr txBox="1"/>
          <p:nvPr/>
        </p:nvSpPr>
        <p:spPr>
          <a:xfrm>
            <a:off x="2985974" y="3669268"/>
            <a:ext cx="1221232" cy="369332"/>
          </a:xfrm>
          <a:prstGeom prst="rect">
            <a:avLst/>
          </a:prstGeom>
          <a:noFill/>
        </p:spPr>
        <p:txBody>
          <a:bodyPr wrap="none" rtlCol="0">
            <a:spAutoFit/>
          </a:bodyPr>
          <a:lstStyle/>
          <a:p>
            <a:r>
              <a:rPr lang="en-US" dirty="0" smtClean="0"/>
              <a:t>Data Store </a:t>
            </a:r>
            <a:endParaRPr lang="en-US" dirty="0"/>
          </a:p>
        </p:txBody>
      </p:sp>
      <p:sp>
        <p:nvSpPr>
          <p:cNvPr id="14" name="TextBox 13"/>
          <p:cNvSpPr txBox="1"/>
          <p:nvPr/>
        </p:nvSpPr>
        <p:spPr>
          <a:xfrm>
            <a:off x="2985974" y="4577834"/>
            <a:ext cx="1569469" cy="369332"/>
          </a:xfrm>
          <a:prstGeom prst="rect">
            <a:avLst/>
          </a:prstGeom>
          <a:noFill/>
        </p:spPr>
        <p:txBody>
          <a:bodyPr wrap="none" rtlCol="0">
            <a:spAutoFit/>
          </a:bodyPr>
          <a:lstStyle/>
          <a:p>
            <a:r>
              <a:rPr lang="en-US" dirty="0" smtClean="0"/>
              <a:t>Source or Sink </a:t>
            </a:r>
            <a:endParaRPr lang="en-US" dirty="0"/>
          </a:p>
        </p:txBody>
      </p:sp>
      <p:sp>
        <p:nvSpPr>
          <p:cNvPr id="15" name="TextBox 14"/>
          <p:cNvSpPr txBox="1"/>
          <p:nvPr/>
        </p:nvSpPr>
        <p:spPr>
          <a:xfrm>
            <a:off x="2985974" y="5377934"/>
            <a:ext cx="682303" cy="369332"/>
          </a:xfrm>
          <a:prstGeom prst="rect">
            <a:avLst/>
          </a:prstGeom>
          <a:noFill/>
        </p:spPr>
        <p:txBody>
          <a:bodyPr wrap="none" rtlCol="0">
            <a:spAutoFit/>
          </a:bodyPr>
          <a:lstStyle/>
          <a:p>
            <a:r>
              <a:rPr lang="en-US" dirty="0" smtClean="0"/>
              <a:t>Flow </a:t>
            </a:r>
            <a:endParaRPr lang="en-US" dirty="0"/>
          </a:p>
        </p:txBody>
      </p:sp>
    </p:spTree>
    <p:extLst>
      <p:ext uri="{BB962C8B-B14F-4D97-AF65-F5344CB8AC3E}">
        <p14:creationId xmlns:p14="http://schemas.microsoft.com/office/powerpoint/2010/main" val="167014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Flow Diagram </a:t>
            </a:r>
          </a:p>
        </p:txBody>
      </p:sp>
      <p:sp>
        <p:nvSpPr>
          <p:cNvPr id="4" name="Slide Number Placeholder 3"/>
          <p:cNvSpPr>
            <a:spLocks noGrp="1"/>
          </p:cNvSpPr>
          <p:nvPr>
            <p:ph type="sldNum" sz="quarter" idx="12"/>
          </p:nvPr>
        </p:nvSpPr>
        <p:spPr/>
        <p:txBody>
          <a:bodyPr/>
          <a:lstStyle/>
          <a:p>
            <a:fld id="{9D6CEDB6-BC44-497A-8207-839A76E9EF68}" type="slidenum">
              <a:rPr lang="en-US" smtClean="0"/>
              <a:t>24</a:t>
            </a:fld>
            <a:endParaRPr lang="en-US"/>
          </a:p>
        </p:txBody>
      </p:sp>
      <p:pic>
        <p:nvPicPr>
          <p:cNvPr id="5" name="Picture 4" descr="DFDv4.pdf - Adobe Reader"/>
          <p:cNvPicPr>
            <a:picLocks noChangeAspect="1"/>
          </p:cNvPicPr>
          <p:nvPr/>
        </p:nvPicPr>
        <p:blipFill rotWithShape="1">
          <a:blip r:embed="rId2">
            <a:extLst>
              <a:ext uri="{28A0092B-C50C-407E-A947-70E740481C1C}">
                <a14:useLocalDpi xmlns:a14="http://schemas.microsoft.com/office/drawing/2010/main" val="0"/>
              </a:ext>
            </a:extLst>
          </a:blip>
          <a:srcRect l="7639" t="25068" r="10695" b="7618"/>
          <a:stretch/>
        </p:blipFill>
        <p:spPr>
          <a:xfrm>
            <a:off x="152400" y="2133600"/>
            <a:ext cx="7467600" cy="3703236"/>
          </a:xfrm>
          <a:prstGeom prst="rect">
            <a:avLst/>
          </a:prstGeom>
        </p:spPr>
      </p:pic>
      <p:sp>
        <p:nvSpPr>
          <p:cNvPr id="6" name="TextBox 5"/>
          <p:cNvSpPr txBox="1"/>
          <p:nvPr/>
        </p:nvSpPr>
        <p:spPr>
          <a:xfrm>
            <a:off x="838200" y="1752600"/>
            <a:ext cx="836896" cy="369332"/>
          </a:xfrm>
          <a:prstGeom prst="rect">
            <a:avLst/>
          </a:prstGeom>
          <a:noFill/>
        </p:spPr>
        <p:txBody>
          <a:bodyPr wrap="none" rtlCol="0">
            <a:spAutoFit/>
          </a:bodyPr>
          <a:lstStyle/>
          <a:p>
            <a:r>
              <a:rPr lang="en-US" dirty="0" smtClean="0"/>
              <a:t>Level 0</a:t>
            </a:r>
            <a:endParaRPr lang="en-US" dirty="0"/>
          </a:p>
        </p:txBody>
      </p:sp>
      <p:sp>
        <p:nvSpPr>
          <p:cNvPr id="7" name="TextBox 6"/>
          <p:cNvSpPr txBox="1"/>
          <p:nvPr/>
        </p:nvSpPr>
        <p:spPr>
          <a:xfrm>
            <a:off x="990600" y="6324600"/>
            <a:ext cx="2043829" cy="369332"/>
          </a:xfrm>
          <a:prstGeom prst="rect">
            <a:avLst/>
          </a:prstGeom>
          <a:noFill/>
        </p:spPr>
        <p:txBody>
          <a:bodyPr wrap="none" rtlCol="0">
            <a:spAutoFit/>
          </a:bodyPr>
          <a:lstStyle/>
          <a:p>
            <a:r>
              <a:rPr lang="en-US" dirty="0" smtClean="0"/>
              <a:t>Appendix C page 31</a:t>
            </a:r>
            <a:endParaRPr lang="en-US" dirty="0"/>
          </a:p>
        </p:txBody>
      </p:sp>
    </p:spTree>
    <p:extLst>
      <p:ext uri="{BB962C8B-B14F-4D97-AF65-F5344CB8AC3E}">
        <p14:creationId xmlns:p14="http://schemas.microsoft.com/office/powerpoint/2010/main" val="3629867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4600" y="28956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a:t>Data Flow Diagram </a:t>
            </a:r>
          </a:p>
        </p:txBody>
      </p:sp>
      <p:sp>
        <p:nvSpPr>
          <p:cNvPr id="4" name="Slide Number Placeholder 3"/>
          <p:cNvSpPr>
            <a:spLocks noGrp="1"/>
          </p:cNvSpPr>
          <p:nvPr>
            <p:ph type="sldNum" sz="quarter" idx="12"/>
          </p:nvPr>
        </p:nvSpPr>
        <p:spPr/>
        <p:txBody>
          <a:bodyPr/>
          <a:lstStyle/>
          <a:p>
            <a:fld id="{9D6CEDB6-BC44-497A-8207-839A76E9EF68}" type="slidenum">
              <a:rPr lang="en-US" smtClean="0"/>
              <a:t>25</a:t>
            </a:fld>
            <a:endParaRPr lang="en-US"/>
          </a:p>
        </p:txBody>
      </p:sp>
      <p:pic>
        <p:nvPicPr>
          <p:cNvPr id="3" name="Picture 2" descr="DFDv4.pdf - Adobe Reader"/>
          <p:cNvPicPr>
            <a:picLocks noChangeAspect="1"/>
          </p:cNvPicPr>
          <p:nvPr/>
        </p:nvPicPr>
        <p:blipFill rotWithShape="1">
          <a:blip r:embed="rId2">
            <a:extLst>
              <a:ext uri="{28A0092B-C50C-407E-A947-70E740481C1C}">
                <a14:useLocalDpi xmlns:a14="http://schemas.microsoft.com/office/drawing/2010/main" val="0"/>
              </a:ext>
            </a:extLst>
          </a:blip>
          <a:srcRect l="10139" t="11448" r="7917" b="3369"/>
          <a:stretch/>
        </p:blipFill>
        <p:spPr>
          <a:xfrm>
            <a:off x="533400" y="1308100"/>
            <a:ext cx="7493000" cy="4686300"/>
          </a:xfrm>
          <a:prstGeom prst="rect">
            <a:avLst/>
          </a:prstGeom>
        </p:spPr>
      </p:pic>
      <p:sp>
        <p:nvSpPr>
          <p:cNvPr id="6" name="TextBox 5"/>
          <p:cNvSpPr txBox="1"/>
          <p:nvPr/>
        </p:nvSpPr>
        <p:spPr>
          <a:xfrm>
            <a:off x="762000" y="1524000"/>
            <a:ext cx="2209800" cy="646331"/>
          </a:xfrm>
          <a:prstGeom prst="rect">
            <a:avLst/>
          </a:prstGeom>
          <a:solidFill>
            <a:schemeClr val="bg1"/>
          </a:solidFill>
        </p:spPr>
        <p:txBody>
          <a:bodyPr wrap="square" rtlCol="0">
            <a:spAutoFit/>
          </a:bodyPr>
          <a:lstStyle/>
          <a:p>
            <a:r>
              <a:rPr lang="en-US" dirty="0" smtClean="0"/>
              <a:t>Level 1: Scientific Sensor Data Manager</a:t>
            </a:r>
          </a:p>
        </p:txBody>
      </p:sp>
      <p:sp>
        <p:nvSpPr>
          <p:cNvPr id="8" name="TextBox 7"/>
          <p:cNvSpPr txBox="1"/>
          <p:nvPr/>
        </p:nvSpPr>
        <p:spPr>
          <a:xfrm>
            <a:off x="990600" y="6324600"/>
            <a:ext cx="2043829" cy="369332"/>
          </a:xfrm>
          <a:prstGeom prst="rect">
            <a:avLst/>
          </a:prstGeom>
          <a:noFill/>
        </p:spPr>
        <p:txBody>
          <a:bodyPr wrap="none" rtlCol="0">
            <a:spAutoFit/>
          </a:bodyPr>
          <a:lstStyle/>
          <a:p>
            <a:r>
              <a:rPr lang="en-US" dirty="0" smtClean="0"/>
              <a:t>Appendix C page 31</a:t>
            </a:r>
            <a:endParaRPr lang="en-US" dirty="0"/>
          </a:p>
        </p:txBody>
      </p:sp>
    </p:spTree>
    <p:extLst>
      <p:ext uri="{BB962C8B-B14F-4D97-AF65-F5344CB8AC3E}">
        <p14:creationId xmlns:p14="http://schemas.microsoft.com/office/powerpoint/2010/main" val="2062277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Flow Diagram </a:t>
            </a:r>
          </a:p>
        </p:txBody>
      </p:sp>
      <p:sp>
        <p:nvSpPr>
          <p:cNvPr id="4" name="Slide Number Placeholder 3"/>
          <p:cNvSpPr>
            <a:spLocks noGrp="1"/>
          </p:cNvSpPr>
          <p:nvPr>
            <p:ph type="sldNum" sz="quarter" idx="12"/>
          </p:nvPr>
        </p:nvSpPr>
        <p:spPr/>
        <p:txBody>
          <a:bodyPr/>
          <a:lstStyle/>
          <a:p>
            <a:fld id="{9D6CEDB6-BC44-497A-8207-839A76E9EF68}" type="slidenum">
              <a:rPr lang="en-US" smtClean="0"/>
              <a:t>26</a:t>
            </a:fld>
            <a:endParaRPr lang="en-US"/>
          </a:p>
        </p:txBody>
      </p:sp>
      <p:sp>
        <p:nvSpPr>
          <p:cNvPr id="6" name="TextBox 5"/>
          <p:cNvSpPr txBox="1"/>
          <p:nvPr/>
        </p:nvSpPr>
        <p:spPr>
          <a:xfrm>
            <a:off x="762000" y="1524000"/>
            <a:ext cx="1600200" cy="369332"/>
          </a:xfrm>
          <a:prstGeom prst="rect">
            <a:avLst/>
          </a:prstGeom>
          <a:solidFill>
            <a:schemeClr val="bg1"/>
          </a:solidFill>
        </p:spPr>
        <p:txBody>
          <a:bodyPr wrap="square" rtlCol="0">
            <a:spAutoFit/>
          </a:bodyPr>
          <a:lstStyle/>
          <a:p>
            <a:r>
              <a:rPr lang="en-US" dirty="0" smtClean="0"/>
              <a:t>Level 2</a:t>
            </a:r>
            <a:endParaRPr lang="en-US" dirty="0"/>
          </a:p>
        </p:txBody>
      </p:sp>
      <p:pic>
        <p:nvPicPr>
          <p:cNvPr id="5" name="Picture 4" descr="DFDv4.pdf - Adobe Reader"/>
          <p:cNvPicPr>
            <a:picLocks noChangeAspect="1"/>
          </p:cNvPicPr>
          <p:nvPr/>
        </p:nvPicPr>
        <p:blipFill rotWithShape="1">
          <a:blip r:embed="rId2">
            <a:extLst>
              <a:ext uri="{28A0092B-C50C-407E-A947-70E740481C1C}">
                <a14:useLocalDpi xmlns:a14="http://schemas.microsoft.com/office/drawing/2010/main" val="0"/>
              </a:ext>
            </a:extLst>
          </a:blip>
          <a:srcRect l="3750" t="10986" r="12361" b="5447"/>
          <a:stretch/>
        </p:blipFill>
        <p:spPr>
          <a:xfrm>
            <a:off x="342899" y="1447800"/>
            <a:ext cx="8031031" cy="4813300"/>
          </a:xfrm>
          <a:prstGeom prst="rect">
            <a:avLst/>
          </a:prstGeom>
        </p:spPr>
      </p:pic>
      <p:sp>
        <p:nvSpPr>
          <p:cNvPr id="8" name="TextBox 7"/>
          <p:cNvSpPr txBox="1"/>
          <p:nvPr/>
        </p:nvSpPr>
        <p:spPr>
          <a:xfrm>
            <a:off x="457200" y="1524000"/>
            <a:ext cx="990600" cy="369332"/>
          </a:xfrm>
          <a:prstGeom prst="rect">
            <a:avLst/>
          </a:prstGeom>
          <a:solidFill>
            <a:schemeClr val="bg1"/>
          </a:solidFill>
        </p:spPr>
        <p:txBody>
          <a:bodyPr wrap="square" rtlCol="0">
            <a:spAutoFit/>
          </a:bodyPr>
          <a:lstStyle/>
          <a:p>
            <a:r>
              <a:rPr lang="en-US" dirty="0" smtClean="0"/>
              <a:t>Level 2</a:t>
            </a:r>
            <a:endParaRPr lang="en-US" dirty="0"/>
          </a:p>
        </p:txBody>
      </p:sp>
      <p:sp>
        <p:nvSpPr>
          <p:cNvPr id="9" name="Rectangle 8"/>
          <p:cNvSpPr/>
          <p:nvPr/>
        </p:nvSpPr>
        <p:spPr>
          <a:xfrm>
            <a:off x="419100" y="3162300"/>
            <a:ext cx="4152900" cy="2857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10" name="TextBox 9"/>
          <p:cNvSpPr txBox="1"/>
          <p:nvPr/>
        </p:nvSpPr>
        <p:spPr>
          <a:xfrm>
            <a:off x="990600" y="6324600"/>
            <a:ext cx="2043829" cy="369332"/>
          </a:xfrm>
          <a:prstGeom prst="rect">
            <a:avLst/>
          </a:prstGeom>
          <a:noFill/>
        </p:spPr>
        <p:txBody>
          <a:bodyPr wrap="none" rtlCol="0">
            <a:spAutoFit/>
          </a:bodyPr>
          <a:lstStyle/>
          <a:p>
            <a:r>
              <a:rPr lang="en-US" dirty="0" smtClean="0"/>
              <a:t>Appendix C page 32</a:t>
            </a:r>
            <a:endParaRPr lang="en-US" dirty="0"/>
          </a:p>
        </p:txBody>
      </p:sp>
    </p:spTree>
    <p:extLst>
      <p:ext uri="{BB962C8B-B14F-4D97-AF65-F5344CB8AC3E}">
        <p14:creationId xmlns:p14="http://schemas.microsoft.com/office/powerpoint/2010/main" val="321764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Flow Diagram </a:t>
            </a:r>
          </a:p>
        </p:txBody>
      </p:sp>
      <p:sp>
        <p:nvSpPr>
          <p:cNvPr id="4" name="Slide Number Placeholder 3"/>
          <p:cNvSpPr>
            <a:spLocks noGrp="1"/>
          </p:cNvSpPr>
          <p:nvPr>
            <p:ph type="sldNum" sz="quarter" idx="12"/>
          </p:nvPr>
        </p:nvSpPr>
        <p:spPr/>
        <p:txBody>
          <a:bodyPr/>
          <a:lstStyle/>
          <a:p>
            <a:fld id="{9D6CEDB6-BC44-497A-8207-839A76E9EF68}" type="slidenum">
              <a:rPr lang="en-US" smtClean="0"/>
              <a:t>27</a:t>
            </a:fld>
            <a:endParaRPr lang="en-US"/>
          </a:p>
        </p:txBody>
      </p:sp>
      <p:pic>
        <p:nvPicPr>
          <p:cNvPr id="5" name="Picture 4" descr="DFDv4.pdf - Adobe Reader"/>
          <p:cNvPicPr>
            <a:picLocks noChangeAspect="1"/>
          </p:cNvPicPr>
          <p:nvPr/>
        </p:nvPicPr>
        <p:blipFill rotWithShape="1">
          <a:blip r:embed="rId2">
            <a:extLst>
              <a:ext uri="{28A0092B-C50C-407E-A947-70E740481C1C}">
                <a14:useLocalDpi xmlns:a14="http://schemas.microsoft.com/office/drawing/2010/main" val="0"/>
              </a:ext>
            </a:extLst>
          </a:blip>
          <a:srcRect l="4306" t="11218" r="1528" b="3138"/>
          <a:stretch/>
        </p:blipFill>
        <p:spPr>
          <a:xfrm>
            <a:off x="76200" y="1371600"/>
            <a:ext cx="8382000" cy="4586611"/>
          </a:xfrm>
          <a:prstGeom prst="rect">
            <a:avLst/>
          </a:prstGeom>
        </p:spPr>
      </p:pic>
      <p:sp>
        <p:nvSpPr>
          <p:cNvPr id="6" name="TextBox 5"/>
          <p:cNvSpPr txBox="1"/>
          <p:nvPr/>
        </p:nvSpPr>
        <p:spPr>
          <a:xfrm>
            <a:off x="990600" y="6324600"/>
            <a:ext cx="2043829" cy="369332"/>
          </a:xfrm>
          <a:prstGeom prst="rect">
            <a:avLst/>
          </a:prstGeom>
          <a:noFill/>
        </p:spPr>
        <p:txBody>
          <a:bodyPr wrap="none" rtlCol="0">
            <a:spAutoFit/>
          </a:bodyPr>
          <a:lstStyle/>
          <a:p>
            <a:r>
              <a:rPr lang="en-US" dirty="0" smtClean="0"/>
              <a:t>Appendix C page 32</a:t>
            </a:r>
            <a:endParaRPr lang="en-US" dirty="0"/>
          </a:p>
        </p:txBody>
      </p:sp>
    </p:spTree>
    <p:extLst>
      <p:ext uri="{BB962C8B-B14F-4D97-AF65-F5344CB8AC3E}">
        <p14:creationId xmlns:p14="http://schemas.microsoft.com/office/powerpoint/2010/main" val="1351729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28</a:t>
            </a:fld>
            <a:endParaRPr lang="en-US"/>
          </a:p>
        </p:txBody>
      </p:sp>
      <p:sp>
        <p:nvSpPr>
          <p:cNvPr id="5" name="Content Placeholder 4"/>
          <p:cNvSpPr>
            <a:spLocks noGrp="1"/>
          </p:cNvSpPr>
          <p:nvPr>
            <p:ph idx="1"/>
          </p:nvPr>
        </p:nvSpPr>
        <p:spPr>
          <a:xfrm>
            <a:off x="457200" y="1600200"/>
            <a:ext cx="6858000" cy="4800600"/>
          </a:xfrm>
        </p:spPr>
        <p:txBody>
          <a:bodyPr>
            <a:normAutofit/>
          </a:bodyPr>
          <a:lstStyle/>
          <a:p>
            <a:r>
              <a:rPr lang="en-US" sz="2800" dirty="0" smtClean="0">
                <a:solidFill>
                  <a:schemeClr val="accent6"/>
                </a:solidFill>
              </a:rPr>
              <a:t>Project Description</a:t>
            </a:r>
          </a:p>
          <a:p>
            <a:r>
              <a:rPr lang="en-US" sz="2800" dirty="0" smtClean="0">
                <a:solidFill>
                  <a:schemeClr val="accent6"/>
                </a:solidFill>
              </a:rPr>
              <a:t>Elicitation</a:t>
            </a:r>
          </a:p>
          <a:p>
            <a:r>
              <a:rPr lang="en-US" sz="2800" dirty="0" smtClean="0">
                <a:solidFill>
                  <a:schemeClr val="accent6"/>
                </a:solidFill>
              </a:rPr>
              <a:t>Class Diagram</a:t>
            </a:r>
          </a:p>
          <a:p>
            <a:r>
              <a:rPr lang="en-US" sz="2800" dirty="0" smtClean="0">
                <a:solidFill>
                  <a:schemeClr val="accent6"/>
                </a:solidFill>
              </a:rPr>
              <a:t>Dataflow Diagram</a:t>
            </a:r>
          </a:p>
          <a:p>
            <a:r>
              <a:rPr lang="en-US" sz="2800" b="1" dirty="0" smtClean="0"/>
              <a:t>State Chart Diagram </a:t>
            </a:r>
          </a:p>
          <a:p>
            <a:r>
              <a:rPr lang="en-US" sz="2800" dirty="0" smtClean="0">
                <a:solidFill>
                  <a:schemeClr val="accent6"/>
                </a:solidFill>
              </a:rPr>
              <a:t>SRS</a:t>
            </a:r>
          </a:p>
          <a:p>
            <a:r>
              <a:rPr lang="en-US" sz="2800" dirty="0" smtClean="0">
                <a:solidFill>
                  <a:schemeClr val="accent6"/>
                </a:solidFill>
              </a:rPr>
              <a:t>Validation and Verification</a:t>
            </a:r>
          </a:p>
          <a:p>
            <a:r>
              <a:rPr lang="en-US" sz="2800" dirty="0" smtClean="0">
                <a:solidFill>
                  <a:schemeClr val="accent6"/>
                </a:solidFill>
              </a:rPr>
              <a:t>Team Growth</a:t>
            </a:r>
          </a:p>
          <a:p>
            <a:r>
              <a:rPr lang="en-US" sz="2800" dirty="0" smtClean="0">
                <a:solidFill>
                  <a:schemeClr val="accent6"/>
                </a:solidFill>
              </a:rPr>
              <a:t>Next Phase </a:t>
            </a:r>
          </a:p>
        </p:txBody>
      </p:sp>
    </p:spTree>
    <p:extLst>
      <p:ext uri="{BB962C8B-B14F-4D97-AF65-F5344CB8AC3E}">
        <p14:creationId xmlns:p14="http://schemas.microsoft.com/office/powerpoint/2010/main" val="465633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 Chart Diagram</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29</a:t>
            </a:fld>
            <a:endParaRPr lang="en-US"/>
          </a:p>
        </p:txBody>
      </p:sp>
      <p:sp>
        <p:nvSpPr>
          <p:cNvPr id="3" name="TextBox 2"/>
          <p:cNvSpPr txBox="1"/>
          <p:nvPr/>
        </p:nvSpPr>
        <p:spPr>
          <a:xfrm>
            <a:off x="2674937" y="1737647"/>
            <a:ext cx="3657600" cy="461665"/>
          </a:xfrm>
          <a:prstGeom prst="rect">
            <a:avLst/>
          </a:prstGeom>
          <a:noFill/>
        </p:spPr>
        <p:txBody>
          <a:bodyPr wrap="square" rtlCol="0">
            <a:spAutoFit/>
          </a:bodyPr>
          <a:lstStyle/>
          <a:p>
            <a:r>
              <a:rPr lang="en-US" sz="2400" b="1" dirty="0" smtClean="0"/>
              <a:t>Elements of a State Chart </a:t>
            </a:r>
            <a:endParaRPr lang="en-US" sz="2400" b="1" dirty="0"/>
          </a:p>
        </p:txBody>
      </p:sp>
      <p:sp>
        <p:nvSpPr>
          <p:cNvPr id="5" name="AutoShape 3"/>
          <p:cNvSpPr>
            <a:spLocks noChangeArrowheads="1"/>
          </p:cNvSpPr>
          <p:nvPr/>
        </p:nvSpPr>
        <p:spPr bwMode="auto">
          <a:xfrm>
            <a:off x="1547019" y="4061619"/>
            <a:ext cx="1477962" cy="8509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2000">
                <a:latin typeface="Arial" charset="0"/>
                <a:ea typeface="굴림" pitchFamily="50" charset="-127"/>
              </a:rPr>
              <a:t>Idle</a:t>
            </a:r>
          </a:p>
        </p:txBody>
      </p:sp>
      <p:sp>
        <p:nvSpPr>
          <p:cNvPr id="6" name="Line 4"/>
          <p:cNvSpPr>
            <a:spLocks noChangeShapeType="1"/>
          </p:cNvSpPr>
          <p:nvPr/>
        </p:nvSpPr>
        <p:spPr bwMode="auto">
          <a:xfrm flipV="1">
            <a:off x="3023394" y="4358481"/>
            <a:ext cx="2236787"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7" name="Oval 5"/>
          <p:cNvSpPr>
            <a:spLocks noChangeArrowheads="1"/>
          </p:cNvSpPr>
          <p:nvPr/>
        </p:nvSpPr>
        <p:spPr bwMode="auto">
          <a:xfrm>
            <a:off x="2175669" y="3331369"/>
            <a:ext cx="242887" cy="231775"/>
          </a:xfrm>
          <a:prstGeom prst="ellipse">
            <a:avLst/>
          </a:prstGeom>
          <a:solidFill>
            <a:schemeClr val="tx1"/>
          </a:solidFill>
          <a:ln w="9525">
            <a:solidFill>
              <a:schemeClr val="tx1"/>
            </a:solidFill>
            <a:round/>
            <a:headEnd/>
            <a:tailEnd/>
          </a:ln>
        </p:spPr>
        <p:txBody>
          <a:bodyPr wrap="none" anchor="ctr"/>
          <a:lstStyle/>
          <a:p>
            <a:endParaRPr lang="ko-KR" altLang="en-US" sz="2000">
              <a:latin typeface="Arial" charset="0"/>
              <a:ea typeface="굴림" pitchFamily="50" charset="-127"/>
            </a:endParaRPr>
          </a:p>
        </p:txBody>
      </p:sp>
      <p:sp>
        <p:nvSpPr>
          <p:cNvPr id="8" name="Line 6"/>
          <p:cNvSpPr>
            <a:spLocks noChangeShapeType="1"/>
          </p:cNvSpPr>
          <p:nvPr/>
        </p:nvSpPr>
        <p:spPr bwMode="auto">
          <a:xfrm>
            <a:off x="2296319" y="3574256"/>
            <a:ext cx="1587" cy="487363"/>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 name="Text Box 7"/>
          <p:cNvSpPr txBox="1">
            <a:spLocks noChangeArrowheads="1"/>
          </p:cNvSpPr>
          <p:nvPr/>
        </p:nvSpPr>
        <p:spPr bwMode="auto">
          <a:xfrm>
            <a:off x="1566069" y="2732881"/>
            <a:ext cx="1439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2000" i="1" dirty="0">
                <a:latin typeface="Arial" charset="0"/>
                <a:ea typeface="굴림" pitchFamily="50" charset="-127"/>
              </a:rPr>
              <a:t>Initial State</a:t>
            </a:r>
          </a:p>
        </p:txBody>
      </p:sp>
      <p:sp>
        <p:nvSpPr>
          <p:cNvPr id="10" name="Line 8"/>
          <p:cNvSpPr>
            <a:spLocks noChangeShapeType="1"/>
          </p:cNvSpPr>
          <p:nvPr/>
        </p:nvSpPr>
        <p:spPr bwMode="auto">
          <a:xfrm>
            <a:off x="4218781" y="3840956"/>
            <a:ext cx="247650" cy="50165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flipH="1">
            <a:off x="3625056" y="3829844"/>
            <a:ext cx="584200" cy="82232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AutoShape 10"/>
          <p:cNvSpPr>
            <a:spLocks noChangeArrowheads="1"/>
          </p:cNvSpPr>
          <p:nvPr/>
        </p:nvSpPr>
        <p:spPr bwMode="auto">
          <a:xfrm>
            <a:off x="5271294" y="4055269"/>
            <a:ext cx="1477962" cy="8509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2000">
                <a:latin typeface="Arial" charset="0"/>
                <a:ea typeface="굴림" pitchFamily="50" charset="-127"/>
              </a:rPr>
              <a:t>Running</a:t>
            </a:r>
          </a:p>
        </p:txBody>
      </p:sp>
      <p:grpSp>
        <p:nvGrpSpPr>
          <p:cNvPr id="13" name="Group 11"/>
          <p:cNvGrpSpPr>
            <a:grpSpLocks/>
          </p:cNvGrpSpPr>
          <p:nvPr/>
        </p:nvGrpSpPr>
        <p:grpSpPr bwMode="auto">
          <a:xfrm>
            <a:off x="5814219" y="3205956"/>
            <a:ext cx="363537" cy="360363"/>
            <a:chOff x="3028" y="2085"/>
            <a:chExt cx="229" cy="227"/>
          </a:xfrm>
        </p:grpSpPr>
        <p:sp>
          <p:nvSpPr>
            <p:cNvPr id="14" name="Oval 12"/>
            <p:cNvSpPr>
              <a:spLocks noChangeArrowheads="1"/>
            </p:cNvSpPr>
            <p:nvPr/>
          </p:nvSpPr>
          <p:spPr bwMode="auto">
            <a:xfrm>
              <a:off x="3065" y="2126"/>
              <a:ext cx="153" cy="146"/>
            </a:xfrm>
            <a:prstGeom prst="ellipse">
              <a:avLst/>
            </a:prstGeom>
            <a:solidFill>
              <a:schemeClr val="tx1"/>
            </a:solidFill>
            <a:ln w="9525">
              <a:solidFill>
                <a:schemeClr val="tx1"/>
              </a:solidFill>
              <a:round/>
              <a:headEnd/>
              <a:tailEnd/>
            </a:ln>
          </p:spPr>
          <p:txBody>
            <a:bodyPr wrap="none" anchor="ctr"/>
            <a:lstStyle/>
            <a:p>
              <a:endParaRPr lang="ko-KR" altLang="en-US" sz="2000">
                <a:latin typeface="Arial" charset="0"/>
                <a:ea typeface="굴림" pitchFamily="50" charset="-127"/>
              </a:endParaRPr>
            </a:p>
          </p:txBody>
        </p:sp>
        <p:sp>
          <p:nvSpPr>
            <p:cNvPr id="15" name="Oval 13"/>
            <p:cNvSpPr>
              <a:spLocks noChangeArrowheads="1"/>
            </p:cNvSpPr>
            <p:nvPr/>
          </p:nvSpPr>
          <p:spPr bwMode="auto">
            <a:xfrm>
              <a:off x="3028" y="2085"/>
              <a:ext cx="229"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sz="2000">
                <a:latin typeface="Arial" charset="0"/>
                <a:ea typeface="굴림" pitchFamily="50" charset="-127"/>
              </a:endParaRPr>
            </a:p>
          </p:txBody>
        </p:sp>
      </p:grpSp>
      <p:sp>
        <p:nvSpPr>
          <p:cNvPr id="16" name="Line 14"/>
          <p:cNvSpPr>
            <a:spLocks noChangeShapeType="1"/>
          </p:cNvSpPr>
          <p:nvPr/>
        </p:nvSpPr>
        <p:spPr bwMode="auto">
          <a:xfrm flipV="1">
            <a:off x="6006306" y="3564731"/>
            <a:ext cx="1588" cy="487363"/>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flipH="1">
            <a:off x="3020219" y="4644231"/>
            <a:ext cx="2247900" cy="1588"/>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8" name="Text Box 16"/>
          <p:cNvSpPr txBox="1">
            <a:spLocks noChangeArrowheads="1"/>
          </p:cNvSpPr>
          <p:nvPr/>
        </p:nvSpPr>
        <p:spPr bwMode="auto">
          <a:xfrm>
            <a:off x="5478462" y="2611913"/>
            <a:ext cx="1398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2000" i="1" dirty="0">
                <a:latin typeface="Arial" charset="0"/>
                <a:ea typeface="굴림" pitchFamily="50" charset="-127"/>
              </a:rPr>
              <a:t>Final State</a:t>
            </a:r>
          </a:p>
        </p:txBody>
      </p:sp>
      <p:sp>
        <p:nvSpPr>
          <p:cNvPr id="19" name="Text Box 17"/>
          <p:cNvSpPr txBox="1">
            <a:spLocks noChangeArrowheads="1"/>
          </p:cNvSpPr>
          <p:nvPr/>
        </p:nvSpPr>
        <p:spPr bwMode="auto">
          <a:xfrm>
            <a:off x="3725069" y="5377656"/>
            <a:ext cx="776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2000" i="1" dirty="0">
                <a:latin typeface="Arial" charset="0"/>
                <a:ea typeface="굴림" pitchFamily="50" charset="-127"/>
              </a:rPr>
              <a:t>State</a:t>
            </a:r>
          </a:p>
        </p:txBody>
      </p:sp>
      <p:sp>
        <p:nvSpPr>
          <p:cNvPr id="20" name="Text Box 18"/>
          <p:cNvSpPr txBox="1">
            <a:spLocks noChangeArrowheads="1"/>
          </p:cNvSpPr>
          <p:nvPr/>
        </p:nvSpPr>
        <p:spPr bwMode="auto">
          <a:xfrm>
            <a:off x="3467894" y="3402806"/>
            <a:ext cx="1300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2000" i="1" dirty="0">
                <a:latin typeface="Arial" charset="0"/>
                <a:ea typeface="굴림" pitchFamily="50" charset="-127"/>
              </a:rPr>
              <a:t>Transition</a:t>
            </a:r>
          </a:p>
        </p:txBody>
      </p:sp>
      <p:sp>
        <p:nvSpPr>
          <p:cNvPr id="21" name="Line 19"/>
          <p:cNvSpPr>
            <a:spLocks noChangeShapeType="1"/>
          </p:cNvSpPr>
          <p:nvPr/>
        </p:nvSpPr>
        <p:spPr bwMode="auto">
          <a:xfrm flipV="1">
            <a:off x="4196556" y="4917281"/>
            <a:ext cx="1282700" cy="5111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20"/>
          <p:cNvSpPr>
            <a:spLocks noChangeShapeType="1"/>
          </p:cNvSpPr>
          <p:nvPr/>
        </p:nvSpPr>
        <p:spPr bwMode="auto">
          <a:xfrm flipH="1" flipV="1">
            <a:off x="2697956" y="4917281"/>
            <a:ext cx="1450975" cy="5111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02436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Description</a:t>
            </a:r>
            <a:endParaRPr lang="en-US" dirty="0"/>
          </a:p>
        </p:txBody>
      </p:sp>
      <p:sp>
        <p:nvSpPr>
          <p:cNvPr id="3" name="Content Placeholder 2"/>
          <p:cNvSpPr>
            <a:spLocks noGrp="1"/>
          </p:cNvSpPr>
          <p:nvPr>
            <p:ph idx="1"/>
          </p:nvPr>
        </p:nvSpPr>
        <p:spPr>
          <a:xfrm>
            <a:off x="457200" y="1219200"/>
            <a:ext cx="7620000" cy="3733800"/>
          </a:xfrm>
        </p:spPr>
        <p:txBody>
          <a:bodyPr>
            <a:normAutofit/>
          </a:bodyPr>
          <a:lstStyle/>
          <a:p>
            <a:pPr marL="114300" indent="0">
              <a:buNone/>
            </a:pPr>
            <a:endParaRPr lang="en-US" dirty="0"/>
          </a:p>
          <a:p>
            <a:pPr marL="114300" indent="0">
              <a:buNone/>
            </a:pPr>
            <a:r>
              <a:rPr lang="en-US" sz="3200" dirty="0" smtClean="0"/>
              <a:t>Common General Terms:</a:t>
            </a:r>
          </a:p>
          <a:p>
            <a:pPr marL="114300" indent="0">
              <a:buNone/>
            </a:pPr>
            <a:r>
              <a:rPr lang="en-US" b="1" dirty="0" smtClean="0"/>
              <a:t>Scope</a:t>
            </a:r>
            <a:r>
              <a:rPr lang="en-US" dirty="0" smtClean="0"/>
              <a:t> - </a:t>
            </a:r>
            <a:r>
              <a:rPr lang="en-US" dirty="0"/>
              <a:t>Range of data subsequence that is being </a:t>
            </a:r>
            <a:r>
              <a:rPr lang="en-US" dirty="0" smtClean="0"/>
              <a:t>evaluated</a:t>
            </a:r>
          </a:p>
          <a:p>
            <a:pPr marL="114300" indent="0">
              <a:buNone/>
            </a:pPr>
            <a:r>
              <a:rPr lang="en-US" b="1" dirty="0" smtClean="0"/>
              <a:t>Pattern</a:t>
            </a:r>
            <a:r>
              <a:rPr lang="en-US" dirty="0" smtClean="0"/>
              <a:t> - </a:t>
            </a:r>
            <a:r>
              <a:rPr lang="en-US" dirty="0"/>
              <a:t>A high-level abstraction describing a commonly occurring property about a </a:t>
            </a:r>
            <a:r>
              <a:rPr lang="en-US" dirty="0" smtClean="0"/>
              <a:t>dataset</a:t>
            </a:r>
          </a:p>
          <a:p>
            <a:pPr marL="114300" indent="0">
              <a:buNone/>
            </a:pPr>
            <a:r>
              <a:rPr lang="en-US" b="1" dirty="0"/>
              <a:t>Data Properties </a:t>
            </a:r>
            <a:r>
              <a:rPr lang="en-US" dirty="0"/>
              <a:t>- Combination of scope and pattern</a:t>
            </a:r>
          </a:p>
          <a:p>
            <a:pPr marL="114300" indent="0">
              <a:buNone/>
            </a:pPr>
            <a:r>
              <a:rPr lang="en-US" b="1" dirty="0" smtClean="0"/>
              <a:t>Anomaly</a:t>
            </a:r>
            <a:r>
              <a:rPr lang="en-US" dirty="0" smtClean="0"/>
              <a:t> - </a:t>
            </a:r>
            <a:r>
              <a:rPr lang="en-US" dirty="0"/>
              <a:t>Data that is received that is within the scope and falls outside of a pattern of </a:t>
            </a:r>
            <a:r>
              <a:rPr lang="en-US" dirty="0" smtClean="0"/>
              <a:t>a </a:t>
            </a:r>
            <a:r>
              <a:rPr lang="en-US" dirty="0"/>
              <a:t>data property</a:t>
            </a:r>
          </a:p>
          <a:p>
            <a:pPr marL="114300" indent="0">
              <a:buNone/>
            </a:pPr>
            <a:endParaRPr lang="en-US" dirty="0"/>
          </a:p>
          <a:p>
            <a:pPr marL="114300" indent="0">
              <a:buNone/>
            </a:pPr>
            <a:endParaRPr lang="en-US" dirty="0"/>
          </a:p>
          <a:p>
            <a:pPr marL="114300" indent="0">
              <a:buNone/>
            </a:pPr>
            <a:endParaRPr lang="en-US" dirty="0" smtClean="0"/>
          </a:p>
        </p:txBody>
      </p:sp>
      <p:sp>
        <p:nvSpPr>
          <p:cNvPr id="4" name="Slide Number Placeholder 3"/>
          <p:cNvSpPr>
            <a:spLocks noGrp="1"/>
          </p:cNvSpPr>
          <p:nvPr>
            <p:ph type="sldNum" sz="quarter" idx="12"/>
          </p:nvPr>
        </p:nvSpPr>
        <p:spPr/>
        <p:txBody>
          <a:bodyPr/>
          <a:lstStyle/>
          <a:p>
            <a:fld id="{9D6CEDB6-BC44-497A-8207-839A76E9EF68}" type="slidenum">
              <a:rPr lang="en-US" smtClean="0"/>
              <a:t>3</a:t>
            </a:fld>
            <a:endParaRPr lang="en-US"/>
          </a:p>
        </p:txBody>
      </p:sp>
    </p:spTree>
    <p:extLst>
      <p:ext uri="{BB962C8B-B14F-4D97-AF65-F5344CB8AC3E}">
        <p14:creationId xmlns:p14="http://schemas.microsoft.com/office/powerpoint/2010/main" val="1550739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 Chart Diagram</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30</a:t>
            </a:fld>
            <a:endParaRPr lang="en-US"/>
          </a:p>
        </p:txBody>
      </p:sp>
      <p:sp>
        <p:nvSpPr>
          <p:cNvPr id="3" name="TextBox 2"/>
          <p:cNvSpPr txBox="1"/>
          <p:nvPr/>
        </p:nvSpPr>
        <p:spPr>
          <a:xfrm>
            <a:off x="2674937" y="1737647"/>
            <a:ext cx="3657600" cy="461665"/>
          </a:xfrm>
          <a:prstGeom prst="rect">
            <a:avLst/>
          </a:prstGeom>
          <a:noFill/>
        </p:spPr>
        <p:txBody>
          <a:bodyPr wrap="square" rtlCol="0">
            <a:spAutoFit/>
          </a:bodyPr>
          <a:lstStyle/>
          <a:p>
            <a:r>
              <a:rPr lang="en-US" sz="2400" b="1" dirty="0" smtClean="0"/>
              <a:t>Elements of a State Chart </a:t>
            </a:r>
            <a:endParaRPr lang="en-US" sz="2400" b="1" dirty="0"/>
          </a:p>
        </p:txBody>
      </p:sp>
      <p:sp>
        <p:nvSpPr>
          <p:cNvPr id="23" name="AutoShape 8"/>
          <p:cNvSpPr>
            <a:spLocks noChangeArrowheads="1"/>
          </p:cNvSpPr>
          <p:nvPr/>
        </p:nvSpPr>
        <p:spPr bwMode="auto">
          <a:xfrm>
            <a:off x="4194493" y="2509837"/>
            <a:ext cx="1168400" cy="6381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a:latin typeface="Arial" charset="0"/>
                <a:ea typeface="굴림" pitchFamily="50" charset="-127"/>
              </a:rPr>
              <a:t>Source</a:t>
            </a:r>
          </a:p>
        </p:txBody>
      </p:sp>
      <p:sp>
        <p:nvSpPr>
          <p:cNvPr id="24" name="Text Box 10"/>
          <p:cNvSpPr txBox="1">
            <a:spLocks noChangeArrowheads="1"/>
          </p:cNvSpPr>
          <p:nvPr/>
        </p:nvSpPr>
        <p:spPr bwMode="auto">
          <a:xfrm>
            <a:off x="2281556" y="3744912"/>
            <a:ext cx="240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ko-KR" sz="1800" dirty="0">
                <a:latin typeface="Arial" charset="0"/>
                <a:ea typeface="굴림" pitchFamily="50" charset="-127"/>
              </a:rPr>
              <a:t>trigger [guard] / action</a:t>
            </a:r>
          </a:p>
        </p:txBody>
      </p:sp>
      <p:sp>
        <p:nvSpPr>
          <p:cNvPr id="25" name="AutoShape 11"/>
          <p:cNvSpPr>
            <a:spLocks noChangeArrowheads="1"/>
          </p:cNvSpPr>
          <p:nvPr/>
        </p:nvSpPr>
        <p:spPr bwMode="auto">
          <a:xfrm>
            <a:off x="4180206" y="4760912"/>
            <a:ext cx="1168400" cy="6381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ko-KR" sz="1800">
                <a:latin typeface="Arial" charset="0"/>
                <a:ea typeface="굴림" pitchFamily="50" charset="-127"/>
              </a:rPr>
              <a:t>Target</a:t>
            </a:r>
          </a:p>
        </p:txBody>
      </p:sp>
      <p:cxnSp>
        <p:nvCxnSpPr>
          <p:cNvPr id="26" name="AutoShape 11"/>
          <p:cNvCxnSpPr>
            <a:cxnSpLocks noChangeShapeType="1"/>
            <a:stCxn id="23" idx="2"/>
            <a:endCxn id="25" idx="0"/>
          </p:cNvCxnSpPr>
          <p:nvPr/>
        </p:nvCxnSpPr>
        <p:spPr bwMode="auto">
          <a:xfrm flipH="1">
            <a:off x="4764406" y="3148012"/>
            <a:ext cx="14287" cy="161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84793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 Chart Diagram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31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6800"/>
            <a:ext cx="8839200" cy="5405930"/>
          </a:xfrm>
          <a:prstGeom prst="rect">
            <a:avLst/>
          </a:prstGeom>
        </p:spPr>
      </p:pic>
      <p:sp>
        <p:nvSpPr>
          <p:cNvPr id="6" name="Rectangle 5"/>
          <p:cNvSpPr/>
          <p:nvPr/>
        </p:nvSpPr>
        <p:spPr>
          <a:xfrm>
            <a:off x="25400" y="1219200"/>
            <a:ext cx="4775200" cy="2895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7" name="TextBox 6"/>
          <p:cNvSpPr txBox="1"/>
          <p:nvPr/>
        </p:nvSpPr>
        <p:spPr>
          <a:xfrm>
            <a:off x="990600" y="6324600"/>
            <a:ext cx="2045432" cy="369332"/>
          </a:xfrm>
          <a:prstGeom prst="rect">
            <a:avLst/>
          </a:prstGeom>
          <a:noFill/>
        </p:spPr>
        <p:txBody>
          <a:bodyPr wrap="none" rtlCol="0">
            <a:spAutoFit/>
          </a:bodyPr>
          <a:lstStyle/>
          <a:p>
            <a:r>
              <a:rPr lang="en-US" dirty="0" smtClean="0"/>
              <a:t>Appendix B page 30</a:t>
            </a:r>
            <a:endParaRPr lang="en-US" dirty="0"/>
          </a:p>
        </p:txBody>
      </p:sp>
    </p:spTree>
    <p:extLst>
      <p:ext uri="{BB962C8B-B14F-4D97-AF65-F5344CB8AC3E}">
        <p14:creationId xmlns:p14="http://schemas.microsoft.com/office/powerpoint/2010/main" val="118291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State Chart Diagram </a:t>
            </a:r>
          </a:p>
        </p:txBody>
      </p:sp>
      <p:sp>
        <p:nvSpPr>
          <p:cNvPr id="4" name="Slide Number Placeholder 3"/>
          <p:cNvSpPr>
            <a:spLocks noGrp="1"/>
          </p:cNvSpPr>
          <p:nvPr>
            <p:ph type="sldNum" sz="quarter" idx="12"/>
          </p:nvPr>
        </p:nvSpPr>
        <p:spPr/>
        <p:txBody>
          <a:bodyPr/>
          <a:lstStyle/>
          <a:p>
            <a:fld id="{9D6CEDB6-BC44-497A-8207-839A76E9EF68}" type="slidenum">
              <a:rPr lang="en-US" smtClean="0"/>
              <a:t>32</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r="45977" b="44557"/>
          <a:stretch/>
        </p:blipFill>
        <p:spPr>
          <a:xfrm>
            <a:off x="228600" y="914400"/>
            <a:ext cx="7527010" cy="5562600"/>
          </a:xfrm>
          <a:prstGeom prst="rect">
            <a:avLst/>
          </a:prstGeom>
        </p:spPr>
      </p:pic>
      <p:sp>
        <p:nvSpPr>
          <p:cNvPr id="6" name="TextBox 5"/>
          <p:cNvSpPr txBox="1"/>
          <p:nvPr/>
        </p:nvSpPr>
        <p:spPr>
          <a:xfrm>
            <a:off x="990600" y="6324600"/>
            <a:ext cx="2045432" cy="369332"/>
          </a:xfrm>
          <a:prstGeom prst="rect">
            <a:avLst/>
          </a:prstGeom>
          <a:noFill/>
        </p:spPr>
        <p:txBody>
          <a:bodyPr wrap="none" rtlCol="0">
            <a:spAutoFit/>
          </a:bodyPr>
          <a:lstStyle/>
          <a:p>
            <a:r>
              <a:rPr lang="en-US" dirty="0" smtClean="0"/>
              <a:t>Appendix B page 30</a:t>
            </a:r>
            <a:endParaRPr lang="en-US" dirty="0"/>
          </a:p>
        </p:txBody>
      </p:sp>
    </p:spTree>
    <p:extLst>
      <p:ext uri="{BB962C8B-B14F-4D97-AF65-F5344CB8AC3E}">
        <p14:creationId xmlns:p14="http://schemas.microsoft.com/office/powerpoint/2010/main" val="1028039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 Chart Diagram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33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6800"/>
            <a:ext cx="8839200" cy="5405930"/>
          </a:xfrm>
          <a:prstGeom prst="rect">
            <a:avLst/>
          </a:prstGeom>
        </p:spPr>
      </p:pic>
      <p:sp>
        <p:nvSpPr>
          <p:cNvPr id="6" name="Rectangle 5"/>
          <p:cNvSpPr/>
          <p:nvPr/>
        </p:nvSpPr>
        <p:spPr>
          <a:xfrm>
            <a:off x="1905000" y="1219200"/>
            <a:ext cx="6477000" cy="2895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7" name="TextBox 6"/>
          <p:cNvSpPr txBox="1"/>
          <p:nvPr/>
        </p:nvSpPr>
        <p:spPr>
          <a:xfrm>
            <a:off x="990600" y="6324600"/>
            <a:ext cx="2045432" cy="369332"/>
          </a:xfrm>
          <a:prstGeom prst="rect">
            <a:avLst/>
          </a:prstGeom>
          <a:noFill/>
        </p:spPr>
        <p:txBody>
          <a:bodyPr wrap="none" rtlCol="0">
            <a:spAutoFit/>
          </a:bodyPr>
          <a:lstStyle/>
          <a:p>
            <a:r>
              <a:rPr lang="en-US" dirty="0" smtClean="0"/>
              <a:t>Appendix B page 30</a:t>
            </a:r>
            <a:endParaRPr lang="en-US" dirty="0"/>
          </a:p>
        </p:txBody>
      </p:sp>
    </p:spTree>
    <p:extLst>
      <p:ext uri="{BB962C8B-B14F-4D97-AF65-F5344CB8AC3E}">
        <p14:creationId xmlns:p14="http://schemas.microsoft.com/office/powerpoint/2010/main" val="249213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 Chart Diagram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34</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258" r="4742" b="40093"/>
          <a:stretch/>
        </p:blipFill>
        <p:spPr>
          <a:xfrm>
            <a:off x="304800" y="1066800"/>
            <a:ext cx="7955280" cy="5181600"/>
          </a:xfrm>
          <a:prstGeom prst="rect">
            <a:avLst/>
          </a:prstGeom>
        </p:spPr>
      </p:pic>
      <p:sp>
        <p:nvSpPr>
          <p:cNvPr id="6" name="TextBox 5"/>
          <p:cNvSpPr txBox="1"/>
          <p:nvPr/>
        </p:nvSpPr>
        <p:spPr>
          <a:xfrm>
            <a:off x="990600" y="6324600"/>
            <a:ext cx="2045432" cy="369332"/>
          </a:xfrm>
          <a:prstGeom prst="rect">
            <a:avLst/>
          </a:prstGeom>
          <a:noFill/>
        </p:spPr>
        <p:txBody>
          <a:bodyPr wrap="none" rtlCol="0">
            <a:spAutoFit/>
          </a:bodyPr>
          <a:lstStyle/>
          <a:p>
            <a:r>
              <a:rPr lang="en-US" dirty="0" smtClean="0"/>
              <a:t>Appendix B page 30</a:t>
            </a:r>
            <a:endParaRPr lang="en-US" dirty="0"/>
          </a:p>
        </p:txBody>
      </p:sp>
    </p:spTree>
    <p:extLst>
      <p:ext uri="{BB962C8B-B14F-4D97-AF65-F5344CB8AC3E}">
        <p14:creationId xmlns:p14="http://schemas.microsoft.com/office/powerpoint/2010/main" val="14362905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 Chart Diagram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35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6800"/>
            <a:ext cx="8839200" cy="5405930"/>
          </a:xfrm>
          <a:prstGeom prst="rect">
            <a:avLst/>
          </a:prstGeom>
        </p:spPr>
      </p:pic>
      <p:sp>
        <p:nvSpPr>
          <p:cNvPr id="6" name="Rectangle 5"/>
          <p:cNvSpPr/>
          <p:nvPr/>
        </p:nvSpPr>
        <p:spPr>
          <a:xfrm>
            <a:off x="381000" y="3962400"/>
            <a:ext cx="4343400" cy="2362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chemeClr val="tx1"/>
              </a:solidFill>
            </a:endParaRPr>
          </a:p>
        </p:txBody>
      </p:sp>
      <p:sp>
        <p:nvSpPr>
          <p:cNvPr id="7" name="TextBox 6"/>
          <p:cNvSpPr txBox="1"/>
          <p:nvPr/>
        </p:nvSpPr>
        <p:spPr>
          <a:xfrm>
            <a:off x="990600" y="6324600"/>
            <a:ext cx="2045432" cy="369332"/>
          </a:xfrm>
          <a:prstGeom prst="rect">
            <a:avLst/>
          </a:prstGeom>
          <a:noFill/>
        </p:spPr>
        <p:txBody>
          <a:bodyPr wrap="none" rtlCol="0">
            <a:spAutoFit/>
          </a:bodyPr>
          <a:lstStyle/>
          <a:p>
            <a:r>
              <a:rPr lang="en-US" dirty="0" smtClean="0"/>
              <a:t>Appendix B page 30</a:t>
            </a:r>
            <a:endParaRPr lang="en-US" dirty="0"/>
          </a:p>
        </p:txBody>
      </p:sp>
    </p:spTree>
    <p:extLst>
      <p:ext uri="{BB962C8B-B14F-4D97-AF65-F5344CB8AC3E}">
        <p14:creationId xmlns:p14="http://schemas.microsoft.com/office/powerpoint/2010/main" val="36406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State Chart Diagram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36</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219" t="53798" r="46264" b="2270"/>
          <a:stretch/>
        </p:blipFill>
        <p:spPr>
          <a:xfrm>
            <a:off x="228600" y="1524000"/>
            <a:ext cx="7823200" cy="4985605"/>
          </a:xfrm>
          <a:prstGeom prst="rect">
            <a:avLst/>
          </a:prstGeom>
        </p:spPr>
      </p:pic>
      <p:sp>
        <p:nvSpPr>
          <p:cNvPr id="6" name="TextBox 5"/>
          <p:cNvSpPr txBox="1"/>
          <p:nvPr/>
        </p:nvSpPr>
        <p:spPr>
          <a:xfrm>
            <a:off x="990600" y="6324600"/>
            <a:ext cx="2045432" cy="369332"/>
          </a:xfrm>
          <a:prstGeom prst="rect">
            <a:avLst/>
          </a:prstGeom>
          <a:noFill/>
        </p:spPr>
        <p:txBody>
          <a:bodyPr wrap="none" rtlCol="0">
            <a:spAutoFit/>
          </a:bodyPr>
          <a:lstStyle/>
          <a:p>
            <a:r>
              <a:rPr lang="en-US" dirty="0" smtClean="0"/>
              <a:t>Appendix B page 30</a:t>
            </a:r>
            <a:endParaRPr lang="en-US" dirty="0"/>
          </a:p>
        </p:txBody>
      </p:sp>
    </p:spTree>
    <p:extLst>
      <p:ext uri="{BB962C8B-B14F-4D97-AF65-F5344CB8AC3E}">
        <p14:creationId xmlns:p14="http://schemas.microsoft.com/office/powerpoint/2010/main" val="12206265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37</a:t>
            </a:fld>
            <a:endParaRPr lang="en-US"/>
          </a:p>
        </p:txBody>
      </p:sp>
      <p:sp>
        <p:nvSpPr>
          <p:cNvPr id="5" name="Content Placeholder 4"/>
          <p:cNvSpPr>
            <a:spLocks noGrp="1"/>
          </p:cNvSpPr>
          <p:nvPr>
            <p:ph idx="1"/>
          </p:nvPr>
        </p:nvSpPr>
        <p:spPr>
          <a:xfrm>
            <a:off x="457200" y="1600200"/>
            <a:ext cx="6858000" cy="4800600"/>
          </a:xfrm>
        </p:spPr>
        <p:txBody>
          <a:bodyPr>
            <a:normAutofit/>
          </a:bodyPr>
          <a:lstStyle/>
          <a:p>
            <a:r>
              <a:rPr lang="en-US" sz="2800" dirty="0" smtClean="0">
                <a:solidFill>
                  <a:schemeClr val="accent6"/>
                </a:solidFill>
              </a:rPr>
              <a:t>Project Description</a:t>
            </a:r>
          </a:p>
          <a:p>
            <a:r>
              <a:rPr lang="en-US" sz="2800" dirty="0" smtClean="0">
                <a:solidFill>
                  <a:schemeClr val="accent6"/>
                </a:solidFill>
              </a:rPr>
              <a:t>Elicitation</a:t>
            </a:r>
          </a:p>
          <a:p>
            <a:r>
              <a:rPr lang="en-US" sz="2800" dirty="0" smtClean="0">
                <a:solidFill>
                  <a:schemeClr val="accent6"/>
                </a:solidFill>
              </a:rPr>
              <a:t>Class Diagram</a:t>
            </a:r>
          </a:p>
          <a:p>
            <a:r>
              <a:rPr lang="en-US" sz="2800" dirty="0" smtClean="0">
                <a:solidFill>
                  <a:schemeClr val="accent6"/>
                </a:solidFill>
              </a:rPr>
              <a:t>Dataflow Diagram</a:t>
            </a:r>
          </a:p>
          <a:p>
            <a:r>
              <a:rPr lang="en-US" sz="2800" dirty="0" smtClean="0">
                <a:solidFill>
                  <a:schemeClr val="accent6"/>
                </a:solidFill>
              </a:rPr>
              <a:t>State Chart Diagram </a:t>
            </a:r>
          </a:p>
          <a:p>
            <a:r>
              <a:rPr lang="en-US" sz="2800" b="1" dirty="0" smtClean="0"/>
              <a:t>SRS</a:t>
            </a:r>
          </a:p>
          <a:p>
            <a:r>
              <a:rPr lang="en-US" sz="2800" dirty="0" smtClean="0">
                <a:solidFill>
                  <a:schemeClr val="accent6"/>
                </a:solidFill>
              </a:rPr>
              <a:t>Validation and Verification</a:t>
            </a:r>
          </a:p>
          <a:p>
            <a:r>
              <a:rPr lang="en-US" sz="2800" dirty="0" smtClean="0">
                <a:solidFill>
                  <a:schemeClr val="accent6"/>
                </a:solidFill>
              </a:rPr>
              <a:t>Team Growth </a:t>
            </a:r>
          </a:p>
          <a:p>
            <a:r>
              <a:rPr lang="en-US" sz="2800" dirty="0" smtClean="0">
                <a:solidFill>
                  <a:schemeClr val="accent6"/>
                </a:solidFill>
              </a:rPr>
              <a:t>Next Phase</a:t>
            </a:r>
          </a:p>
        </p:txBody>
      </p:sp>
    </p:spTree>
    <p:extLst>
      <p:ext uri="{BB962C8B-B14F-4D97-AF65-F5344CB8AC3E}">
        <p14:creationId xmlns:p14="http://schemas.microsoft.com/office/powerpoint/2010/main" val="11338454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28600"/>
            <a:ext cx="8839200" cy="874713"/>
          </a:xfrm>
        </p:spPr>
        <p:txBody>
          <a:bodyPr/>
          <a:lstStyle/>
          <a:p>
            <a:r>
              <a:rPr lang="en-US" sz="3200" dirty="0" smtClean="0">
                <a:ea typeface="ＭＳ Ｐゴシック" pitchFamily="34" charset="-128"/>
              </a:rPr>
              <a:t>Software Requirements Specification (SRS)</a:t>
            </a:r>
          </a:p>
        </p:txBody>
      </p:sp>
      <p:sp>
        <p:nvSpPr>
          <p:cNvPr id="5123" name="Rectangle 3"/>
          <p:cNvSpPr>
            <a:spLocks noGrp="1" noChangeArrowheads="1"/>
          </p:cNvSpPr>
          <p:nvPr>
            <p:ph type="body" idx="1"/>
          </p:nvPr>
        </p:nvSpPr>
        <p:spPr>
          <a:xfrm>
            <a:off x="381000" y="1676400"/>
            <a:ext cx="8001000" cy="4953000"/>
          </a:xfrm>
        </p:spPr>
        <p:txBody>
          <a:bodyPr/>
          <a:lstStyle/>
          <a:p>
            <a:pPr marL="114300" indent="0">
              <a:buNone/>
            </a:pPr>
            <a:r>
              <a:rPr lang="en-US" b="1" dirty="0" smtClean="0">
                <a:ea typeface="ＭＳ Ｐゴシック" pitchFamily="34" charset="-128"/>
              </a:rPr>
              <a:t>SRS</a:t>
            </a:r>
            <a:r>
              <a:rPr lang="en-US" dirty="0" smtClean="0">
                <a:ea typeface="ＭＳ Ｐゴシック" pitchFamily="34" charset="-128"/>
              </a:rPr>
              <a:t> is a document containing a complete yet concise description of the entire external interface of the system with its environment including other software, communication ports, hardware, and human users. </a:t>
            </a:r>
          </a:p>
          <a:p>
            <a:r>
              <a:rPr lang="en-US" dirty="0" smtClean="0">
                <a:ea typeface="ＭＳ Ｐゴシック" pitchFamily="34" charset="-128"/>
              </a:rPr>
              <a:t>Is a contract between development team and the client</a:t>
            </a:r>
          </a:p>
          <a:p>
            <a:r>
              <a:rPr lang="en-US" dirty="0" smtClean="0">
                <a:ea typeface="ＭＳ Ｐゴシック" pitchFamily="34" charset="-128"/>
              </a:rPr>
              <a:t>Composed of requirements gathered through the elicitation process</a:t>
            </a:r>
          </a:p>
          <a:p>
            <a:r>
              <a:rPr lang="en-US" dirty="0" smtClean="0">
                <a:ea typeface="ＭＳ Ｐゴシック" pitchFamily="34" charset="-128"/>
              </a:rPr>
              <a:t>Means of controlling system development by limiting any further modifications to the system</a:t>
            </a:r>
          </a:p>
          <a:p>
            <a:endParaRPr lang="en-US" dirty="0" smtClean="0">
              <a:ea typeface="ＭＳ Ｐゴシック" pitchFamily="34" charset="-128"/>
            </a:endParaRPr>
          </a:p>
        </p:txBody>
      </p:sp>
    </p:spTree>
    <p:extLst>
      <p:ext uri="{BB962C8B-B14F-4D97-AF65-F5344CB8AC3E}">
        <p14:creationId xmlns:p14="http://schemas.microsoft.com/office/powerpoint/2010/main" val="28957151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US" sz="3200" dirty="0">
                <a:ea typeface="ＭＳ Ｐゴシック" pitchFamily="34" charset="-128"/>
              </a:rPr>
              <a:t>Software Requirements Specification (SRS)</a:t>
            </a:r>
          </a:p>
        </p:txBody>
      </p:sp>
      <p:sp>
        <p:nvSpPr>
          <p:cNvPr id="4099" name="Rectangle 3"/>
          <p:cNvSpPr>
            <a:spLocks noGrp="1" noChangeArrowheads="1"/>
          </p:cNvSpPr>
          <p:nvPr>
            <p:ph type="body" idx="1"/>
          </p:nvPr>
        </p:nvSpPr>
        <p:spPr/>
        <p:txBody>
          <a:bodyPr/>
          <a:lstStyle/>
          <a:p>
            <a:pPr>
              <a:lnSpc>
                <a:spcPct val="90000"/>
              </a:lnSpc>
            </a:pPr>
            <a:r>
              <a:rPr lang="en-US" sz="2800" dirty="0" smtClean="0">
                <a:ea typeface="ＭＳ Ｐゴシック" pitchFamily="34" charset="-128"/>
              </a:rPr>
              <a:t>A </a:t>
            </a:r>
            <a:r>
              <a:rPr lang="en-US" sz="2800" i="1" dirty="0" smtClean="0">
                <a:ea typeface="ＭＳ Ｐゴシック" pitchFamily="34" charset="-128"/>
              </a:rPr>
              <a:t>requirement </a:t>
            </a:r>
            <a:r>
              <a:rPr lang="en-US" sz="2800" dirty="0" smtClean="0">
                <a:ea typeface="ＭＳ Ｐゴシック" pitchFamily="34" charset="-128"/>
              </a:rPr>
              <a:t>is a user need or a necessary feature, function</a:t>
            </a:r>
            <a:r>
              <a:rPr lang="en-US" sz="2800" i="1" dirty="0" smtClean="0">
                <a:ea typeface="ＭＳ Ｐゴシック" pitchFamily="34" charset="-128"/>
              </a:rPr>
              <a:t>,</a:t>
            </a:r>
            <a:r>
              <a:rPr lang="en-US" sz="2800" dirty="0" smtClean="0">
                <a:ea typeface="ＭＳ Ｐゴシック" pitchFamily="34" charset="-128"/>
              </a:rPr>
              <a:t> or attribute of a system that can be sensed from a position external to that system.</a:t>
            </a:r>
          </a:p>
          <a:p>
            <a:pPr>
              <a:lnSpc>
                <a:spcPct val="90000"/>
              </a:lnSpc>
            </a:pPr>
            <a:r>
              <a:rPr lang="en-US" sz="2800" dirty="0" smtClean="0">
                <a:ea typeface="ＭＳ Ｐゴシック" pitchFamily="34" charset="-128"/>
              </a:rPr>
              <a:t>Describes</a:t>
            </a:r>
            <a:r>
              <a:rPr lang="en-US" sz="2800" i="1" dirty="0" smtClean="0">
                <a:ea typeface="ＭＳ Ｐゴシック" pitchFamily="34" charset="-128"/>
              </a:rPr>
              <a:t> what </a:t>
            </a:r>
            <a:r>
              <a:rPr lang="en-US" sz="2800" dirty="0" smtClean="0">
                <a:ea typeface="ＭＳ Ｐゴシック" pitchFamily="34" charset="-128"/>
              </a:rPr>
              <a:t>and not </a:t>
            </a:r>
            <a:r>
              <a:rPr lang="en-US" sz="2800" i="1" dirty="0" smtClean="0">
                <a:ea typeface="ＭＳ Ｐゴシック" pitchFamily="34" charset="-128"/>
              </a:rPr>
              <a:t>how.</a:t>
            </a:r>
          </a:p>
          <a:p>
            <a:pPr>
              <a:lnSpc>
                <a:spcPct val="90000"/>
              </a:lnSpc>
            </a:pPr>
            <a:r>
              <a:rPr lang="en-US" sz="2800" dirty="0" smtClean="0">
                <a:ea typeface="ＭＳ Ｐゴシック" pitchFamily="34" charset="-128"/>
              </a:rPr>
              <a:t>Uses the word </a:t>
            </a:r>
            <a:r>
              <a:rPr lang="en-US" sz="2800" b="1" i="1" dirty="0" smtClean="0">
                <a:ea typeface="ＭＳ Ｐゴシック" pitchFamily="34" charset="-128"/>
              </a:rPr>
              <a:t>shall</a:t>
            </a:r>
            <a:r>
              <a:rPr lang="en-US" sz="2800" i="1" dirty="0" smtClean="0">
                <a:ea typeface="ＭＳ Ｐゴシック" pitchFamily="34" charset="-128"/>
              </a:rPr>
              <a:t>.</a:t>
            </a:r>
            <a:endParaRPr lang="en-US" sz="2800" dirty="0" smtClean="0">
              <a:ea typeface="ＭＳ Ｐゴシック" pitchFamily="34" charset="-128"/>
            </a:endParaRPr>
          </a:p>
          <a:p>
            <a:pPr>
              <a:lnSpc>
                <a:spcPct val="90000"/>
              </a:lnSpc>
            </a:pPr>
            <a:r>
              <a:rPr lang="en-US" sz="2800" dirty="0" smtClean="0">
                <a:ea typeface="ＭＳ Ｐゴシック" pitchFamily="34" charset="-128"/>
              </a:rPr>
              <a:t>Examples:</a:t>
            </a:r>
          </a:p>
          <a:p>
            <a:pPr lvl="1">
              <a:lnSpc>
                <a:spcPct val="90000"/>
              </a:lnSpc>
            </a:pPr>
            <a:r>
              <a:rPr lang="en-US" sz="2000" dirty="0" smtClean="0">
                <a:ea typeface="ＭＳ Ｐゴシック" pitchFamily="34" charset="-128"/>
              </a:rPr>
              <a:t>The system shall display the current location of a ship.</a:t>
            </a:r>
          </a:p>
          <a:p>
            <a:pPr lvl="1">
              <a:lnSpc>
                <a:spcPct val="90000"/>
              </a:lnSpc>
            </a:pPr>
            <a:r>
              <a:rPr lang="en-US" sz="2000" dirty="0" smtClean="0">
                <a:ea typeface="ＭＳ Ｐゴシック" pitchFamily="34" charset="-128"/>
              </a:rPr>
              <a:t>The system shall generate a dial tone within 5 seconds after a person picks up the receiver.</a:t>
            </a:r>
          </a:p>
        </p:txBody>
      </p:sp>
    </p:spTree>
    <p:extLst>
      <p:ext uri="{BB962C8B-B14F-4D97-AF65-F5344CB8AC3E}">
        <p14:creationId xmlns:p14="http://schemas.microsoft.com/office/powerpoint/2010/main" val="3222577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Description</a:t>
            </a:r>
          </a:p>
        </p:txBody>
      </p:sp>
      <p:sp>
        <p:nvSpPr>
          <p:cNvPr id="3" name="Content Placeholder 2"/>
          <p:cNvSpPr>
            <a:spLocks noGrp="1"/>
          </p:cNvSpPr>
          <p:nvPr>
            <p:ph idx="1"/>
          </p:nvPr>
        </p:nvSpPr>
        <p:spPr/>
        <p:txBody>
          <a:bodyPr/>
          <a:lstStyle/>
          <a:p>
            <a:pPr marL="114300" indent="0">
              <a:buNone/>
            </a:pPr>
            <a:r>
              <a:rPr lang="en-US" dirty="0"/>
              <a:t>Research scientist have been gathering environmental data from various sensors across different geographical locations. The system propose has been task to detect anomalies and notify the scientist to manage those anomalies</a:t>
            </a:r>
            <a:r>
              <a:rPr lang="en-US" dirty="0" smtClean="0"/>
              <a:t>.</a:t>
            </a:r>
          </a:p>
          <a:p>
            <a:pPr marL="114300" indent="0">
              <a:buNone/>
            </a:pPr>
            <a:r>
              <a:rPr lang="en-US" dirty="0" smtClean="0"/>
              <a:t> </a:t>
            </a:r>
          </a:p>
          <a:p>
            <a:r>
              <a:rPr lang="en-US" dirty="0" smtClean="0"/>
              <a:t>Why are we building the system?</a:t>
            </a:r>
          </a:p>
          <a:p>
            <a:r>
              <a:rPr lang="en-US" dirty="0" smtClean="0"/>
              <a:t>Main Functionalities of the system?</a:t>
            </a:r>
          </a:p>
          <a:p>
            <a:r>
              <a:rPr lang="en-US" dirty="0" smtClean="0"/>
              <a:t>Who will be using the system? </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4</a:t>
            </a:fld>
            <a:endParaRPr lang="en-US"/>
          </a:p>
        </p:txBody>
      </p:sp>
    </p:spTree>
    <p:extLst>
      <p:ext uri="{BB962C8B-B14F-4D97-AF65-F5344CB8AC3E}">
        <p14:creationId xmlns:p14="http://schemas.microsoft.com/office/powerpoint/2010/main" val="1289735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228600"/>
            <a:ext cx="8382000" cy="1143000"/>
          </a:xfrm>
        </p:spPr>
        <p:txBody>
          <a:bodyPr/>
          <a:lstStyle/>
          <a:p>
            <a:r>
              <a:rPr lang="en-US" sz="3200" dirty="0">
                <a:ea typeface="ＭＳ Ｐゴシック" pitchFamily="34" charset="-128"/>
              </a:rPr>
              <a:t>Software Requirements Specification (SRS)</a:t>
            </a:r>
          </a:p>
        </p:txBody>
      </p:sp>
      <p:sp>
        <p:nvSpPr>
          <p:cNvPr id="14339" name="Rectangle 3"/>
          <p:cNvSpPr>
            <a:spLocks noGrp="1" noChangeArrowheads="1"/>
          </p:cNvSpPr>
          <p:nvPr>
            <p:ph type="body" idx="1"/>
          </p:nvPr>
        </p:nvSpPr>
        <p:spPr>
          <a:xfrm>
            <a:off x="304800" y="1219200"/>
            <a:ext cx="8077200" cy="5181600"/>
          </a:xfrm>
        </p:spPr>
        <p:txBody>
          <a:bodyPr/>
          <a:lstStyle/>
          <a:p>
            <a:pPr>
              <a:lnSpc>
                <a:spcPct val="90000"/>
              </a:lnSpc>
            </a:pPr>
            <a:endParaRPr lang="en-US" dirty="0" smtClean="0">
              <a:ea typeface="ＭＳ Ｐゴシック" pitchFamily="34" charset="-128"/>
            </a:endParaRPr>
          </a:p>
          <a:p>
            <a:pPr>
              <a:lnSpc>
                <a:spcPct val="90000"/>
              </a:lnSpc>
            </a:pPr>
            <a:r>
              <a:rPr lang="en-US" dirty="0" smtClean="0">
                <a:ea typeface="ＭＳ Ｐゴシック" pitchFamily="34" charset="-128"/>
              </a:rPr>
              <a:t>Consistent if no requirement stated therein is in conflict with other preceding documents and no subset of requirements stated therein conflict.</a:t>
            </a:r>
            <a:endParaRPr lang="en-US" sz="2400" dirty="0">
              <a:ea typeface="ＭＳ Ｐゴシック" pitchFamily="34" charset="-128"/>
            </a:endParaRPr>
          </a:p>
          <a:p>
            <a:pPr>
              <a:lnSpc>
                <a:spcPct val="90000"/>
              </a:lnSpc>
            </a:pPr>
            <a:r>
              <a:rPr lang="en-US" dirty="0">
                <a:ea typeface="ＭＳ Ｐゴシック" pitchFamily="34" charset="-128"/>
              </a:rPr>
              <a:t>Correct </a:t>
            </a:r>
            <a:r>
              <a:rPr lang="en-US" dirty="0" smtClean="0">
                <a:ea typeface="ＭＳ Ｐゴシック" pitchFamily="34" charset="-128"/>
              </a:rPr>
              <a:t>if </a:t>
            </a:r>
            <a:r>
              <a:rPr lang="en-US" dirty="0">
                <a:ea typeface="ＭＳ Ｐゴシック" pitchFamily="34" charset="-128"/>
              </a:rPr>
              <a:t>every requirement stated therein represents something required of the system to be built.</a:t>
            </a:r>
          </a:p>
          <a:p>
            <a:pPr>
              <a:lnSpc>
                <a:spcPct val="90000"/>
              </a:lnSpc>
            </a:pPr>
            <a:r>
              <a:rPr lang="en-US" dirty="0">
                <a:ea typeface="ＭＳ Ｐゴシック" pitchFamily="34" charset="-128"/>
              </a:rPr>
              <a:t>Unambiguous </a:t>
            </a:r>
            <a:r>
              <a:rPr lang="en-US" dirty="0" smtClean="0">
                <a:ea typeface="ＭＳ Ｐゴシック" pitchFamily="34" charset="-128"/>
              </a:rPr>
              <a:t>if </a:t>
            </a:r>
            <a:r>
              <a:rPr lang="en-US" dirty="0">
                <a:ea typeface="ＭＳ Ｐゴシック" pitchFamily="34" charset="-128"/>
              </a:rPr>
              <a:t>every requirement stated therein has only one interpretation</a:t>
            </a:r>
            <a:r>
              <a:rPr lang="en-US" dirty="0" smtClean="0">
                <a:ea typeface="ＭＳ Ｐゴシック" pitchFamily="34" charset="-128"/>
              </a:rPr>
              <a:t>.</a:t>
            </a:r>
            <a:endParaRPr lang="en-US" dirty="0">
              <a:ea typeface="ＭＳ Ｐゴシック" pitchFamily="34" charset="-128"/>
            </a:endParaRPr>
          </a:p>
        </p:txBody>
      </p:sp>
    </p:spTree>
    <p:extLst>
      <p:ext uri="{BB962C8B-B14F-4D97-AF65-F5344CB8AC3E}">
        <p14:creationId xmlns:p14="http://schemas.microsoft.com/office/powerpoint/2010/main" val="1735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228600"/>
            <a:ext cx="8382000" cy="1143000"/>
          </a:xfrm>
        </p:spPr>
        <p:txBody>
          <a:bodyPr/>
          <a:lstStyle/>
          <a:p>
            <a:r>
              <a:rPr lang="en-US" sz="3200" dirty="0">
                <a:ea typeface="ＭＳ Ｐゴシック" pitchFamily="34" charset="-128"/>
              </a:rPr>
              <a:t>Software Requirements Specification (SRS)</a:t>
            </a:r>
          </a:p>
        </p:txBody>
      </p:sp>
      <p:sp>
        <p:nvSpPr>
          <p:cNvPr id="14339" name="Rectangle 3"/>
          <p:cNvSpPr>
            <a:spLocks noGrp="1" noChangeArrowheads="1"/>
          </p:cNvSpPr>
          <p:nvPr>
            <p:ph type="body" idx="1"/>
          </p:nvPr>
        </p:nvSpPr>
        <p:spPr>
          <a:xfrm>
            <a:off x="304800" y="1219200"/>
            <a:ext cx="8077200" cy="5181600"/>
          </a:xfrm>
        </p:spPr>
        <p:txBody>
          <a:bodyPr/>
          <a:lstStyle/>
          <a:p>
            <a:pPr>
              <a:lnSpc>
                <a:spcPct val="90000"/>
              </a:lnSpc>
            </a:pPr>
            <a:r>
              <a:rPr lang="en-US" dirty="0" smtClean="0">
                <a:ea typeface="ＭＳ Ｐゴシック" pitchFamily="34" charset="-128"/>
              </a:rPr>
              <a:t>Verifiable </a:t>
            </a:r>
            <a:r>
              <a:rPr lang="en-US" dirty="0">
                <a:ea typeface="ＭＳ Ｐゴシック" pitchFamily="34" charset="-128"/>
              </a:rPr>
              <a:t>(SRS) </a:t>
            </a:r>
            <a:r>
              <a:rPr lang="en-US" dirty="0" smtClean="0">
                <a:ea typeface="ＭＳ Ｐゴシック" pitchFamily="34" charset="-128"/>
              </a:rPr>
              <a:t>A </a:t>
            </a:r>
            <a:r>
              <a:rPr lang="en-US" dirty="0">
                <a:ea typeface="ＭＳ Ｐゴシック" pitchFamily="34" charset="-128"/>
              </a:rPr>
              <a:t>requirement is verifiable </a:t>
            </a:r>
            <a:r>
              <a:rPr lang="en-US" dirty="0" smtClean="0">
                <a:ea typeface="ＭＳ Ｐゴシック" pitchFamily="34" charset="-128"/>
              </a:rPr>
              <a:t>if </a:t>
            </a:r>
            <a:r>
              <a:rPr lang="en-US" dirty="0">
                <a:ea typeface="ＭＳ Ｐゴシック" pitchFamily="34" charset="-128"/>
              </a:rPr>
              <a:t>there exists some finite cost-effective process with which a person or machine can check that an actual as-built software product meets the requirements. </a:t>
            </a:r>
            <a:endParaRPr lang="en-US" dirty="0" smtClean="0">
              <a:ea typeface="ＭＳ Ｐゴシック" pitchFamily="34" charset="-128"/>
            </a:endParaRPr>
          </a:p>
          <a:p>
            <a:pPr marL="114300" indent="0">
              <a:lnSpc>
                <a:spcPct val="90000"/>
              </a:lnSpc>
              <a:buNone/>
            </a:pPr>
            <a:endParaRPr lang="en-US" dirty="0" smtClean="0">
              <a:ea typeface="ＭＳ Ｐゴシック" pitchFamily="34" charset="-128"/>
            </a:endParaRPr>
          </a:p>
          <a:p>
            <a:pPr>
              <a:lnSpc>
                <a:spcPct val="90000"/>
              </a:lnSpc>
            </a:pPr>
            <a:r>
              <a:rPr lang="en-US" dirty="0" smtClean="0">
                <a:ea typeface="ＭＳ Ｐゴシック" pitchFamily="34" charset="-128"/>
              </a:rPr>
              <a:t>Traceable </a:t>
            </a:r>
            <a:r>
              <a:rPr lang="en-US" dirty="0">
                <a:ea typeface="ＭＳ Ｐゴシック" pitchFamily="34" charset="-128"/>
              </a:rPr>
              <a:t>if the SRS is written in a manner that facilitates the referencing of each individual requirement stated therein</a:t>
            </a:r>
            <a:r>
              <a:rPr lang="en-US" dirty="0" smtClean="0">
                <a:ea typeface="ＭＳ Ｐゴシック" pitchFamily="34" charset="-128"/>
              </a:rPr>
              <a:t>.</a:t>
            </a:r>
          </a:p>
          <a:p>
            <a:pPr>
              <a:lnSpc>
                <a:spcPct val="90000"/>
              </a:lnSpc>
            </a:pPr>
            <a:endParaRPr lang="en-US" dirty="0">
              <a:ea typeface="ＭＳ Ｐゴシック" pitchFamily="34" charset="-128"/>
            </a:endParaRPr>
          </a:p>
          <a:p>
            <a:pPr>
              <a:lnSpc>
                <a:spcPct val="90000"/>
              </a:lnSpc>
            </a:pPr>
            <a:r>
              <a:rPr lang="en-US" dirty="0">
                <a:ea typeface="ＭＳ Ｐゴシック" pitchFamily="34" charset="-128"/>
              </a:rPr>
              <a:t>Complete if it </a:t>
            </a:r>
            <a:r>
              <a:rPr lang="en-US" dirty="0" smtClean="0">
                <a:ea typeface="ＭＳ Ｐゴシック" pitchFamily="34" charset="-128"/>
              </a:rPr>
              <a:t>possesses: </a:t>
            </a:r>
          </a:p>
          <a:p>
            <a:pPr lvl="1">
              <a:lnSpc>
                <a:spcPct val="90000"/>
              </a:lnSpc>
            </a:pPr>
            <a:r>
              <a:rPr lang="en-US" dirty="0">
                <a:ea typeface="ＭＳ Ｐゴシック" pitchFamily="34" charset="-128"/>
              </a:rPr>
              <a:t>Everything that the software is suppose to do is included in the SRS.</a:t>
            </a:r>
          </a:p>
          <a:p>
            <a:pPr lvl="1">
              <a:lnSpc>
                <a:spcPct val="90000"/>
              </a:lnSpc>
            </a:pPr>
            <a:r>
              <a:rPr lang="en-US" dirty="0">
                <a:ea typeface="ＭＳ Ｐゴシック" pitchFamily="34" charset="-128"/>
              </a:rPr>
              <a:t>Definitions of responses of software of all realizable classes of input data in all realizable classes of situations are included</a:t>
            </a:r>
          </a:p>
          <a:p>
            <a:pPr lvl="1">
              <a:lnSpc>
                <a:spcPct val="90000"/>
              </a:lnSpc>
            </a:pPr>
            <a:r>
              <a:rPr lang="en-US" dirty="0">
                <a:ea typeface="ＭＳ Ｐゴシック" pitchFamily="34" charset="-128"/>
              </a:rPr>
              <a:t>All pages are numbered, all figures and tables are numbered, named, and referenced; all terms and units of measures are provided.</a:t>
            </a:r>
          </a:p>
          <a:p>
            <a:pPr lvl="1">
              <a:lnSpc>
                <a:spcPct val="90000"/>
              </a:lnSpc>
            </a:pPr>
            <a:r>
              <a:rPr lang="en-US" dirty="0">
                <a:ea typeface="ＭＳ Ｐゴシック" pitchFamily="34" charset="-128"/>
              </a:rPr>
              <a:t>No sections are marked TBD</a:t>
            </a:r>
          </a:p>
          <a:p>
            <a:pPr>
              <a:lnSpc>
                <a:spcPct val="90000"/>
              </a:lnSpc>
            </a:pPr>
            <a:endParaRPr lang="en-US" dirty="0" smtClean="0">
              <a:ea typeface="ＭＳ Ｐゴシック" pitchFamily="34" charset="-128"/>
            </a:endParaRPr>
          </a:p>
        </p:txBody>
      </p:sp>
    </p:spTree>
    <p:extLst>
      <p:ext uri="{BB962C8B-B14F-4D97-AF65-F5344CB8AC3E}">
        <p14:creationId xmlns:p14="http://schemas.microsoft.com/office/powerpoint/2010/main" val="1001255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a typeface="ＭＳ Ｐゴシック" pitchFamily="34" charset="-128"/>
              </a:rPr>
              <a:t>Software Requirements Specification (SRS)</a:t>
            </a:r>
          </a:p>
        </p:txBody>
      </p:sp>
      <p:sp>
        <p:nvSpPr>
          <p:cNvPr id="3" name="Content Placeholder 2"/>
          <p:cNvSpPr>
            <a:spLocks noGrp="1"/>
          </p:cNvSpPr>
          <p:nvPr>
            <p:ph idx="1"/>
          </p:nvPr>
        </p:nvSpPr>
        <p:spPr>
          <a:xfrm>
            <a:off x="457200" y="1447800"/>
            <a:ext cx="7620000" cy="4800600"/>
          </a:xfrm>
        </p:spPr>
        <p:txBody>
          <a:bodyPr/>
          <a:lstStyle/>
          <a:p>
            <a:endParaRPr lang="en-US" dirty="0" smtClean="0"/>
          </a:p>
          <a:p>
            <a:r>
              <a:rPr lang="en-US" dirty="0" smtClean="0"/>
              <a:t>Structure</a:t>
            </a:r>
            <a:endParaRPr lang="en-US" dirty="0" smtClean="0"/>
          </a:p>
          <a:p>
            <a:pPr lvl="1"/>
            <a:r>
              <a:rPr lang="en-US" dirty="0" smtClean="0"/>
              <a:t>Intro</a:t>
            </a:r>
            <a:endParaRPr lang="en-US" dirty="0" smtClean="0"/>
          </a:p>
          <a:p>
            <a:pPr lvl="1"/>
            <a:r>
              <a:rPr lang="en-US" dirty="0" smtClean="0"/>
              <a:t>Project </a:t>
            </a:r>
            <a:r>
              <a:rPr lang="en-US" dirty="0" smtClean="0"/>
              <a:t>description</a:t>
            </a:r>
          </a:p>
          <a:p>
            <a:pPr lvl="1"/>
            <a:r>
              <a:rPr lang="en-US" dirty="0" smtClean="0"/>
              <a:t>Specific </a:t>
            </a:r>
            <a:r>
              <a:rPr lang="en-US" dirty="0"/>
              <a:t>Requirements </a:t>
            </a:r>
          </a:p>
          <a:p>
            <a:pPr lvl="1"/>
            <a:r>
              <a:rPr lang="en-US" dirty="0" smtClean="0"/>
              <a:t>Behavioral </a:t>
            </a:r>
            <a:r>
              <a:rPr lang="en-US" dirty="0" smtClean="0"/>
              <a:t>Requirements</a:t>
            </a:r>
          </a:p>
          <a:p>
            <a:pPr lvl="1"/>
            <a:r>
              <a:rPr lang="en-US" dirty="0" smtClean="0"/>
              <a:t>Non-behavioral Requirements</a:t>
            </a:r>
          </a:p>
          <a:p>
            <a:pPr marL="411480" lvl="1" indent="0">
              <a:buNone/>
            </a:pP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42</a:t>
            </a:fld>
            <a:endParaRPr lang="en-US"/>
          </a:p>
        </p:txBody>
      </p:sp>
    </p:spTree>
    <p:extLst>
      <p:ext uri="{BB962C8B-B14F-4D97-AF65-F5344CB8AC3E}">
        <p14:creationId xmlns:p14="http://schemas.microsoft.com/office/powerpoint/2010/main" val="1559826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pPr/>
              <a:t>43</a:t>
            </a:fld>
            <a:endParaRPr lang="en-US"/>
          </a:p>
        </p:txBody>
      </p:sp>
      <p:sp>
        <p:nvSpPr>
          <p:cNvPr id="5" name="Content Placeholder 4"/>
          <p:cNvSpPr>
            <a:spLocks noGrp="1"/>
          </p:cNvSpPr>
          <p:nvPr>
            <p:ph idx="1"/>
          </p:nvPr>
        </p:nvSpPr>
        <p:spPr>
          <a:xfrm>
            <a:off x="457200" y="1600200"/>
            <a:ext cx="6858000" cy="4800600"/>
          </a:xfrm>
        </p:spPr>
        <p:txBody>
          <a:bodyPr>
            <a:normAutofit/>
          </a:bodyPr>
          <a:lstStyle/>
          <a:p>
            <a:r>
              <a:rPr lang="en-US" sz="2800" dirty="0" smtClean="0">
                <a:solidFill>
                  <a:schemeClr val="accent6"/>
                </a:solidFill>
              </a:rPr>
              <a:t>Project Description</a:t>
            </a:r>
          </a:p>
          <a:p>
            <a:r>
              <a:rPr lang="en-US" sz="2800" dirty="0" smtClean="0">
                <a:solidFill>
                  <a:schemeClr val="accent6"/>
                </a:solidFill>
              </a:rPr>
              <a:t>Elicitation</a:t>
            </a:r>
          </a:p>
          <a:p>
            <a:r>
              <a:rPr lang="en-US" sz="2800" dirty="0" smtClean="0">
                <a:solidFill>
                  <a:schemeClr val="accent6"/>
                </a:solidFill>
              </a:rPr>
              <a:t>Class Diagram</a:t>
            </a:r>
          </a:p>
          <a:p>
            <a:r>
              <a:rPr lang="en-US" sz="2800" dirty="0" smtClean="0">
                <a:solidFill>
                  <a:schemeClr val="accent6"/>
                </a:solidFill>
              </a:rPr>
              <a:t>Dataflow Diagram</a:t>
            </a:r>
          </a:p>
          <a:p>
            <a:r>
              <a:rPr lang="en-US" sz="2800" dirty="0" smtClean="0">
                <a:solidFill>
                  <a:schemeClr val="accent6"/>
                </a:solidFill>
              </a:rPr>
              <a:t>State Chart Diagram </a:t>
            </a:r>
          </a:p>
          <a:p>
            <a:r>
              <a:rPr lang="en-US" sz="2800" dirty="0" smtClean="0">
                <a:solidFill>
                  <a:schemeClr val="accent6"/>
                </a:solidFill>
              </a:rPr>
              <a:t>SRS</a:t>
            </a:r>
          </a:p>
          <a:p>
            <a:r>
              <a:rPr lang="en-US" sz="2800" b="1" dirty="0" smtClean="0"/>
              <a:t>Validation and Verification</a:t>
            </a:r>
          </a:p>
          <a:p>
            <a:r>
              <a:rPr lang="en-US" sz="2800" dirty="0" smtClean="0">
                <a:solidFill>
                  <a:schemeClr val="accent6"/>
                </a:solidFill>
              </a:rPr>
              <a:t>Team Growth </a:t>
            </a:r>
          </a:p>
        </p:txBody>
      </p:sp>
    </p:spTree>
    <p:extLst>
      <p:ext uri="{BB962C8B-B14F-4D97-AF65-F5344CB8AC3E}">
        <p14:creationId xmlns:p14="http://schemas.microsoft.com/office/powerpoint/2010/main" val="422165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Verification</a:t>
            </a:r>
            <a:endParaRPr lang="en-US" dirty="0"/>
          </a:p>
        </p:txBody>
      </p:sp>
      <p:sp>
        <p:nvSpPr>
          <p:cNvPr id="3" name="Content Placeholder 2"/>
          <p:cNvSpPr>
            <a:spLocks noGrp="1"/>
          </p:cNvSpPr>
          <p:nvPr>
            <p:ph idx="1"/>
          </p:nvPr>
        </p:nvSpPr>
        <p:spPr>
          <a:xfrm>
            <a:off x="457200" y="1600200"/>
            <a:ext cx="7620000" cy="2057400"/>
          </a:xfrm>
        </p:spPr>
        <p:txBody>
          <a:bodyPr>
            <a:normAutofit fontScale="92500" lnSpcReduction="20000"/>
          </a:bodyPr>
          <a:lstStyle/>
          <a:p>
            <a:r>
              <a:rPr lang="en-US" sz="2800" dirty="0" smtClean="0"/>
              <a:t>Ensuring that we build the system correctly</a:t>
            </a:r>
          </a:p>
          <a:p>
            <a:r>
              <a:rPr lang="en-US" sz="2800" dirty="0" smtClean="0"/>
              <a:t>Techniques </a:t>
            </a:r>
          </a:p>
          <a:p>
            <a:pPr lvl="1"/>
            <a:r>
              <a:rPr lang="en-US" sz="2600" dirty="0" smtClean="0"/>
              <a:t>Walkthrough: Development team would get together and semi formally go through the documents to make sure there was no inconsistency between documents and diagrams.</a:t>
            </a:r>
          </a:p>
          <a:p>
            <a:pPr marL="114300" indent="0">
              <a:buNone/>
            </a:pP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44</a:t>
            </a:fld>
            <a:endParaRPr lang="en-US"/>
          </a:p>
        </p:txBody>
      </p:sp>
    </p:spTree>
    <p:extLst>
      <p:ext uri="{BB962C8B-B14F-4D97-AF65-F5344CB8AC3E}">
        <p14:creationId xmlns:p14="http://schemas.microsoft.com/office/powerpoint/2010/main" val="8668216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Validation </a:t>
            </a:r>
            <a:endParaRPr lang="en-US" dirty="0"/>
          </a:p>
        </p:txBody>
      </p:sp>
      <p:sp>
        <p:nvSpPr>
          <p:cNvPr id="3" name="Content Placeholder 2"/>
          <p:cNvSpPr>
            <a:spLocks noGrp="1"/>
          </p:cNvSpPr>
          <p:nvPr>
            <p:ph idx="1"/>
          </p:nvPr>
        </p:nvSpPr>
        <p:spPr>
          <a:xfrm>
            <a:off x="457200" y="1600200"/>
            <a:ext cx="7620000" cy="2514600"/>
          </a:xfrm>
        </p:spPr>
        <p:txBody>
          <a:bodyPr>
            <a:normAutofit/>
          </a:bodyPr>
          <a:lstStyle/>
          <a:p>
            <a:r>
              <a:rPr lang="en-US" sz="2400" dirty="0" smtClean="0"/>
              <a:t>Ensuring that we built the right system</a:t>
            </a:r>
            <a:endParaRPr lang="en-US" sz="2400" dirty="0"/>
          </a:p>
          <a:p>
            <a:r>
              <a:rPr lang="en-US" sz="2400" dirty="0" smtClean="0"/>
              <a:t>Techniques:</a:t>
            </a:r>
          </a:p>
          <a:p>
            <a:pPr lvl="1"/>
            <a:r>
              <a:rPr lang="en-US" dirty="0"/>
              <a:t>Traceability </a:t>
            </a:r>
            <a:r>
              <a:rPr lang="en-US" dirty="0" smtClean="0"/>
              <a:t>Matrix helps us make sure requirements gather are all stated in artifacts.</a:t>
            </a:r>
            <a:endParaRPr lang="en-US" dirty="0"/>
          </a:p>
          <a:p>
            <a:endParaRPr lang="en-US" sz="2400" dirty="0"/>
          </a:p>
        </p:txBody>
      </p:sp>
      <p:sp>
        <p:nvSpPr>
          <p:cNvPr id="4" name="Slide Number Placeholder 3"/>
          <p:cNvSpPr>
            <a:spLocks noGrp="1"/>
          </p:cNvSpPr>
          <p:nvPr>
            <p:ph type="sldNum" sz="quarter" idx="12"/>
          </p:nvPr>
        </p:nvSpPr>
        <p:spPr/>
        <p:txBody>
          <a:bodyPr/>
          <a:lstStyle/>
          <a:p>
            <a:fld id="{9D6CEDB6-BC44-497A-8207-839A76E9EF68}" type="slidenum">
              <a:rPr lang="en-US" smtClean="0"/>
              <a:t>45</a:t>
            </a:fld>
            <a:endParaRPr lang="en-US"/>
          </a:p>
        </p:txBody>
      </p:sp>
    </p:spTree>
    <p:extLst>
      <p:ext uri="{BB962C8B-B14F-4D97-AF65-F5344CB8AC3E}">
        <p14:creationId xmlns:p14="http://schemas.microsoft.com/office/powerpoint/2010/main" val="3381300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46</a:t>
            </a:fld>
            <a:endParaRPr lang="en-US"/>
          </a:p>
        </p:txBody>
      </p:sp>
      <p:sp>
        <p:nvSpPr>
          <p:cNvPr id="5" name="Content Placeholder 4"/>
          <p:cNvSpPr>
            <a:spLocks noGrp="1"/>
          </p:cNvSpPr>
          <p:nvPr>
            <p:ph idx="1"/>
          </p:nvPr>
        </p:nvSpPr>
        <p:spPr>
          <a:xfrm>
            <a:off x="457200" y="1600200"/>
            <a:ext cx="6858000" cy="4800600"/>
          </a:xfrm>
        </p:spPr>
        <p:txBody>
          <a:bodyPr>
            <a:normAutofit/>
          </a:bodyPr>
          <a:lstStyle/>
          <a:p>
            <a:r>
              <a:rPr lang="en-US" sz="2800" dirty="0" smtClean="0">
                <a:solidFill>
                  <a:schemeClr val="accent6"/>
                </a:solidFill>
              </a:rPr>
              <a:t>Project Description</a:t>
            </a:r>
          </a:p>
          <a:p>
            <a:r>
              <a:rPr lang="en-US" sz="2800" dirty="0" smtClean="0">
                <a:solidFill>
                  <a:schemeClr val="accent6"/>
                </a:solidFill>
              </a:rPr>
              <a:t>Elicitation</a:t>
            </a:r>
          </a:p>
          <a:p>
            <a:r>
              <a:rPr lang="en-US" sz="2800" dirty="0" smtClean="0">
                <a:solidFill>
                  <a:schemeClr val="accent6"/>
                </a:solidFill>
              </a:rPr>
              <a:t>Use Case</a:t>
            </a:r>
          </a:p>
          <a:p>
            <a:r>
              <a:rPr lang="en-US" sz="2800" dirty="0" smtClean="0">
                <a:solidFill>
                  <a:schemeClr val="accent6"/>
                </a:solidFill>
              </a:rPr>
              <a:t>Class Diagram</a:t>
            </a:r>
          </a:p>
          <a:p>
            <a:r>
              <a:rPr lang="en-US" sz="2800" dirty="0" smtClean="0">
                <a:solidFill>
                  <a:schemeClr val="accent6"/>
                </a:solidFill>
              </a:rPr>
              <a:t>Dataflow Diagram</a:t>
            </a:r>
          </a:p>
          <a:p>
            <a:r>
              <a:rPr lang="en-US" sz="2800" dirty="0" smtClean="0">
                <a:solidFill>
                  <a:schemeClr val="accent6"/>
                </a:solidFill>
              </a:rPr>
              <a:t>State Chart Diagram </a:t>
            </a:r>
          </a:p>
          <a:p>
            <a:r>
              <a:rPr lang="en-US" sz="2800" dirty="0" smtClean="0">
                <a:solidFill>
                  <a:schemeClr val="accent6"/>
                </a:solidFill>
              </a:rPr>
              <a:t>SRS</a:t>
            </a:r>
          </a:p>
          <a:p>
            <a:r>
              <a:rPr lang="en-US" sz="2800" dirty="0" smtClean="0">
                <a:solidFill>
                  <a:schemeClr val="accent6"/>
                </a:solidFill>
              </a:rPr>
              <a:t>Validation and Verification</a:t>
            </a:r>
          </a:p>
          <a:p>
            <a:r>
              <a:rPr lang="en-US" sz="2800" b="1" dirty="0" smtClean="0"/>
              <a:t>Team Growth </a:t>
            </a:r>
          </a:p>
        </p:txBody>
      </p:sp>
    </p:spTree>
    <p:extLst>
      <p:ext uri="{BB962C8B-B14F-4D97-AF65-F5344CB8AC3E}">
        <p14:creationId xmlns:p14="http://schemas.microsoft.com/office/powerpoint/2010/main" val="1405616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Team Growth</a:t>
            </a:r>
            <a:endParaRPr lang="en-US" dirty="0"/>
          </a:p>
        </p:txBody>
      </p:sp>
      <p:sp>
        <p:nvSpPr>
          <p:cNvPr id="3" name="Content Placeholder 2"/>
          <p:cNvSpPr>
            <a:spLocks noGrp="1"/>
          </p:cNvSpPr>
          <p:nvPr>
            <p:ph idx="1"/>
          </p:nvPr>
        </p:nvSpPr>
        <p:spPr/>
        <p:txBody>
          <a:bodyPr/>
          <a:lstStyle/>
          <a:p>
            <a:r>
              <a:rPr lang="en-US" dirty="0" smtClean="0"/>
              <a:t>Group Process</a:t>
            </a:r>
          </a:p>
          <a:p>
            <a:pPr lvl="1"/>
            <a:r>
              <a:rPr lang="en-US" dirty="0" smtClean="0"/>
              <a:t>Met as a group twice a week</a:t>
            </a:r>
          </a:p>
          <a:p>
            <a:pPr lvl="1"/>
            <a:r>
              <a:rPr lang="en-US" dirty="0" smtClean="0"/>
              <a:t>Met with our mentor</a:t>
            </a:r>
          </a:p>
          <a:p>
            <a:pPr lvl="2"/>
            <a:r>
              <a:rPr lang="en-US" dirty="0" smtClean="0"/>
              <a:t>Discussed diagrams &amp; documents</a:t>
            </a:r>
          </a:p>
          <a:p>
            <a:pPr lvl="1"/>
            <a:r>
              <a:rPr lang="en-US" dirty="0" smtClean="0"/>
              <a:t>Divide work</a:t>
            </a:r>
          </a:p>
          <a:p>
            <a:pPr lvl="1"/>
            <a:r>
              <a:rPr lang="en-US" dirty="0" smtClean="0"/>
              <a:t>Kept meetings</a:t>
            </a:r>
          </a:p>
          <a:p>
            <a:pPr lvl="1"/>
            <a:r>
              <a:rPr lang="en-US" dirty="0" smtClean="0"/>
              <a:t>Took minutes</a:t>
            </a:r>
          </a:p>
          <a:p>
            <a:pPr lvl="1"/>
            <a:r>
              <a:rPr lang="en-US" dirty="0" smtClean="0"/>
              <a:t>Had an agenda for each meeting</a:t>
            </a:r>
            <a:endParaRPr lang="en-US" dirty="0"/>
          </a:p>
          <a:p>
            <a:pPr lvl="2"/>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47</a:t>
            </a:fld>
            <a:endParaRPr lang="en-US"/>
          </a:p>
        </p:txBody>
      </p:sp>
    </p:spTree>
    <p:extLst>
      <p:ext uri="{BB962C8B-B14F-4D97-AF65-F5344CB8AC3E}">
        <p14:creationId xmlns:p14="http://schemas.microsoft.com/office/powerpoint/2010/main" val="3206171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Team Growth</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Stages of the Team Growth</a:t>
            </a:r>
          </a:p>
          <a:p>
            <a:pPr lvl="1"/>
            <a:r>
              <a:rPr lang="en-US" sz="2600" dirty="0" smtClean="0"/>
              <a:t>Forming</a:t>
            </a:r>
          </a:p>
          <a:p>
            <a:pPr lvl="1"/>
            <a:r>
              <a:rPr lang="en-US" sz="2600" dirty="0" smtClean="0"/>
              <a:t>Storming</a:t>
            </a:r>
          </a:p>
          <a:p>
            <a:pPr lvl="1"/>
            <a:r>
              <a:rPr lang="en-US" sz="2600" dirty="0" smtClean="0"/>
              <a:t>Norming </a:t>
            </a:r>
          </a:p>
          <a:p>
            <a:pPr lvl="1"/>
            <a:r>
              <a:rPr lang="en-US" sz="2600" dirty="0" smtClean="0"/>
              <a:t>Performing</a:t>
            </a:r>
          </a:p>
          <a:p>
            <a:r>
              <a:rPr lang="en-US" sz="2800" dirty="0" smtClean="0"/>
              <a:t>PIGS Face</a:t>
            </a:r>
          </a:p>
          <a:p>
            <a:pPr lvl="1"/>
            <a:r>
              <a:rPr lang="en-US" sz="2600" dirty="0" smtClean="0"/>
              <a:t>Positive Interdependence </a:t>
            </a:r>
          </a:p>
          <a:p>
            <a:pPr lvl="1"/>
            <a:r>
              <a:rPr lang="en-US" sz="2600" dirty="0" smtClean="0"/>
              <a:t>Individual Accountability</a:t>
            </a:r>
          </a:p>
          <a:p>
            <a:pPr lvl="1"/>
            <a:r>
              <a:rPr lang="en-US" sz="2600" dirty="0" smtClean="0"/>
              <a:t>Group Processing</a:t>
            </a:r>
          </a:p>
          <a:p>
            <a:pPr lvl="1"/>
            <a:r>
              <a:rPr lang="en-US" sz="2600" dirty="0" smtClean="0"/>
              <a:t>Social Skills</a:t>
            </a:r>
          </a:p>
          <a:p>
            <a:pPr lvl="1"/>
            <a:r>
              <a:rPr lang="en-US" sz="2600" dirty="0" smtClean="0"/>
              <a:t>Face to Face Interaction </a:t>
            </a:r>
          </a:p>
          <a:p>
            <a:pPr lvl="1"/>
            <a:endParaRPr lang="en-US" sz="2600" dirty="0"/>
          </a:p>
        </p:txBody>
      </p:sp>
      <p:sp>
        <p:nvSpPr>
          <p:cNvPr id="4" name="Slide Number Placeholder 3"/>
          <p:cNvSpPr>
            <a:spLocks noGrp="1"/>
          </p:cNvSpPr>
          <p:nvPr>
            <p:ph type="sldNum" sz="quarter" idx="12"/>
          </p:nvPr>
        </p:nvSpPr>
        <p:spPr/>
        <p:txBody>
          <a:bodyPr/>
          <a:lstStyle/>
          <a:p>
            <a:fld id="{9D6CEDB6-BC44-497A-8207-839A76E9EF68}" type="slidenum">
              <a:rPr lang="en-US" smtClean="0"/>
              <a:t>48</a:t>
            </a:fld>
            <a:endParaRPr lang="en-US"/>
          </a:p>
        </p:txBody>
      </p:sp>
    </p:spTree>
    <p:extLst>
      <p:ext uri="{BB962C8B-B14F-4D97-AF65-F5344CB8AC3E}">
        <p14:creationId xmlns:p14="http://schemas.microsoft.com/office/powerpoint/2010/main" val="20238440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49</a:t>
            </a:fld>
            <a:endParaRPr lang="en-US"/>
          </a:p>
        </p:txBody>
      </p:sp>
      <p:sp>
        <p:nvSpPr>
          <p:cNvPr id="5" name="Content Placeholder 4"/>
          <p:cNvSpPr>
            <a:spLocks noGrp="1"/>
          </p:cNvSpPr>
          <p:nvPr>
            <p:ph idx="1"/>
          </p:nvPr>
        </p:nvSpPr>
        <p:spPr>
          <a:xfrm>
            <a:off x="457200" y="1600200"/>
            <a:ext cx="6858000" cy="4800600"/>
          </a:xfrm>
        </p:spPr>
        <p:txBody>
          <a:bodyPr>
            <a:normAutofit lnSpcReduction="10000"/>
          </a:bodyPr>
          <a:lstStyle/>
          <a:p>
            <a:r>
              <a:rPr lang="en-US" sz="2800" dirty="0" smtClean="0">
                <a:solidFill>
                  <a:schemeClr val="accent6"/>
                </a:solidFill>
              </a:rPr>
              <a:t>Project Description</a:t>
            </a:r>
          </a:p>
          <a:p>
            <a:r>
              <a:rPr lang="en-US" sz="2800" dirty="0" smtClean="0">
                <a:solidFill>
                  <a:schemeClr val="accent6"/>
                </a:solidFill>
              </a:rPr>
              <a:t>Elicitation</a:t>
            </a:r>
          </a:p>
          <a:p>
            <a:r>
              <a:rPr lang="en-US" sz="2800" dirty="0" smtClean="0">
                <a:solidFill>
                  <a:schemeClr val="accent6"/>
                </a:solidFill>
              </a:rPr>
              <a:t>Use Case</a:t>
            </a:r>
          </a:p>
          <a:p>
            <a:r>
              <a:rPr lang="en-US" sz="2800" dirty="0" smtClean="0">
                <a:solidFill>
                  <a:schemeClr val="accent6"/>
                </a:solidFill>
              </a:rPr>
              <a:t>Class Diagram</a:t>
            </a:r>
          </a:p>
          <a:p>
            <a:r>
              <a:rPr lang="en-US" sz="2800" dirty="0" smtClean="0">
                <a:solidFill>
                  <a:schemeClr val="accent6"/>
                </a:solidFill>
              </a:rPr>
              <a:t>Dataflow Diagram</a:t>
            </a:r>
          </a:p>
          <a:p>
            <a:r>
              <a:rPr lang="en-US" sz="2800" dirty="0" smtClean="0">
                <a:solidFill>
                  <a:schemeClr val="accent6"/>
                </a:solidFill>
              </a:rPr>
              <a:t>State Chart Diagram </a:t>
            </a:r>
          </a:p>
          <a:p>
            <a:r>
              <a:rPr lang="en-US" sz="2800" dirty="0" smtClean="0">
                <a:solidFill>
                  <a:schemeClr val="accent6"/>
                </a:solidFill>
              </a:rPr>
              <a:t>SRS</a:t>
            </a:r>
          </a:p>
          <a:p>
            <a:r>
              <a:rPr lang="en-US" sz="2800" dirty="0" smtClean="0">
                <a:solidFill>
                  <a:schemeClr val="accent6"/>
                </a:solidFill>
              </a:rPr>
              <a:t>Validation and Verification</a:t>
            </a:r>
          </a:p>
          <a:p>
            <a:r>
              <a:rPr lang="en-US" sz="2800" dirty="0" smtClean="0">
                <a:solidFill>
                  <a:schemeClr val="accent6">
                    <a:lumMod val="75000"/>
                  </a:schemeClr>
                </a:solidFill>
              </a:rPr>
              <a:t>Team Growth </a:t>
            </a:r>
          </a:p>
          <a:p>
            <a:r>
              <a:rPr lang="en-US" sz="2800" b="1" dirty="0" smtClean="0"/>
              <a:t>Next Phase</a:t>
            </a:r>
          </a:p>
        </p:txBody>
      </p:sp>
    </p:spTree>
    <p:extLst>
      <p:ext uri="{BB962C8B-B14F-4D97-AF65-F5344CB8AC3E}">
        <p14:creationId xmlns:p14="http://schemas.microsoft.com/office/powerpoint/2010/main" val="1436734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Description</a:t>
            </a:r>
            <a:endParaRPr lang="en-US" dirty="0"/>
          </a:p>
        </p:txBody>
      </p:sp>
      <p:sp>
        <p:nvSpPr>
          <p:cNvPr id="3" name="Content Placeholder 2"/>
          <p:cNvSpPr>
            <a:spLocks noGrp="1"/>
          </p:cNvSpPr>
          <p:nvPr>
            <p:ph idx="1"/>
          </p:nvPr>
        </p:nvSpPr>
        <p:spPr>
          <a:xfrm>
            <a:off x="457200" y="1524000"/>
            <a:ext cx="7620000" cy="4800600"/>
          </a:xfrm>
        </p:spPr>
        <p:txBody>
          <a:bodyPr>
            <a:normAutofit fontScale="77500" lnSpcReduction="20000"/>
          </a:bodyPr>
          <a:lstStyle/>
          <a:p>
            <a:pPr marL="114300" indent="0">
              <a:buNone/>
            </a:pPr>
            <a:r>
              <a:rPr lang="en-US" sz="3200" b="1" dirty="0" smtClean="0"/>
              <a:t>Scope[Dataset X, Initial Reading, Final Reading]</a:t>
            </a:r>
          </a:p>
          <a:p>
            <a:pPr marL="114300" indent="0">
              <a:buNone/>
            </a:pPr>
            <a:r>
              <a:rPr lang="en-US" sz="3200" dirty="0" smtClean="0"/>
              <a:t>Global</a:t>
            </a:r>
          </a:p>
          <a:p>
            <a:pPr marL="114300" indent="0">
              <a:buNone/>
            </a:pPr>
            <a:r>
              <a:rPr lang="en-US" sz="3200" dirty="0" smtClean="0"/>
              <a:t>Before </a:t>
            </a:r>
            <a:r>
              <a:rPr lang="en-US" sz="3200" dirty="0" smtClean="0"/>
              <a:t>R</a:t>
            </a:r>
            <a:endParaRPr lang="en-US" sz="3200" dirty="0" smtClean="0"/>
          </a:p>
          <a:p>
            <a:pPr marL="114300" indent="0">
              <a:buNone/>
            </a:pPr>
            <a:r>
              <a:rPr lang="en-US" sz="3200" dirty="0" smtClean="0"/>
              <a:t>After L</a:t>
            </a:r>
          </a:p>
          <a:p>
            <a:pPr marL="114300" indent="0">
              <a:buNone/>
            </a:pPr>
            <a:r>
              <a:rPr lang="en-US" sz="3200" dirty="0" smtClean="0"/>
              <a:t>Between L and </a:t>
            </a:r>
            <a:r>
              <a:rPr lang="en-US" sz="3200" dirty="0" smtClean="0"/>
              <a:t>R</a:t>
            </a:r>
          </a:p>
          <a:p>
            <a:pPr marL="114300" indent="0">
              <a:buNone/>
            </a:pPr>
            <a:r>
              <a:rPr lang="en-US" sz="3200" dirty="0" smtClean="0"/>
              <a:t>After </a:t>
            </a:r>
            <a:r>
              <a:rPr lang="en-US" sz="3200" dirty="0"/>
              <a:t>L</a:t>
            </a:r>
            <a:r>
              <a:rPr lang="en-US" sz="3200" dirty="0" smtClean="0"/>
              <a:t> until R</a:t>
            </a:r>
            <a:endParaRPr lang="en-US" sz="3200" dirty="0" smtClean="0"/>
          </a:p>
          <a:p>
            <a:pPr marL="114300" indent="0">
              <a:buNone/>
            </a:pPr>
            <a:endParaRPr lang="en-US" sz="3200" dirty="0" smtClean="0"/>
          </a:p>
          <a:p>
            <a:pPr marL="114300" indent="0">
              <a:buNone/>
            </a:pPr>
            <a:r>
              <a:rPr lang="en-US" sz="3200" b="1" dirty="0" smtClean="0"/>
              <a:t>Pattern</a:t>
            </a:r>
          </a:p>
          <a:p>
            <a:pPr marL="114300" indent="0">
              <a:buNone/>
            </a:pPr>
            <a:r>
              <a:rPr lang="en-US" sz="3200" dirty="0" smtClean="0"/>
              <a:t>Universality: Always holds true</a:t>
            </a:r>
          </a:p>
          <a:p>
            <a:pPr marL="114300" indent="0">
              <a:buNone/>
            </a:pPr>
            <a:r>
              <a:rPr lang="en-US" sz="3200" dirty="0" smtClean="0"/>
              <a:t>Absence: Never holds true</a:t>
            </a:r>
          </a:p>
          <a:p>
            <a:pPr marL="114300" indent="0">
              <a:buNone/>
            </a:pPr>
            <a:r>
              <a:rPr lang="en-US" sz="3200" dirty="0" smtClean="0"/>
              <a:t>Existence: </a:t>
            </a:r>
            <a:r>
              <a:rPr lang="en-US" sz="3200" dirty="0" smtClean="0"/>
              <a:t>At some point, a condition holds true</a:t>
            </a:r>
            <a:endParaRPr lang="en-US" sz="3200" dirty="0" smtClean="0"/>
          </a:p>
          <a:p>
            <a:pPr marL="114300" indent="0">
              <a:buNone/>
            </a:pPr>
            <a:r>
              <a:rPr lang="en-US" sz="3200" dirty="0" smtClean="0"/>
              <a:t>Relation Response: Reaction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smtClean="0"/>
          </a:p>
        </p:txBody>
      </p:sp>
      <p:sp>
        <p:nvSpPr>
          <p:cNvPr id="4" name="Slide Number Placeholder 3"/>
          <p:cNvSpPr>
            <a:spLocks noGrp="1"/>
          </p:cNvSpPr>
          <p:nvPr>
            <p:ph type="sldNum" sz="quarter" idx="12"/>
          </p:nvPr>
        </p:nvSpPr>
        <p:spPr/>
        <p:txBody>
          <a:bodyPr/>
          <a:lstStyle/>
          <a:p>
            <a:fld id="{9D6CEDB6-BC44-497A-8207-839A76E9EF68}" type="slidenum">
              <a:rPr lang="en-US" smtClean="0"/>
              <a:t>5</a:t>
            </a:fld>
            <a:endParaRPr lang="en-US"/>
          </a:p>
        </p:txBody>
      </p:sp>
    </p:spTree>
    <p:extLst>
      <p:ext uri="{BB962C8B-B14F-4D97-AF65-F5344CB8AC3E}">
        <p14:creationId xmlns:p14="http://schemas.microsoft.com/office/powerpoint/2010/main" val="10694432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Next Phase</a:t>
            </a:r>
            <a:endParaRPr lang="en-US" dirty="0"/>
          </a:p>
        </p:txBody>
      </p:sp>
      <p:sp>
        <p:nvSpPr>
          <p:cNvPr id="3" name="Content Placeholder 2"/>
          <p:cNvSpPr>
            <a:spLocks noGrp="1"/>
          </p:cNvSpPr>
          <p:nvPr>
            <p:ph idx="1"/>
          </p:nvPr>
        </p:nvSpPr>
        <p:spPr/>
        <p:txBody>
          <a:bodyPr/>
          <a:lstStyle/>
          <a:p>
            <a:r>
              <a:rPr lang="en-US" dirty="0" smtClean="0"/>
              <a:t>Design System</a:t>
            </a:r>
          </a:p>
          <a:p>
            <a:r>
              <a:rPr lang="en-US" dirty="0" smtClean="0"/>
              <a:t>Implementation</a:t>
            </a:r>
          </a:p>
          <a:p>
            <a:r>
              <a:rPr lang="en-US" dirty="0" smtClean="0"/>
              <a:t> Testing</a:t>
            </a:r>
          </a:p>
          <a:p>
            <a:pPr marL="11430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50</a:t>
            </a:fld>
            <a:endParaRPr lang="en-US"/>
          </a:p>
        </p:txBody>
      </p:sp>
    </p:spTree>
    <p:extLst>
      <p:ext uri="{BB962C8B-B14F-4D97-AF65-F5344CB8AC3E}">
        <p14:creationId xmlns:p14="http://schemas.microsoft.com/office/powerpoint/2010/main" val="2564922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51</a:t>
            </a:fld>
            <a:endParaRPr lang="en-US"/>
          </a:p>
        </p:txBody>
      </p:sp>
    </p:spTree>
    <p:extLst>
      <p:ext uri="{BB962C8B-B14F-4D97-AF65-F5344CB8AC3E}">
        <p14:creationId xmlns:p14="http://schemas.microsoft.com/office/powerpoint/2010/main" val="20743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6</a:t>
            </a:fld>
            <a:endParaRPr lang="en-US"/>
          </a:p>
        </p:txBody>
      </p:sp>
      <p:sp>
        <p:nvSpPr>
          <p:cNvPr id="5" name="Content Placeholder 4"/>
          <p:cNvSpPr>
            <a:spLocks noGrp="1"/>
          </p:cNvSpPr>
          <p:nvPr>
            <p:ph idx="1"/>
          </p:nvPr>
        </p:nvSpPr>
        <p:spPr>
          <a:xfrm>
            <a:off x="457200" y="1600200"/>
            <a:ext cx="6858000" cy="4800600"/>
          </a:xfrm>
        </p:spPr>
        <p:txBody>
          <a:bodyPr>
            <a:normAutofit lnSpcReduction="10000"/>
          </a:bodyPr>
          <a:lstStyle/>
          <a:p>
            <a:r>
              <a:rPr lang="en-US" sz="2800" dirty="0" smtClean="0">
                <a:solidFill>
                  <a:schemeClr val="accent6"/>
                </a:solidFill>
              </a:rPr>
              <a:t>Project Description</a:t>
            </a:r>
          </a:p>
          <a:p>
            <a:r>
              <a:rPr lang="en-US" sz="2800" b="1" dirty="0" smtClean="0"/>
              <a:t>Elicitation</a:t>
            </a:r>
          </a:p>
          <a:p>
            <a:r>
              <a:rPr lang="en-US" sz="2800" dirty="0" smtClean="0">
                <a:solidFill>
                  <a:schemeClr val="accent6"/>
                </a:solidFill>
              </a:rPr>
              <a:t>Use Case </a:t>
            </a:r>
          </a:p>
          <a:p>
            <a:r>
              <a:rPr lang="en-US" sz="2800" dirty="0" smtClean="0">
                <a:solidFill>
                  <a:schemeClr val="accent6"/>
                </a:solidFill>
              </a:rPr>
              <a:t>Class Diagram</a:t>
            </a:r>
          </a:p>
          <a:p>
            <a:r>
              <a:rPr lang="en-US" sz="2800" dirty="0" smtClean="0">
                <a:solidFill>
                  <a:schemeClr val="accent6"/>
                </a:solidFill>
              </a:rPr>
              <a:t>Dataflow Diagram</a:t>
            </a:r>
          </a:p>
          <a:p>
            <a:r>
              <a:rPr lang="en-US" sz="2800" dirty="0" smtClean="0">
                <a:solidFill>
                  <a:schemeClr val="accent6"/>
                </a:solidFill>
              </a:rPr>
              <a:t>State Chart Diagram </a:t>
            </a:r>
          </a:p>
          <a:p>
            <a:r>
              <a:rPr lang="en-US" sz="2800" dirty="0" smtClean="0">
                <a:solidFill>
                  <a:schemeClr val="accent6"/>
                </a:solidFill>
              </a:rPr>
              <a:t>SRS</a:t>
            </a:r>
          </a:p>
          <a:p>
            <a:r>
              <a:rPr lang="en-US" sz="2800" dirty="0" smtClean="0">
                <a:solidFill>
                  <a:schemeClr val="accent6"/>
                </a:solidFill>
              </a:rPr>
              <a:t>Validation and Verification</a:t>
            </a:r>
          </a:p>
          <a:p>
            <a:r>
              <a:rPr lang="en-US" sz="2800" dirty="0" smtClean="0">
                <a:solidFill>
                  <a:schemeClr val="accent6"/>
                </a:solidFill>
              </a:rPr>
              <a:t>Team Growth </a:t>
            </a:r>
          </a:p>
          <a:p>
            <a:r>
              <a:rPr lang="en-US" sz="2800" dirty="0" smtClean="0">
                <a:solidFill>
                  <a:schemeClr val="accent6"/>
                </a:solidFill>
              </a:rPr>
              <a:t>Next Phase</a:t>
            </a:r>
          </a:p>
        </p:txBody>
      </p:sp>
    </p:spTree>
    <p:extLst>
      <p:ext uri="{BB962C8B-B14F-4D97-AF65-F5344CB8AC3E}">
        <p14:creationId xmlns:p14="http://schemas.microsoft.com/office/powerpoint/2010/main" val="697268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Elicitation</a:t>
            </a:r>
            <a:endParaRPr lang="en-US" dirty="0"/>
          </a:p>
        </p:txBody>
      </p:sp>
      <p:sp>
        <p:nvSpPr>
          <p:cNvPr id="3" name="Content Placeholder 2"/>
          <p:cNvSpPr>
            <a:spLocks noGrp="1"/>
          </p:cNvSpPr>
          <p:nvPr>
            <p:ph idx="1"/>
          </p:nvPr>
        </p:nvSpPr>
        <p:spPr/>
        <p:txBody>
          <a:bodyPr/>
          <a:lstStyle/>
          <a:p>
            <a:r>
              <a:rPr lang="en-US" dirty="0" smtClean="0"/>
              <a:t>Elicitation technique used was interview with the client</a:t>
            </a:r>
          </a:p>
          <a:p>
            <a:r>
              <a:rPr lang="en-US" dirty="0" smtClean="0"/>
              <a:t>Through the interview we were able to construct: </a:t>
            </a:r>
          </a:p>
          <a:p>
            <a:pPr lvl="1"/>
            <a:r>
              <a:rPr lang="en-US" dirty="0" smtClean="0"/>
              <a:t>Project Description</a:t>
            </a:r>
          </a:p>
          <a:p>
            <a:pPr lvl="1"/>
            <a:r>
              <a:rPr lang="en-US" dirty="0" smtClean="0"/>
              <a:t>Interview Report</a:t>
            </a:r>
          </a:p>
          <a:p>
            <a:pPr lvl="1"/>
            <a:r>
              <a:rPr lang="en-US" dirty="0" smtClean="0"/>
              <a:t>Prototype	</a:t>
            </a:r>
          </a:p>
          <a:p>
            <a:pPr lvl="1"/>
            <a:r>
              <a:rPr lang="en-US" dirty="0" smtClean="0"/>
              <a:t>Memo</a:t>
            </a:r>
          </a:p>
          <a:p>
            <a:r>
              <a:rPr lang="en-US" dirty="0" smtClean="0"/>
              <a:t>Other Technique not used</a:t>
            </a:r>
          </a:p>
          <a:p>
            <a:pPr lvl="1"/>
            <a:r>
              <a:rPr lang="en-US" dirty="0" smtClean="0"/>
              <a:t>Questionnaires</a:t>
            </a:r>
            <a:endParaRPr lang="en-US" dirty="0"/>
          </a:p>
          <a:p>
            <a:pPr lvl="1"/>
            <a:r>
              <a:rPr lang="en-US" dirty="0" smtClean="0"/>
              <a:t>User Observations</a:t>
            </a:r>
          </a:p>
          <a:p>
            <a:pPr lvl="1"/>
            <a:r>
              <a:rPr lang="en-US" dirty="0" smtClean="0"/>
              <a:t>Workshops</a:t>
            </a:r>
          </a:p>
          <a:p>
            <a:pPr lvl="1"/>
            <a:endParaRPr lang="en-US" dirty="0" smtClean="0"/>
          </a:p>
          <a:p>
            <a:pPr marL="411480" lvl="1"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7</a:t>
            </a:fld>
            <a:endParaRPr lang="en-US"/>
          </a:p>
        </p:txBody>
      </p:sp>
    </p:spTree>
    <p:extLst>
      <p:ext uri="{BB962C8B-B14F-4D97-AF65-F5344CB8AC3E}">
        <p14:creationId xmlns:p14="http://schemas.microsoft.com/office/powerpoint/2010/main" val="2872794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4" name="Slide Number Placeholder 3"/>
          <p:cNvSpPr>
            <a:spLocks noGrp="1"/>
          </p:cNvSpPr>
          <p:nvPr>
            <p:ph type="sldNum" sz="quarter" idx="12"/>
          </p:nvPr>
        </p:nvSpPr>
        <p:spPr/>
        <p:txBody>
          <a:bodyPr/>
          <a:lstStyle/>
          <a:p>
            <a:fld id="{9D6CEDB6-BC44-497A-8207-839A76E9EF68}" type="slidenum">
              <a:rPr lang="en-US" smtClean="0"/>
              <a:t>8</a:t>
            </a:fld>
            <a:endParaRPr lang="en-US"/>
          </a:p>
        </p:txBody>
      </p:sp>
      <p:sp>
        <p:nvSpPr>
          <p:cNvPr id="5" name="Content Placeholder 4"/>
          <p:cNvSpPr>
            <a:spLocks noGrp="1"/>
          </p:cNvSpPr>
          <p:nvPr>
            <p:ph idx="1"/>
          </p:nvPr>
        </p:nvSpPr>
        <p:spPr>
          <a:xfrm>
            <a:off x="457200" y="1600200"/>
            <a:ext cx="6858000" cy="4800600"/>
          </a:xfrm>
        </p:spPr>
        <p:txBody>
          <a:bodyPr>
            <a:normAutofit lnSpcReduction="10000"/>
          </a:bodyPr>
          <a:lstStyle/>
          <a:p>
            <a:r>
              <a:rPr lang="en-US" sz="2800" dirty="0" smtClean="0">
                <a:solidFill>
                  <a:schemeClr val="accent6"/>
                </a:solidFill>
              </a:rPr>
              <a:t>Project Description</a:t>
            </a:r>
          </a:p>
          <a:p>
            <a:r>
              <a:rPr lang="en-US" sz="2800" dirty="0" smtClean="0">
                <a:solidFill>
                  <a:schemeClr val="accent6"/>
                </a:solidFill>
              </a:rPr>
              <a:t>Elicitation</a:t>
            </a:r>
          </a:p>
          <a:p>
            <a:r>
              <a:rPr lang="en-US" sz="2800" b="1" dirty="0" smtClean="0"/>
              <a:t>Use Case </a:t>
            </a:r>
          </a:p>
          <a:p>
            <a:r>
              <a:rPr lang="en-US" sz="2800" dirty="0" smtClean="0">
                <a:solidFill>
                  <a:schemeClr val="accent6"/>
                </a:solidFill>
              </a:rPr>
              <a:t>Class Diagram</a:t>
            </a:r>
          </a:p>
          <a:p>
            <a:r>
              <a:rPr lang="en-US" sz="2800" dirty="0" smtClean="0">
                <a:solidFill>
                  <a:schemeClr val="accent6"/>
                </a:solidFill>
              </a:rPr>
              <a:t>Dataflow Diagram</a:t>
            </a:r>
          </a:p>
          <a:p>
            <a:r>
              <a:rPr lang="en-US" sz="2800" dirty="0" smtClean="0">
                <a:solidFill>
                  <a:schemeClr val="accent6"/>
                </a:solidFill>
              </a:rPr>
              <a:t>State Chart Diagram </a:t>
            </a:r>
          </a:p>
          <a:p>
            <a:r>
              <a:rPr lang="en-US" sz="2800" dirty="0" smtClean="0">
                <a:solidFill>
                  <a:schemeClr val="accent6"/>
                </a:solidFill>
              </a:rPr>
              <a:t>SRS</a:t>
            </a:r>
          </a:p>
          <a:p>
            <a:r>
              <a:rPr lang="en-US" sz="2800" dirty="0" smtClean="0">
                <a:solidFill>
                  <a:schemeClr val="accent6"/>
                </a:solidFill>
              </a:rPr>
              <a:t>Validation and Verification</a:t>
            </a:r>
          </a:p>
          <a:p>
            <a:r>
              <a:rPr lang="en-US" sz="2800" dirty="0" smtClean="0">
                <a:solidFill>
                  <a:schemeClr val="accent6"/>
                </a:solidFill>
              </a:rPr>
              <a:t>Team Growth</a:t>
            </a:r>
          </a:p>
          <a:p>
            <a:r>
              <a:rPr lang="en-US" sz="2800" dirty="0" smtClean="0">
                <a:solidFill>
                  <a:schemeClr val="accent6"/>
                </a:solidFill>
              </a:rPr>
              <a:t>Next Phase </a:t>
            </a:r>
          </a:p>
        </p:txBody>
      </p:sp>
    </p:spTree>
    <p:extLst>
      <p:ext uri="{BB962C8B-B14F-4D97-AF65-F5344CB8AC3E}">
        <p14:creationId xmlns:p14="http://schemas.microsoft.com/office/powerpoint/2010/main" val="2320709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441325"/>
            <a:ext cx="716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a:r>
              <a:rPr lang="en-US" sz="4000" dirty="0">
                <a:solidFill>
                  <a:schemeClr val="tx2"/>
                </a:solidFill>
              </a:rPr>
              <a:t>Use </a:t>
            </a:r>
            <a:r>
              <a:rPr lang="en-US" sz="4000" dirty="0" smtClean="0">
                <a:solidFill>
                  <a:schemeClr val="tx2"/>
                </a:solidFill>
              </a:rPr>
              <a:t>Case Diagram</a:t>
            </a:r>
            <a:endParaRPr lang="en-US" sz="4000" dirty="0">
              <a:solidFill>
                <a:schemeClr val="tx2"/>
              </a:solidFill>
            </a:endParaRPr>
          </a:p>
        </p:txBody>
      </p:sp>
      <p:sp>
        <p:nvSpPr>
          <p:cNvPr id="8196" name="Text Box 5"/>
          <p:cNvSpPr txBox="1">
            <a:spLocks noChangeArrowheads="1"/>
          </p:cNvSpPr>
          <p:nvPr/>
        </p:nvSpPr>
        <p:spPr bwMode="auto">
          <a:xfrm>
            <a:off x="2963883" y="2552783"/>
            <a:ext cx="861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r>
              <a:rPr lang="en-US" dirty="0">
                <a:latin typeface="+mn-lt"/>
              </a:rPr>
              <a:t>Actor</a:t>
            </a:r>
          </a:p>
        </p:txBody>
      </p:sp>
      <p:sp>
        <p:nvSpPr>
          <p:cNvPr id="8197" name="Rectangle 6"/>
          <p:cNvSpPr>
            <a:spLocks noChangeArrowheads="1"/>
          </p:cNvSpPr>
          <p:nvPr/>
        </p:nvSpPr>
        <p:spPr bwMode="auto">
          <a:xfrm>
            <a:off x="1295400" y="1828800"/>
            <a:ext cx="1344613" cy="1959429"/>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8" name="Oval 7"/>
          <p:cNvSpPr>
            <a:spLocks noChangeArrowheads="1"/>
          </p:cNvSpPr>
          <p:nvPr/>
        </p:nvSpPr>
        <p:spPr bwMode="auto">
          <a:xfrm>
            <a:off x="1676400" y="1981200"/>
            <a:ext cx="533400" cy="4572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9" name="Line 8"/>
          <p:cNvSpPr>
            <a:spLocks noChangeShapeType="1"/>
          </p:cNvSpPr>
          <p:nvPr/>
        </p:nvSpPr>
        <p:spPr bwMode="auto">
          <a:xfrm>
            <a:off x="1952996" y="2437313"/>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00" name="Line 9"/>
          <p:cNvSpPr>
            <a:spLocks noChangeShapeType="1"/>
          </p:cNvSpPr>
          <p:nvPr/>
        </p:nvSpPr>
        <p:spPr bwMode="auto">
          <a:xfrm flipH="1">
            <a:off x="1600200" y="3351713"/>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01" name="Line 10"/>
          <p:cNvSpPr>
            <a:spLocks noChangeShapeType="1"/>
          </p:cNvSpPr>
          <p:nvPr/>
        </p:nvSpPr>
        <p:spPr bwMode="auto">
          <a:xfrm>
            <a:off x="1980931" y="3351713"/>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02" name="Line 11"/>
          <p:cNvSpPr>
            <a:spLocks noChangeShapeType="1"/>
          </p:cNvSpPr>
          <p:nvPr/>
        </p:nvSpPr>
        <p:spPr bwMode="auto">
          <a:xfrm>
            <a:off x="1589180" y="2808514"/>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4" name="Oval 13"/>
          <p:cNvSpPr/>
          <p:nvPr/>
        </p:nvSpPr>
        <p:spPr>
          <a:xfrm>
            <a:off x="4191000" y="2446317"/>
            <a:ext cx="1793348" cy="9987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291818" y="2680855"/>
            <a:ext cx="1362874" cy="461665"/>
          </a:xfrm>
          <a:prstGeom prst="rect">
            <a:avLst/>
          </a:prstGeom>
          <a:noFill/>
        </p:spPr>
        <p:txBody>
          <a:bodyPr wrap="none" rtlCol="0">
            <a:spAutoFit/>
          </a:bodyPr>
          <a:lstStyle/>
          <a:p>
            <a:r>
              <a:rPr lang="en-US" sz="2400" dirty="0" smtClean="0"/>
              <a:t>Use Case</a:t>
            </a:r>
            <a:r>
              <a:rPr lang="en-US" dirty="0" smtClean="0"/>
              <a:t> </a:t>
            </a:r>
            <a:endParaRPr lang="en-US" dirty="0"/>
          </a:p>
        </p:txBody>
      </p:sp>
    </p:spTree>
    <p:extLst>
      <p:ext uri="{BB962C8B-B14F-4D97-AF65-F5344CB8AC3E}">
        <p14:creationId xmlns:p14="http://schemas.microsoft.com/office/powerpoint/2010/main" val="258250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633</TotalTime>
  <Words>1288</Words>
  <Application>Microsoft Office PowerPoint</Application>
  <PresentationFormat>On-screen Show (4:3)</PresentationFormat>
  <Paragraphs>370</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Adjacency</vt:lpstr>
      <vt:lpstr>PowerPoint Presentation</vt:lpstr>
      <vt:lpstr>Outline</vt:lpstr>
      <vt:lpstr>Project Description</vt:lpstr>
      <vt:lpstr>Project Description</vt:lpstr>
      <vt:lpstr>Project Description</vt:lpstr>
      <vt:lpstr>Outline</vt:lpstr>
      <vt:lpstr>Elicitation</vt:lpstr>
      <vt:lpstr>Outline</vt:lpstr>
      <vt:lpstr>PowerPoint Presentation</vt:lpstr>
      <vt:lpstr>Use Case Diagram Iteration 1</vt:lpstr>
      <vt:lpstr>Use Case Diagram Iteration 2</vt:lpstr>
      <vt:lpstr>Use Case Diagram Iteration 3 </vt:lpstr>
      <vt:lpstr>Use Case: Scenario</vt:lpstr>
      <vt:lpstr>Use Case: Scenario</vt:lpstr>
      <vt:lpstr>Use Case: Scenario</vt:lpstr>
      <vt:lpstr>Outline</vt:lpstr>
      <vt:lpstr>Class Diagram</vt:lpstr>
      <vt:lpstr>Class Diagram </vt:lpstr>
      <vt:lpstr>Class Diagram </vt:lpstr>
      <vt:lpstr>Class Diagram </vt:lpstr>
      <vt:lpstr>Class Diagram </vt:lpstr>
      <vt:lpstr>Outline</vt:lpstr>
      <vt:lpstr>Data Flow Diagram </vt:lpstr>
      <vt:lpstr>Data Flow Diagram </vt:lpstr>
      <vt:lpstr>Data Flow Diagram </vt:lpstr>
      <vt:lpstr>Data Flow Diagram </vt:lpstr>
      <vt:lpstr>Data Flow Diagram </vt:lpstr>
      <vt:lpstr>Outline</vt:lpstr>
      <vt:lpstr>State Chart Diagram</vt:lpstr>
      <vt:lpstr>State Chart Diagram</vt:lpstr>
      <vt:lpstr>State Chart Diagram </vt:lpstr>
      <vt:lpstr>State Chart Diagram </vt:lpstr>
      <vt:lpstr>State Chart Diagram </vt:lpstr>
      <vt:lpstr>State Chart Diagram </vt:lpstr>
      <vt:lpstr>State Chart Diagram </vt:lpstr>
      <vt:lpstr>State Chart Diagram </vt:lpstr>
      <vt:lpstr>Outline</vt:lpstr>
      <vt:lpstr>Software Requirements Specification (SRS)</vt:lpstr>
      <vt:lpstr>Software Requirements Specification (SRS)</vt:lpstr>
      <vt:lpstr>Software Requirements Specification (SRS)</vt:lpstr>
      <vt:lpstr>Software Requirements Specification (SRS)</vt:lpstr>
      <vt:lpstr>Software Requirements Specification (SRS)</vt:lpstr>
      <vt:lpstr>Outline</vt:lpstr>
      <vt:lpstr>Verification</vt:lpstr>
      <vt:lpstr>Validation </vt:lpstr>
      <vt:lpstr>Outline</vt:lpstr>
      <vt:lpstr>Team Growth</vt:lpstr>
      <vt:lpstr>Team Growth</vt:lpstr>
      <vt:lpstr>Outline</vt:lpstr>
      <vt:lpstr>Next Phase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La Cruz, Andre</dc:creator>
  <cp:lastModifiedBy>Delgado, Arturo I</cp:lastModifiedBy>
  <cp:revision>87</cp:revision>
  <dcterms:created xsi:type="dcterms:W3CDTF">2013-05-16T02:19:26Z</dcterms:created>
  <dcterms:modified xsi:type="dcterms:W3CDTF">2013-05-17T18:00:32Z</dcterms:modified>
</cp:coreProperties>
</file>