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1" r:id="rId5"/>
    <p:sldId id="262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6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5" autoAdjust="0"/>
    <p:restoredTop sz="90658" autoAdjust="0"/>
  </p:normalViewPr>
  <p:slideViewPr>
    <p:cSldViewPr>
      <p:cViewPr varScale="1">
        <p:scale>
          <a:sx n="70" d="100"/>
          <a:sy n="70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BDCA0-F8D3-474A-9539-33B593F12E0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9F4C7-BD78-46D0-9AFC-D1235E55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6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S1,</a:t>
            </a:r>
            <a:r>
              <a:rPr lang="en-US" altLang="ko-KR" baseline="0" dirty="0" smtClean="0"/>
              <a:t> S2</a:t>
            </a:r>
            <a:r>
              <a:rPr lang="ko-KR" altLang="en-US" baseline="0" dirty="0" smtClean="0"/>
              <a:t>를 계속 </a:t>
            </a:r>
            <a:r>
              <a:rPr lang="ko-KR" altLang="en-US" baseline="0" dirty="0" err="1" smtClean="0"/>
              <a:t>번갈아가면서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GC</a:t>
            </a:r>
            <a:r>
              <a:rPr lang="ko-KR" altLang="en-US" baseline="0" dirty="0" smtClean="0"/>
              <a:t>를 발생 시키는 이유는 </a:t>
            </a:r>
            <a:r>
              <a:rPr lang="en-US" altLang="ko-KR" baseline="0" dirty="0" smtClean="0"/>
              <a:t>GC </a:t>
            </a:r>
            <a:r>
              <a:rPr lang="ko-KR" altLang="en-US" baseline="0" dirty="0" smtClean="0"/>
              <a:t>작업으로 인해 </a:t>
            </a:r>
            <a:endParaRPr lang="en-US" altLang="ko-KR" baseline="0" dirty="0" smtClean="0"/>
          </a:p>
          <a:p>
            <a:r>
              <a:rPr lang="ko-KR" altLang="en-US" baseline="0" dirty="0" smtClean="0"/>
              <a:t>메모리 단편화 </a:t>
            </a:r>
            <a:r>
              <a:rPr lang="ko-KR" altLang="en-US" baseline="0" dirty="0" err="1" smtClean="0"/>
              <a:t>되는것을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Compcation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해야 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Compcation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하는 작업이 비교적 비싼 리소스에 속하기 때문이다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1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Desnse</a:t>
            </a:r>
            <a:r>
              <a:rPr lang="en-US" altLang="ko-KR" baseline="0" dirty="0" smtClean="0"/>
              <a:t> Prefix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Compaction</a:t>
            </a:r>
            <a:r>
              <a:rPr lang="ko-KR" altLang="en-US" baseline="0" dirty="0" smtClean="0"/>
              <a:t>의 범위를 줄여 결과적으로 </a:t>
            </a:r>
            <a:r>
              <a:rPr lang="en-US" altLang="ko-KR" baseline="0" dirty="0" smtClean="0"/>
              <a:t>GC </a:t>
            </a:r>
            <a:r>
              <a:rPr lang="ko-KR" altLang="en-US" baseline="0" dirty="0" smtClean="0"/>
              <a:t>소요시간을 줄인다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0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Desnse</a:t>
            </a:r>
            <a:r>
              <a:rPr lang="en-US" altLang="ko-KR" baseline="0" dirty="0" smtClean="0"/>
              <a:t> Prefix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Compaction</a:t>
            </a:r>
            <a:r>
              <a:rPr lang="ko-KR" altLang="en-US" baseline="0" dirty="0" smtClean="0"/>
              <a:t>의 범위를 줄여 결과적으로 </a:t>
            </a:r>
            <a:r>
              <a:rPr lang="en-US" altLang="ko-KR" baseline="0" dirty="0" smtClean="0"/>
              <a:t>GC </a:t>
            </a:r>
            <a:r>
              <a:rPr lang="ko-KR" altLang="en-US" baseline="0" dirty="0" smtClean="0"/>
              <a:t>소요시간을 줄인다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0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1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Desnse</a:t>
            </a:r>
            <a:r>
              <a:rPr lang="en-US" altLang="ko-KR" baseline="0" dirty="0" smtClean="0"/>
              <a:t> Prefix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Compaction</a:t>
            </a:r>
            <a:r>
              <a:rPr lang="ko-KR" altLang="en-US" baseline="0" dirty="0" smtClean="0"/>
              <a:t>의 범위를 줄여 결과적으로 </a:t>
            </a:r>
            <a:r>
              <a:rPr lang="en-US" altLang="ko-KR" baseline="0" dirty="0" smtClean="0"/>
              <a:t>GC </a:t>
            </a:r>
            <a:r>
              <a:rPr lang="ko-KR" altLang="en-US" baseline="0" dirty="0" smtClean="0"/>
              <a:t>소요시간을 줄인다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0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Desnse</a:t>
            </a:r>
            <a:r>
              <a:rPr lang="en-US" altLang="ko-KR" baseline="0" dirty="0" smtClean="0"/>
              <a:t> Prefix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Compaction</a:t>
            </a:r>
            <a:r>
              <a:rPr lang="ko-KR" altLang="en-US" baseline="0" dirty="0" smtClean="0"/>
              <a:t>의 범위를 줄여 결과적으로 </a:t>
            </a:r>
            <a:r>
              <a:rPr lang="en-US" altLang="ko-KR" baseline="0" dirty="0" smtClean="0"/>
              <a:t>GC </a:t>
            </a:r>
            <a:r>
              <a:rPr lang="ko-KR" altLang="en-US" baseline="0" dirty="0" smtClean="0"/>
              <a:t>소요시간을 줄인다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24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Desnse</a:t>
            </a:r>
            <a:r>
              <a:rPr lang="en-US" altLang="ko-KR" baseline="0" dirty="0" smtClean="0"/>
              <a:t> Prefix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Compaction</a:t>
            </a:r>
            <a:r>
              <a:rPr lang="ko-KR" altLang="en-US" baseline="0" dirty="0" smtClean="0"/>
              <a:t>의 범위를 줄여 결과적으로 </a:t>
            </a:r>
            <a:r>
              <a:rPr lang="en-US" altLang="ko-KR" baseline="0" dirty="0" smtClean="0"/>
              <a:t>GC </a:t>
            </a:r>
            <a:r>
              <a:rPr lang="ko-KR" altLang="en-US" baseline="0" dirty="0" smtClean="0"/>
              <a:t>소요시간을 줄인다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9F4C7-BD78-46D0-9AFC-D1235E55D4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0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9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4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1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1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1049-4A33-4992-B603-CF70243228B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81A8-AA00-4550-86A3-0B4A25F7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2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 smtClean="0"/>
              <a:t>Garbage Collector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753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3347864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CMS Collector</a:t>
            </a:r>
            <a:endParaRPr lang="ko-KR" altLang="en-US" sz="2400" b="1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216024" y="4941168"/>
            <a:ext cx="8676456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AutoNum type="arabicParenR"/>
            </a:pPr>
            <a:r>
              <a:rPr lang="ko-KR" altLang="en-US" sz="1600" b="1" dirty="0" smtClean="0"/>
              <a:t>다른 </a:t>
            </a:r>
            <a:r>
              <a:rPr lang="en-US" altLang="ko-KR" sz="1600" b="1" dirty="0" smtClean="0"/>
              <a:t>Collector</a:t>
            </a:r>
            <a:r>
              <a:rPr lang="ko-KR" altLang="en-US" sz="1600" b="1" dirty="0" smtClean="0"/>
              <a:t>보다 메모리 여유공간 필요</a:t>
            </a:r>
            <a:endParaRPr lang="en-US" altLang="ko-KR" sz="1600" b="1" dirty="0" smtClean="0"/>
          </a:p>
          <a:p>
            <a:pPr marL="285750" indent="-285750" algn="l">
              <a:buFont typeface="Wingdings"/>
              <a:buChar char="è"/>
            </a:pPr>
            <a:r>
              <a:rPr lang="en-US" altLang="ko-KR" sz="1600" b="1" dirty="0" smtClean="0">
                <a:sym typeface="Wingdings" panose="05000000000000000000" pitchFamily="2" charset="2"/>
              </a:rPr>
              <a:t>Concurrent mark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어플리케이션 구동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floating garbage</a:t>
            </a:r>
          </a:p>
          <a:p>
            <a:pPr marL="285750" indent="-285750" algn="l">
              <a:buFont typeface="Wingdings"/>
              <a:buChar char="è"/>
            </a:pPr>
            <a:endParaRPr lang="en-US" altLang="ko-KR" sz="1600" b="1" dirty="0" smtClean="0"/>
          </a:p>
          <a:p>
            <a:pPr algn="l"/>
            <a:r>
              <a:rPr lang="en-US" altLang="ko-KR" sz="1600" b="1" dirty="0" smtClean="0"/>
              <a:t>2) Compaction </a:t>
            </a:r>
            <a:r>
              <a:rPr lang="ko-KR" altLang="en-US" sz="1600" b="1" dirty="0" smtClean="0"/>
              <a:t>단계가 없다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메모리 단편화</a:t>
            </a:r>
            <a:r>
              <a:rPr lang="en-US" altLang="ko-KR" sz="1600" b="1" dirty="0" smtClean="0"/>
              <a:t>)</a:t>
            </a:r>
          </a:p>
          <a:p>
            <a:pPr algn="l"/>
            <a:endParaRPr lang="en-US" altLang="ko-KR" sz="1600" b="1" dirty="0" smtClean="0"/>
          </a:p>
          <a:p>
            <a:pPr algn="l"/>
            <a:r>
              <a:rPr lang="en-US" altLang="ko-KR" sz="1600" b="1" dirty="0" smtClean="0"/>
              <a:t>3) Stop-the-World </a:t>
            </a:r>
            <a:r>
              <a:rPr lang="ko-KR" altLang="en-US" sz="1600" b="1" dirty="0" smtClean="0"/>
              <a:t>가 짧다 </a:t>
            </a:r>
            <a:r>
              <a:rPr lang="en-US" altLang="ko-KR" sz="1600" b="1" dirty="0" smtClean="0"/>
              <a:t>(Low Latency GC)</a:t>
            </a:r>
          </a:p>
          <a:p>
            <a:pPr algn="l"/>
            <a:r>
              <a:rPr lang="en-US" altLang="ko-KR" sz="1600" b="1" dirty="0" smtClean="0">
                <a:sym typeface="Wingdings" panose="05000000000000000000" pitchFamily="2" charset="2"/>
              </a:rPr>
              <a:t> </a:t>
            </a:r>
            <a:r>
              <a:rPr lang="en-US" altLang="ko-KR" sz="1600" b="1" dirty="0" smtClean="0"/>
              <a:t>GC </a:t>
            </a:r>
            <a:r>
              <a:rPr lang="ko-KR" altLang="en-US" sz="1600" b="1" dirty="0" smtClean="0"/>
              <a:t>동안에 어플리케이션이 멈추는 시간을 최소화하려는 전략</a:t>
            </a:r>
            <a:endParaRPr lang="en-US" altLang="ko-KR" sz="16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54473"/>
              </p:ext>
            </p:extLst>
          </p:nvPr>
        </p:nvGraphicFramePr>
        <p:xfrm>
          <a:off x="323528" y="1124744"/>
          <a:ext cx="828092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40460"/>
                <a:gridCol w="41404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Young </a:t>
                      </a:r>
                      <a:r>
                        <a:rPr lang="ko-KR" altLang="en-US" sz="1600" dirty="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Old </a:t>
                      </a:r>
                      <a:r>
                        <a:rPr lang="ko-KR" altLang="en-US" sz="160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Parallel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Concurrent</a:t>
                      </a:r>
                      <a:r>
                        <a:rPr lang="en-US" altLang="ko-KR" sz="1600" baseline="0" dirty="0" smtClean="0"/>
                        <a:t> Mark-Sweep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>
          <a:xfrm>
            <a:off x="216024" y="692696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알고리즘</a:t>
            </a:r>
            <a:endParaRPr lang="ko-KR" altLang="en-US" sz="2000" b="1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216023" y="1772816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옵션</a:t>
            </a:r>
            <a:endParaRPr lang="ko-KR" altLang="en-US" sz="2000" b="1" dirty="0"/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216024" y="4682919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특징</a:t>
            </a:r>
            <a:endParaRPr lang="ko-KR" altLang="en-US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89931"/>
              </p:ext>
            </p:extLst>
          </p:nvPr>
        </p:nvGraphicFramePr>
        <p:xfrm>
          <a:off x="323527" y="2276872"/>
          <a:ext cx="8280921" cy="2376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04457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Option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-XX:+</a:t>
                      </a:r>
                      <a:r>
                        <a:rPr lang="en-US" altLang="ko-KR" sz="1200" dirty="0" err="1" smtClean="0"/>
                        <a:t>UseConcMarkSweepGC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CMS Collector </a:t>
                      </a:r>
                      <a:r>
                        <a:rPr lang="ko-KR" altLang="en-US" sz="1200" dirty="0" smtClean="0"/>
                        <a:t>사용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-XX:+</a:t>
                      </a:r>
                      <a:r>
                        <a:rPr lang="en-US" altLang="ko-KR" sz="1200" dirty="0" err="1" smtClean="0"/>
                        <a:t>UseParNewGC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Young Area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GC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en-US" altLang="ko-KR" sz="1200" dirty="0" smtClean="0"/>
                        <a:t>Parallel</a:t>
                      </a:r>
                      <a:r>
                        <a:rPr lang="ko-KR" altLang="en-US" sz="1200" dirty="0" smtClean="0"/>
                        <a:t>로 수행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UseParallelGC</a:t>
                      </a:r>
                      <a:r>
                        <a:rPr lang="ko-KR" altLang="en-US" sz="1200" dirty="0" smtClean="0"/>
                        <a:t>랑 같이 사용 </a:t>
                      </a:r>
                      <a:r>
                        <a:rPr lang="en-US" altLang="ko-KR" sz="1200" dirty="0" smtClean="0"/>
                        <a:t>X)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-XX:+</a:t>
                      </a:r>
                      <a:r>
                        <a:rPr lang="en-US" altLang="ko-KR" sz="1200" dirty="0" err="1" smtClean="0"/>
                        <a:t>CMSParallelRemarkEnabled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UseParNewGC</a:t>
                      </a:r>
                      <a:r>
                        <a:rPr lang="ko-KR" altLang="en-US" sz="1200" dirty="0" smtClean="0"/>
                        <a:t>랑 같이 사용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XX:CMSInitiatingOccupancyFraction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값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Old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영역에 사용량에 따른 </a:t>
                      </a:r>
                      <a:r>
                        <a:rPr lang="en-US" altLang="ko-KR" sz="1200" baseline="0" dirty="0" smtClean="0"/>
                        <a:t>GC </a:t>
                      </a:r>
                      <a:r>
                        <a:rPr lang="ko-KR" altLang="en-US" sz="1200" baseline="0" dirty="0" smtClean="0"/>
                        <a:t>시기 설정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다른 </a:t>
                      </a:r>
                      <a:r>
                        <a:rPr lang="en-US" altLang="ko-KR" sz="1200" baseline="0" dirty="0" smtClean="0"/>
                        <a:t>Collector </a:t>
                      </a:r>
                      <a:r>
                        <a:rPr lang="ko-KR" altLang="en-US" sz="1200" baseline="0" dirty="0" smtClean="0"/>
                        <a:t>와 다르게 중간에 </a:t>
                      </a:r>
                      <a:r>
                        <a:rPr lang="en-US" altLang="ko-KR" sz="1200" baseline="0" dirty="0" smtClean="0"/>
                        <a:t>GC</a:t>
                      </a:r>
                      <a:r>
                        <a:rPr lang="ko-KR" altLang="en-US" sz="1200" baseline="0" dirty="0" smtClean="0"/>
                        <a:t>발생 가능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-XX:+</a:t>
                      </a:r>
                      <a:r>
                        <a:rPr lang="en-US" altLang="ko-KR" sz="1200" dirty="0" err="1" smtClean="0"/>
                        <a:t>UseCMSInitiatingOccupancyOnly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위 옵션에 따른 </a:t>
                      </a:r>
                      <a:r>
                        <a:rPr lang="en-US" altLang="ko-KR" sz="1200" dirty="0" smtClean="0"/>
                        <a:t>GC</a:t>
                      </a:r>
                      <a:r>
                        <a:rPr lang="ko-KR" altLang="en-US" sz="1200" dirty="0" smtClean="0"/>
                        <a:t>만 수행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2"/>
          <p:cNvSpPr txBox="1">
            <a:spLocks/>
          </p:cNvSpPr>
          <p:nvPr/>
        </p:nvSpPr>
        <p:spPr>
          <a:xfrm>
            <a:off x="216024" y="218423"/>
            <a:ext cx="8820472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/>
              <a:t>CMS Collector – Major GC (Concurrent Mark-Sweep)</a:t>
            </a:r>
            <a:endParaRPr lang="ko-KR" altLang="en-US" sz="2400" b="1" dirty="0"/>
          </a:p>
        </p:txBody>
      </p:sp>
      <p:pic>
        <p:nvPicPr>
          <p:cNvPr id="5123" name="Picture 3" descr="C:\Users\simjunbo\Desktop\helloworld-1329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45240"/>
            <a:ext cx="5652120" cy="347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제목 2"/>
          <p:cNvSpPr txBox="1">
            <a:spLocks/>
          </p:cNvSpPr>
          <p:nvPr/>
        </p:nvSpPr>
        <p:spPr>
          <a:xfrm>
            <a:off x="0" y="3962839"/>
            <a:ext cx="9036496" cy="277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-Initial Mark : Root set</a:t>
            </a:r>
            <a:r>
              <a:rPr lang="ko-KR" altLang="en-US" sz="1800" b="1" dirty="0" smtClean="0"/>
              <a:t>의 한 단계 </a:t>
            </a:r>
            <a:r>
              <a:rPr lang="en-US" altLang="ko-KR" sz="1800" b="1" dirty="0" smtClean="0"/>
              <a:t>Reference </a:t>
            </a:r>
            <a:r>
              <a:rPr lang="ko-KR" altLang="en-US" sz="1800" b="1" dirty="0" smtClean="0"/>
              <a:t>되는 </a:t>
            </a:r>
            <a:r>
              <a:rPr lang="en-US" altLang="ko-KR" sz="1800" b="1" dirty="0" smtClean="0"/>
              <a:t>Live Object</a:t>
            </a:r>
            <a:r>
              <a:rPr lang="ko-KR" altLang="en-US" sz="1800" b="1" dirty="0" smtClean="0"/>
              <a:t>만 구별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빠름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-Concurrent Mark : Initial Mark</a:t>
            </a:r>
            <a:r>
              <a:rPr lang="ko-KR" altLang="en-US" sz="1800" b="1" dirty="0" smtClean="0"/>
              <a:t>에서 선별된 </a:t>
            </a:r>
            <a:r>
              <a:rPr lang="en-US" altLang="ko-KR" sz="1800" b="1" dirty="0" smtClean="0"/>
              <a:t>Live Object</a:t>
            </a:r>
            <a:r>
              <a:rPr lang="ko-KR" altLang="en-US" sz="1800" b="1" dirty="0" smtClean="0"/>
              <a:t>가 참조하고 있는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Live Object</a:t>
            </a:r>
            <a:r>
              <a:rPr lang="ko-KR" altLang="en-US" sz="1800" b="1" dirty="0" smtClean="0"/>
              <a:t>만 구별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-Remark : Mark </a:t>
            </a:r>
            <a:r>
              <a:rPr lang="ko-KR" altLang="en-US" sz="1800" b="1" dirty="0" smtClean="0"/>
              <a:t>단계에서 새로 추가로 참조가 끊긴 객체를 확인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-Concurrent Sweep : Live </a:t>
            </a:r>
            <a:r>
              <a:rPr lang="ko-KR" altLang="en-US" sz="1800" b="1" dirty="0" smtClean="0"/>
              <a:t>빼고 </a:t>
            </a:r>
            <a:r>
              <a:rPr lang="en-US" altLang="ko-KR" sz="1800" b="1" dirty="0" smtClean="0"/>
              <a:t>Sweep </a:t>
            </a:r>
            <a:r>
              <a:rPr lang="ko-KR" altLang="en-US" sz="1800" b="1" dirty="0" smtClean="0"/>
              <a:t>작업을 통해 삭제</a:t>
            </a:r>
            <a:r>
              <a:rPr lang="en-US" altLang="ko-KR" sz="1800" b="1" dirty="0" smtClean="0"/>
              <a:t>. Compaction </a:t>
            </a:r>
            <a:r>
              <a:rPr lang="ko-KR" altLang="en-US" sz="1800" b="1" dirty="0" smtClean="0"/>
              <a:t>작업은 없다</a:t>
            </a:r>
            <a:r>
              <a:rPr lang="en-US" altLang="ko-KR" sz="1800" b="1" dirty="0" smtClean="0"/>
              <a:t>.</a:t>
            </a:r>
          </a:p>
          <a:p>
            <a:pPr algn="l"/>
            <a:r>
              <a:rPr lang="en-US" altLang="ko-KR" sz="1800" b="1" dirty="0" smtClean="0">
                <a:sym typeface="Wingdings" panose="05000000000000000000" pitchFamily="2" charset="2"/>
              </a:rPr>
              <a:t> Free List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를 사용하여 단편화를 줄이는 노력을 한다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6719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16024" y="218423"/>
            <a:ext cx="8820472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/>
              <a:t>Free List</a:t>
            </a:r>
            <a:endParaRPr lang="ko-KR" altLang="en-US" sz="2400" b="1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251520" y="2708920"/>
            <a:ext cx="8676456" cy="24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크기가 비슷한 </a:t>
            </a:r>
            <a:r>
              <a:rPr lang="en-US" altLang="ko-KR" sz="1800" b="1" dirty="0" smtClean="0"/>
              <a:t>Old Area</a:t>
            </a:r>
            <a:r>
              <a:rPr lang="ko-KR" altLang="en-US" sz="1800" b="1" dirty="0" smtClean="0"/>
              <a:t>의 </a:t>
            </a:r>
            <a:r>
              <a:rPr lang="en-US" altLang="ko-KR" sz="1800" b="1" dirty="0" smtClean="0"/>
              <a:t>Free Space</a:t>
            </a:r>
            <a:r>
              <a:rPr lang="ko-KR" altLang="en-US" sz="1800" b="1" dirty="0" smtClean="0"/>
              <a:t>를 </a:t>
            </a:r>
            <a:r>
              <a:rPr lang="en-US" altLang="ko-KR" sz="1800" b="1" dirty="0" err="1" smtClean="0"/>
              <a:t>FreeList</a:t>
            </a:r>
            <a:r>
              <a:rPr lang="ko-KR" altLang="en-US" sz="1800" b="1" dirty="0" smtClean="0"/>
              <a:t>에서 탐색 </a:t>
            </a:r>
            <a:r>
              <a:rPr lang="en-US" altLang="ko-KR" sz="1800" b="1" dirty="0" smtClean="0"/>
              <a:t>(compaction</a:t>
            </a:r>
            <a:r>
              <a:rPr lang="ko-KR" altLang="en-US" sz="1800" b="1" dirty="0" smtClean="0"/>
              <a:t>이 없다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적절한 크기를 찾아 </a:t>
            </a:r>
            <a:r>
              <a:rPr lang="en-US" altLang="ko-KR" sz="1800" b="1" dirty="0" smtClean="0"/>
              <a:t>Allocation </a:t>
            </a:r>
            <a:r>
              <a:rPr lang="ko-KR" altLang="en-US" sz="1800" b="1" dirty="0" smtClean="0"/>
              <a:t>해야 되기 때문에 </a:t>
            </a:r>
            <a:r>
              <a:rPr lang="en-US" altLang="ko-KR" sz="1800" b="1" dirty="0" smtClean="0"/>
              <a:t>Young Area</a:t>
            </a:r>
            <a:r>
              <a:rPr lang="ko-KR" altLang="en-US" sz="1800" b="1" dirty="0" smtClean="0"/>
              <a:t>에 부담을 준다</a:t>
            </a:r>
            <a:r>
              <a:rPr lang="en-US" altLang="ko-KR" sz="1800" b="1" dirty="0" smtClean="0"/>
              <a:t>.</a:t>
            </a:r>
          </a:p>
          <a:p>
            <a:pPr algn="l"/>
            <a:endParaRPr lang="en-US" altLang="ko-KR" sz="18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44008" y="1340768"/>
            <a:ext cx="3888432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1340768"/>
            <a:ext cx="3888432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323528" y="836712"/>
            <a:ext cx="8496944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Young				       Old</a:t>
            </a:r>
            <a:endParaRPr lang="ko-KR" altLang="en-US" sz="2000" b="1" dirty="0"/>
          </a:p>
        </p:txBody>
      </p:sp>
      <p:sp>
        <p:nvSpPr>
          <p:cNvPr id="2" name="포인트가 6개인 별 1"/>
          <p:cNvSpPr/>
          <p:nvPr/>
        </p:nvSpPr>
        <p:spPr>
          <a:xfrm>
            <a:off x="3131840" y="1484784"/>
            <a:ext cx="565150" cy="5651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6개인 별 9"/>
          <p:cNvSpPr/>
          <p:nvPr/>
        </p:nvSpPr>
        <p:spPr>
          <a:xfrm>
            <a:off x="4909836" y="1562625"/>
            <a:ext cx="409468" cy="4094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6개인 별 11"/>
          <p:cNvSpPr/>
          <p:nvPr/>
        </p:nvSpPr>
        <p:spPr>
          <a:xfrm>
            <a:off x="6012160" y="1387813"/>
            <a:ext cx="685926" cy="68592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6개인 별 12"/>
          <p:cNvSpPr/>
          <p:nvPr/>
        </p:nvSpPr>
        <p:spPr>
          <a:xfrm>
            <a:off x="6898836" y="1507364"/>
            <a:ext cx="409468" cy="4094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6개인 별 13"/>
          <p:cNvSpPr/>
          <p:nvPr/>
        </p:nvSpPr>
        <p:spPr>
          <a:xfrm>
            <a:off x="7596336" y="1387813"/>
            <a:ext cx="710889" cy="710889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3707904" y="1466321"/>
            <a:ext cx="648072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000" b="1" dirty="0" smtClean="0">
                <a:solidFill>
                  <a:srgbClr val="FF0000"/>
                </a:solidFill>
              </a:rPr>
              <a:t>?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2"/>
          <p:cNvSpPr txBox="1">
            <a:spLocks/>
          </p:cNvSpPr>
          <p:nvPr/>
        </p:nvSpPr>
        <p:spPr>
          <a:xfrm>
            <a:off x="216024" y="218423"/>
            <a:ext cx="8820472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/>
              <a:t>CMS Collector – Incremental Mode</a:t>
            </a:r>
            <a:endParaRPr lang="ko-KR" altLang="en-US" sz="2400" b="1" dirty="0"/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288032" y="908720"/>
            <a:ext cx="8676456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 Remark</a:t>
            </a:r>
            <a:r>
              <a:rPr lang="ko-KR" altLang="en-US" sz="2000" b="1" dirty="0"/>
              <a:t>가 필요한 것도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그리고 </a:t>
            </a:r>
            <a:r>
              <a:rPr lang="en-US" altLang="ko-KR" sz="2000" b="1" dirty="0"/>
              <a:t>floating garbage</a:t>
            </a:r>
            <a:r>
              <a:rPr lang="ko-KR" altLang="en-US" sz="2000" b="1" dirty="0"/>
              <a:t>가 생기는 것도 </a:t>
            </a:r>
            <a:endParaRPr lang="en-US" altLang="ko-KR" sz="2000" b="1" dirty="0" smtClean="0"/>
          </a:p>
          <a:p>
            <a:pPr algn="l"/>
            <a:r>
              <a:rPr lang="en-US" altLang="ko-KR" sz="2000" b="1" dirty="0" smtClean="0"/>
              <a:t>  program</a:t>
            </a:r>
            <a:r>
              <a:rPr lang="ko-KR" altLang="en-US" sz="2000" b="1" dirty="0"/>
              <a:t>을 </a:t>
            </a:r>
            <a:r>
              <a:rPr lang="ko-KR" altLang="en-US" sz="2000" b="1" dirty="0" smtClean="0"/>
              <a:t>무 </a:t>
            </a:r>
            <a:r>
              <a:rPr lang="ko-KR" altLang="en-US" sz="2000" b="1" dirty="0"/>
              <a:t>중단시키고 </a:t>
            </a:r>
            <a:r>
              <a:rPr lang="en-US" altLang="ko-KR" sz="2000" b="1" dirty="0"/>
              <a:t>M</a:t>
            </a:r>
            <a:r>
              <a:rPr lang="en-US" altLang="ko-KR" sz="2000" b="1" dirty="0" smtClean="0"/>
              <a:t>ark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하다 보니 </a:t>
            </a:r>
            <a:r>
              <a:rPr lang="ko-KR" altLang="en-US" sz="2000" b="1" dirty="0" smtClean="0"/>
              <a:t>문제가 됨</a:t>
            </a:r>
            <a:endParaRPr lang="en-US" altLang="ko-KR" sz="2000" b="1" dirty="0" smtClean="0"/>
          </a:p>
          <a:p>
            <a:pPr algn="l"/>
            <a:endParaRPr lang="en-US" altLang="ko-KR" sz="2000" b="1" dirty="0"/>
          </a:p>
          <a:p>
            <a:pPr algn="l"/>
            <a:r>
              <a:rPr lang="en-US" altLang="ko-KR" sz="2000" b="1" dirty="0" smtClean="0"/>
              <a:t>- Concurrent mark </a:t>
            </a:r>
            <a:r>
              <a:rPr lang="ko-KR" altLang="en-US" sz="2000" b="1" dirty="0" smtClean="0"/>
              <a:t>를 짧게 가지고 가는 것이 유리하다</a:t>
            </a:r>
            <a:r>
              <a:rPr lang="en-US" altLang="ko-KR" sz="2000" b="1" dirty="0" smtClean="0"/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2000" b="1" dirty="0"/>
          </a:p>
          <a:p>
            <a:pPr algn="l"/>
            <a:r>
              <a:rPr lang="en-US" altLang="ko-KR" sz="2000" b="1" dirty="0" smtClean="0"/>
              <a:t>- Minor </a:t>
            </a:r>
            <a:r>
              <a:rPr lang="en-US" altLang="ko-KR" sz="2000" b="1" dirty="0"/>
              <a:t>GC </a:t>
            </a:r>
            <a:r>
              <a:rPr lang="ko-KR" altLang="en-US" sz="2000" b="1" dirty="0"/>
              <a:t>가 </a:t>
            </a:r>
            <a:r>
              <a:rPr lang="ko-KR" altLang="en-US" sz="2000" b="1" dirty="0" smtClean="0"/>
              <a:t>일어날 때 </a:t>
            </a:r>
            <a:r>
              <a:rPr lang="ko-KR" altLang="en-US" sz="2000" b="1" dirty="0"/>
              <a:t>마다 </a:t>
            </a:r>
            <a:r>
              <a:rPr lang="en-US" altLang="ko-KR" sz="2000" b="1" dirty="0"/>
              <a:t>Old </a:t>
            </a:r>
            <a:r>
              <a:rPr lang="ko-KR" altLang="en-US" sz="2000" b="1" dirty="0"/>
              <a:t>영역을 </a:t>
            </a:r>
            <a:r>
              <a:rPr lang="ko-KR" altLang="en-US" sz="2000" b="1" dirty="0" smtClean="0"/>
              <a:t>조금씩 </a:t>
            </a:r>
            <a:r>
              <a:rPr lang="en-US" altLang="ko-KR" sz="2000" b="1" dirty="0" smtClean="0"/>
              <a:t>GC </a:t>
            </a:r>
            <a:r>
              <a:rPr lang="ko-KR" altLang="en-US" sz="2000" b="1" dirty="0"/>
              <a:t>를 해서 </a:t>
            </a:r>
            <a:r>
              <a:rPr lang="en-US" altLang="ko-KR" sz="2000" b="1" dirty="0"/>
              <a:t>Full </a:t>
            </a:r>
            <a:r>
              <a:rPr lang="en-US" altLang="ko-KR" sz="2000" b="1" dirty="0" smtClean="0"/>
              <a:t>GC</a:t>
            </a:r>
            <a:r>
              <a:rPr lang="ko-KR" altLang="en-US" sz="2000" b="1" dirty="0" smtClean="0"/>
              <a:t>가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</a:p>
          <a:p>
            <a:pPr algn="l"/>
            <a:r>
              <a:rPr lang="ko-KR" altLang="en-US" sz="2000" b="1" dirty="0" smtClean="0"/>
              <a:t>  발생하는 </a:t>
            </a:r>
            <a:r>
              <a:rPr lang="ko-KR" altLang="en-US" sz="2000" b="1" dirty="0"/>
              <a:t>횟수나 시간을 줄이는 </a:t>
            </a:r>
            <a:r>
              <a:rPr lang="ko-KR" altLang="en-US" sz="2000" b="1" dirty="0" smtClean="0"/>
              <a:t>방법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.</a:t>
            </a:r>
          </a:p>
          <a:p>
            <a:pPr algn="l"/>
            <a:endParaRPr lang="en-US" altLang="ko-KR" sz="2000" b="1" dirty="0"/>
          </a:p>
          <a:p>
            <a:pPr algn="l"/>
            <a:r>
              <a:rPr lang="en-US" altLang="ko-KR" sz="2000" b="1" dirty="0" smtClean="0"/>
              <a:t>- JDK8</a:t>
            </a:r>
            <a:r>
              <a:rPr lang="ko-KR" altLang="en-US" sz="2000" b="1" dirty="0" smtClean="0"/>
              <a:t>에서 사라짐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36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3347864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G1 Collector</a:t>
            </a:r>
            <a:endParaRPr lang="ko-KR" altLang="en-US" sz="24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35338"/>
              </p:ext>
            </p:extLst>
          </p:nvPr>
        </p:nvGraphicFramePr>
        <p:xfrm>
          <a:off x="323528" y="1175152"/>
          <a:ext cx="828092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40460"/>
                <a:gridCol w="41404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Young </a:t>
                      </a:r>
                      <a:r>
                        <a:rPr lang="ko-KR" altLang="en-US" sz="1600" dirty="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Old </a:t>
                      </a:r>
                      <a:r>
                        <a:rPr lang="ko-KR" altLang="en-US" sz="160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Snapshot-At-The-Beginning(SATB)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>
          <a:xfrm>
            <a:off x="216024" y="692696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알고리즘</a:t>
            </a:r>
            <a:endParaRPr lang="ko-KR" altLang="en-US" sz="2000" b="1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216023" y="1916832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옵션</a:t>
            </a:r>
            <a:endParaRPr lang="ko-KR" altLang="en-US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03433"/>
              </p:ext>
            </p:extLst>
          </p:nvPr>
        </p:nvGraphicFramePr>
        <p:xfrm>
          <a:off x="323527" y="2420888"/>
          <a:ext cx="8280921" cy="720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04457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Option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-XX:+UseG1GC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G1 Collector </a:t>
                      </a:r>
                      <a:r>
                        <a:rPr lang="ko-KR" altLang="en-US" sz="1400" dirty="0" smtClean="0"/>
                        <a:t>사용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제목 2"/>
          <p:cNvSpPr txBox="1">
            <a:spLocks/>
          </p:cNvSpPr>
          <p:nvPr/>
        </p:nvSpPr>
        <p:spPr>
          <a:xfrm>
            <a:off x="216024" y="3212976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특징</a:t>
            </a:r>
            <a:endParaRPr lang="ko-KR" altLang="en-US" sz="2000" b="1" dirty="0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16024" y="3386775"/>
            <a:ext cx="8676456" cy="277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1) CMS Collector</a:t>
            </a:r>
            <a:r>
              <a:rPr lang="ko-KR" altLang="en-US" sz="2000" b="1" dirty="0" smtClean="0"/>
              <a:t>의 대체 </a:t>
            </a:r>
            <a:r>
              <a:rPr lang="en-US" altLang="ko-KR" sz="2000" b="1" dirty="0" smtClean="0"/>
              <a:t>Collector</a:t>
            </a:r>
          </a:p>
          <a:p>
            <a:pPr algn="l"/>
            <a:endParaRPr lang="en-US" altLang="ko-KR" sz="2000" b="1" dirty="0" smtClean="0"/>
          </a:p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물리적 </a:t>
            </a:r>
            <a:r>
              <a:rPr lang="en-US" altLang="ko-KR" sz="2000" b="1" dirty="0" smtClean="0"/>
              <a:t>Generation </a:t>
            </a:r>
            <a:r>
              <a:rPr lang="ko-KR" altLang="en-US" sz="2000" b="1" dirty="0" smtClean="0"/>
              <a:t>구분을 없애고 </a:t>
            </a:r>
            <a:r>
              <a:rPr lang="en-US" altLang="ko-KR" sz="2000" b="1" dirty="0" smtClean="0"/>
              <a:t>Region(1Mb ~ 32Mb) </a:t>
            </a:r>
            <a:r>
              <a:rPr lang="ko-KR" altLang="en-US" sz="2000" b="1" dirty="0" smtClean="0"/>
              <a:t>으로 재편</a:t>
            </a:r>
            <a:endParaRPr lang="en-US" altLang="ko-KR" sz="2000" b="1" dirty="0" smtClean="0"/>
          </a:p>
          <a:p>
            <a:pPr algn="l"/>
            <a:endParaRPr lang="en-US" altLang="ko-KR" sz="2000" b="1" dirty="0"/>
          </a:p>
          <a:p>
            <a:pPr algn="l"/>
            <a:r>
              <a:rPr lang="en-US" altLang="ko-KR" sz="2000" b="1" dirty="0" smtClean="0"/>
              <a:t>3) </a:t>
            </a:r>
            <a:r>
              <a:rPr lang="ko-KR" altLang="en-US" sz="2000" b="1" dirty="0" smtClean="0"/>
              <a:t>어떠한 </a:t>
            </a:r>
            <a:r>
              <a:rPr lang="en-US" altLang="ko-KR" sz="2000" b="1" dirty="0" smtClean="0"/>
              <a:t>GC </a:t>
            </a:r>
            <a:r>
              <a:rPr lang="ko-KR" altLang="en-US" sz="2000" b="1" dirty="0" smtClean="0"/>
              <a:t>방식보다 빠르다</a:t>
            </a:r>
            <a:r>
              <a:rPr lang="en-US" altLang="ko-KR" sz="2000" b="1" dirty="0" smtClean="0"/>
              <a:t>. (JDK 9 Default GC)</a:t>
            </a:r>
          </a:p>
        </p:txBody>
      </p:sp>
    </p:spTree>
    <p:extLst>
      <p:ext uri="{BB962C8B-B14F-4D97-AF65-F5344CB8AC3E}">
        <p14:creationId xmlns:p14="http://schemas.microsoft.com/office/powerpoint/2010/main" val="20157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3347864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G1 Collector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40" y="760051"/>
            <a:ext cx="4926216" cy="3202788"/>
          </a:xfrm>
          <a:prstGeom prst="rect">
            <a:avLst/>
          </a:prstGeom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0" y="3962839"/>
            <a:ext cx="9036496" cy="277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-Young GC : Minor GC</a:t>
            </a:r>
            <a:r>
              <a:rPr lang="ko-KR" altLang="en-US" sz="1600" b="1" dirty="0" smtClean="0"/>
              <a:t>와 동일한 개념</a:t>
            </a:r>
            <a:r>
              <a:rPr lang="en-US" altLang="ko-KR" sz="1600" b="1" dirty="0" smtClean="0"/>
              <a:t>. </a:t>
            </a:r>
          </a:p>
          <a:p>
            <a:pPr algn="l"/>
            <a:endParaRPr lang="en-US" altLang="ko-KR" sz="1600" b="1" dirty="0" smtClean="0"/>
          </a:p>
          <a:p>
            <a:pPr algn="l"/>
            <a:r>
              <a:rPr lang="en-US" altLang="ko-KR" sz="1600" b="1" dirty="0" smtClean="0"/>
              <a:t>-Marking : </a:t>
            </a:r>
            <a:r>
              <a:rPr lang="ko-KR" altLang="en-US" sz="1600" b="1" dirty="0" smtClean="0"/>
              <a:t>이전 단계 때 변경된 정보 바탕으로 </a:t>
            </a:r>
            <a:r>
              <a:rPr lang="en-US" altLang="ko-KR" sz="1600" b="1" dirty="0" smtClean="0"/>
              <a:t>Initial Mark</a:t>
            </a:r>
            <a:r>
              <a:rPr lang="ko-KR" altLang="en-US" sz="1600" b="1" dirty="0" smtClean="0"/>
              <a:t>를 빠르게 수행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CMS )</a:t>
            </a:r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-Remarking : </a:t>
            </a:r>
            <a:r>
              <a:rPr lang="ko-KR" altLang="en-US" sz="1600" b="1" dirty="0" smtClean="0"/>
              <a:t>각 </a:t>
            </a:r>
            <a:r>
              <a:rPr lang="en-US" altLang="ko-KR" sz="1600" b="1" dirty="0" smtClean="0"/>
              <a:t>Region</a:t>
            </a:r>
            <a:r>
              <a:rPr lang="ko-KR" altLang="en-US" sz="1600" b="1" dirty="0" smtClean="0"/>
              <a:t>마다 </a:t>
            </a:r>
            <a:r>
              <a:rPr lang="en-US" altLang="ko-KR" sz="1600" b="1" dirty="0" smtClean="0"/>
              <a:t>Reachable Object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Density</a:t>
            </a:r>
            <a:r>
              <a:rPr lang="ko-KR" altLang="en-US" sz="1600" b="1" dirty="0" smtClean="0"/>
              <a:t>를 계산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Parallel Old GC )</a:t>
            </a:r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-Remark : GC</a:t>
            </a:r>
            <a:r>
              <a:rPr lang="ko-KR" altLang="en-US" sz="1600" b="1" dirty="0" smtClean="0"/>
              <a:t>를 위해 </a:t>
            </a:r>
            <a:r>
              <a:rPr lang="en-US" altLang="ko-KR" sz="1600" b="1" dirty="0" smtClean="0"/>
              <a:t>Live Object</a:t>
            </a:r>
            <a:r>
              <a:rPr lang="ko-KR" altLang="en-US" sz="1600" b="1" dirty="0" smtClean="0"/>
              <a:t>의 비율이 낮은 몇 개의 </a:t>
            </a:r>
            <a:r>
              <a:rPr lang="en-US" altLang="ko-KR" sz="1600" b="1" dirty="0" smtClean="0"/>
              <a:t>Region</a:t>
            </a:r>
            <a:r>
              <a:rPr lang="ko-KR" altLang="en-US" sz="1600" b="1" dirty="0" smtClean="0"/>
              <a:t>을 골라 낸다</a:t>
            </a:r>
            <a:r>
              <a:rPr lang="en-US" altLang="ko-KR" sz="1600" b="1" dirty="0" smtClean="0"/>
              <a:t>.</a:t>
            </a:r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-Evacuation Pause : Remark </a:t>
            </a:r>
            <a:r>
              <a:rPr lang="ko-KR" altLang="en-US" sz="1600" b="1" dirty="0" smtClean="0"/>
              <a:t>단계에서 골라낸 </a:t>
            </a:r>
            <a:r>
              <a:rPr lang="en-US" altLang="ko-KR" sz="1600" b="1" dirty="0" smtClean="0"/>
              <a:t>Old Region</a:t>
            </a:r>
            <a:r>
              <a:rPr lang="ko-KR" altLang="en-US" sz="1600" b="1" dirty="0" smtClean="0"/>
              <a:t>은 </a:t>
            </a:r>
            <a:r>
              <a:rPr lang="en-US" altLang="ko-KR" sz="1600" b="1" dirty="0" smtClean="0"/>
              <a:t>Young Region</a:t>
            </a:r>
            <a:r>
              <a:rPr lang="ko-KR" altLang="en-US" sz="1600" b="1" dirty="0" smtClean="0"/>
              <a:t>과 같은 식으로      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Evacuation </a:t>
            </a:r>
            <a:r>
              <a:rPr lang="ko-KR" altLang="en-US" sz="1600" b="1" dirty="0" smtClean="0"/>
              <a:t>한다</a:t>
            </a:r>
            <a:r>
              <a:rPr lang="en-US" altLang="ko-KR" sz="1600" b="1" dirty="0" smtClean="0"/>
              <a:t>.</a:t>
            </a:r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-Compaction Phase : Compaction </a:t>
            </a:r>
            <a:r>
              <a:rPr lang="ko-KR" altLang="en-US" sz="1600" b="1" dirty="0" smtClean="0"/>
              <a:t>작업을 한다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Concurrent )</a:t>
            </a:r>
          </a:p>
        </p:txBody>
      </p:sp>
    </p:spTree>
    <p:extLst>
      <p:ext uri="{BB962C8B-B14F-4D97-AF65-F5344CB8AC3E}">
        <p14:creationId xmlns:p14="http://schemas.microsoft.com/office/powerpoint/2010/main" val="4186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2"/>
          <p:cNvSpPr txBox="1">
            <a:spLocks/>
          </p:cNvSpPr>
          <p:nvPr/>
        </p:nvSpPr>
        <p:spPr>
          <a:xfrm>
            <a:off x="216024" y="218423"/>
            <a:ext cx="8820472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/>
              <a:t>G1 Collector</a:t>
            </a:r>
            <a:endParaRPr lang="ko-KR" altLang="en-US" sz="2400" b="1" dirty="0"/>
          </a:p>
        </p:txBody>
      </p:sp>
      <p:pic>
        <p:nvPicPr>
          <p:cNvPr id="6146" name="Picture 2" descr="http://cfile9.uf.tistory.com/image/257DE55058BBF9EB3F40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61" y="1772816"/>
            <a:ext cx="5335397" cy="382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5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b="1" dirty="0" smtClean="0"/>
              <a:t>어떤 </a:t>
            </a:r>
            <a:r>
              <a:rPr lang="en-US" altLang="ko-KR" sz="5000" b="1" dirty="0" smtClean="0"/>
              <a:t>GC</a:t>
            </a:r>
            <a:r>
              <a:rPr lang="ko-KR" altLang="en-US" sz="5000" b="1" dirty="0" smtClean="0"/>
              <a:t>가 가장 좋을까</a:t>
            </a:r>
            <a:r>
              <a:rPr lang="en-US" altLang="ko-KR" sz="5000" b="1" dirty="0" smtClean="0"/>
              <a:t>?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7698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3347864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Serial Collector</a:t>
            </a:r>
            <a:endParaRPr lang="ko-KR" altLang="en-US" sz="2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74754"/>
              </p:ext>
            </p:extLst>
          </p:nvPr>
        </p:nvGraphicFramePr>
        <p:xfrm>
          <a:off x="323528" y="1412776"/>
          <a:ext cx="828092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40460"/>
                <a:gridCol w="41404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Young </a:t>
                      </a:r>
                      <a:r>
                        <a:rPr lang="ko-KR" altLang="en-US" sz="1600" dirty="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Old </a:t>
                      </a:r>
                      <a:r>
                        <a:rPr lang="ko-KR" altLang="en-US" sz="1600" dirty="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Serial (Copy</a:t>
                      </a:r>
                      <a:r>
                        <a:rPr lang="en-US" altLang="ko-KR" sz="1600" baseline="0" dirty="0" smtClean="0"/>
                        <a:t> &amp; Scavenge)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Mark-Sweep-Compact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216024" y="938503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알고리즘</a:t>
            </a:r>
            <a:endParaRPr lang="ko-KR" altLang="en-US" sz="2000" b="1" dirty="0"/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216024" y="3746815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특징</a:t>
            </a:r>
            <a:endParaRPr lang="ko-KR" altLang="en-US" sz="2000" b="1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216024" y="4178863"/>
            <a:ext cx="8676456" cy="205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1) </a:t>
            </a:r>
            <a:r>
              <a:rPr lang="ko-KR" altLang="en-US" sz="2000" b="1" dirty="0" smtClean="0"/>
              <a:t>적은 메모리와 단일 코어 일 때</a:t>
            </a:r>
            <a:endParaRPr lang="en-US" altLang="ko-KR" sz="2000" b="1" dirty="0" smtClean="0"/>
          </a:p>
          <a:p>
            <a:pPr marL="457200" indent="-457200" algn="l">
              <a:buAutoNum type="arabicParenR"/>
            </a:pPr>
            <a:endParaRPr lang="en-US" altLang="ko-KR" sz="2000" b="1" dirty="0" smtClean="0"/>
          </a:p>
          <a:p>
            <a:pPr algn="l"/>
            <a:r>
              <a:rPr lang="en-US" altLang="ko-KR" sz="2000" b="1" dirty="0" smtClean="0"/>
              <a:t>2) </a:t>
            </a:r>
            <a:r>
              <a:rPr lang="ko-KR" altLang="en-US" sz="2000" b="1" dirty="0" smtClean="0"/>
              <a:t>운영에서는 거의 사용하지 않는다</a:t>
            </a:r>
            <a:r>
              <a:rPr lang="en-US" altLang="ko-KR" sz="2000" b="1" dirty="0" smtClean="0"/>
              <a:t>.</a:t>
            </a:r>
          </a:p>
          <a:p>
            <a:pPr marL="457200" indent="-457200" algn="l">
              <a:buAutoNum type="arabicParenR"/>
            </a:pPr>
            <a:endParaRPr lang="en-US" altLang="ko-KR" sz="2000" b="1" dirty="0" smtClean="0"/>
          </a:p>
          <a:p>
            <a:pPr algn="l"/>
            <a:r>
              <a:rPr lang="en-US" altLang="ko-KR" sz="2000" b="1" dirty="0" smtClean="0"/>
              <a:t>3) Young / Old Generation </a:t>
            </a:r>
            <a:r>
              <a:rPr lang="ko-KR" altLang="en-US" sz="2000" b="1" dirty="0" smtClean="0"/>
              <a:t>모두 한 개의 </a:t>
            </a:r>
            <a:r>
              <a:rPr lang="en-US" altLang="ko-KR" sz="2000" b="1" dirty="0" smtClean="0"/>
              <a:t>thread</a:t>
            </a:r>
            <a:r>
              <a:rPr lang="ko-KR" altLang="en-US" sz="2000" b="1" dirty="0" smtClean="0"/>
              <a:t>로 수행</a:t>
            </a:r>
            <a:endParaRPr lang="en-US" altLang="ko-KR" sz="2000" b="1" dirty="0" smtClean="0"/>
          </a:p>
          <a:p>
            <a:pPr algn="l"/>
            <a:r>
              <a:rPr lang="en-US" altLang="ko-KR" sz="2000" b="1" dirty="0" smtClean="0">
                <a:sym typeface="Wingdings" panose="05000000000000000000" pitchFamily="2" charset="2"/>
              </a:rPr>
              <a:t>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성능이 좋지 않다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49703"/>
              </p:ext>
            </p:extLst>
          </p:nvPr>
        </p:nvGraphicFramePr>
        <p:xfrm>
          <a:off x="323527" y="2759328"/>
          <a:ext cx="8280921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04457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Option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-XX:+</a:t>
                      </a:r>
                      <a:r>
                        <a:rPr lang="en-US" altLang="ko-KR" sz="1600" dirty="0" err="1" smtClean="0"/>
                        <a:t>UseSerialGC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Serial Collector </a:t>
                      </a:r>
                      <a:r>
                        <a:rPr lang="ko-KR" altLang="en-US" sz="1600" dirty="0" smtClean="0"/>
                        <a:t>사용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>
          <a:xfrm>
            <a:off x="216023" y="2276872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옵션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41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6516216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Serial Collector – Minor GC (Serial)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2016224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73912" y="1279674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54032" y="1279674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44008" y="1279674"/>
            <a:ext cx="3888432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323528" y="836712"/>
            <a:ext cx="8496944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Eden                 S1         S2         Old</a:t>
            </a:r>
            <a:endParaRPr lang="ko-KR" altLang="en-US" sz="2000" b="1" dirty="0"/>
          </a:p>
        </p:txBody>
      </p:sp>
      <p:sp>
        <p:nvSpPr>
          <p:cNvPr id="15" name="타원 14"/>
          <p:cNvSpPr/>
          <p:nvPr/>
        </p:nvSpPr>
        <p:spPr>
          <a:xfrm>
            <a:off x="891462" y="1700808"/>
            <a:ext cx="288032" cy="3185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1462" y="1340768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7878" y="1700808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80051" y="1340768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084168" y="6381328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372200" y="63093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GC</a:t>
            </a:r>
            <a:r>
              <a:rPr lang="ko-KR" altLang="en-US" dirty="0" smtClean="0"/>
              <a:t>대상 객체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323528" y="2204864"/>
            <a:ext cx="2016224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473912" y="2215778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54032" y="2215778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644008" y="2215778"/>
            <a:ext cx="3888432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987824" y="2276872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2574240" y="2636912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2576413" y="2276872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23528" y="3140968"/>
            <a:ext cx="2016224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473912" y="3151882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54032" y="3151882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44008" y="3151882"/>
            <a:ext cx="3888432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2987824" y="3212976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574240" y="3573016"/>
            <a:ext cx="288032" cy="3185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576413" y="3212976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467544" y="3212976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323528" y="4077072"/>
            <a:ext cx="2016224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473912" y="4087986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54032" y="4087986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644008" y="4087986"/>
            <a:ext cx="3888432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67944" y="4149080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2574240" y="4509120"/>
            <a:ext cx="288032" cy="3185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3656533" y="4149080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4067944" y="4509120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323528" y="5013176"/>
            <a:ext cx="2016224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473912" y="5024090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3554032" y="5024090"/>
            <a:ext cx="945960" cy="85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644008" y="5024090"/>
            <a:ext cx="3888432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067944" y="5085184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3656533" y="5085184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4067944" y="5445224"/>
            <a:ext cx="288032" cy="3185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7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7812360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Serial Collector – Major GC (Mark-Sweep-Compact)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279674"/>
            <a:ext cx="7560840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323528" y="836712"/>
            <a:ext cx="1080120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Old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611560" y="15567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15567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5776" y="15567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91880" y="156907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27984" y="15567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64088" y="15567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2492896"/>
            <a:ext cx="7560840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1560" y="277001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47664" y="277001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55776" y="277001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91880" y="278230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27984" y="277001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64088" y="277001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1/2 액자 18"/>
          <p:cNvSpPr/>
          <p:nvPr/>
        </p:nvSpPr>
        <p:spPr>
          <a:xfrm rot="13520102">
            <a:off x="718380" y="2167298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/>
          <p:cNvSpPr/>
          <p:nvPr/>
        </p:nvSpPr>
        <p:spPr>
          <a:xfrm rot="13520102">
            <a:off x="2654494" y="2167298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/>
          <p:cNvSpPr/>
          <p:nvPr/>
        </p:nvSpPr>
        <p:spPr>
          <a:xfrm rot="13520102">
            <a:off x="4526703" y="2167298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7956376" y="2655781"/>
            <a:ext cx="1080120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Mark</a:t>
            </a:r>
            <a:endParaRPr lang="ko-KR" altLang="en-US" sz="2000" b="1" dirty="0"/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7956376" y="3818823"/>
            <a:ext cx="1080120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Sweep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23528" y="3717032"/>
            <a:ext cx="7560840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1560" y="399415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555776" y="399415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427984" y="399415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1/2 액자 37"/>
          <p:cNvSpPr/>
          <p:nvPr/>
        </p:nvSpPr>
        <p:spPr>
          <a:xfrm rot="13520102">
            <a:off x="718381" y="3455346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1/2 액자 38"/>
          <p:cNvSpPr/>
          <p:nvPr/>
        </p:nvSpPr>
        <p:spPr>
          <a:xfrm rot="13520102">
            <a:off x="2654495" y="3455346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1/2 액자 39"/>
          <p:cNvSpPr/>
          <p:nvPr/>
        </p:nvSpPr>
        <p:spPr>
          <a:xfrm rot="13520102">
            <a:off x="4526704" y="3455346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제목 2"/>
          <p:cNvSpPr txBox="1">
            <a:spLocks/>
          </p:cNvSpPr>
          <p:nvPr/>
        </p:nvSpPr>
        <p:spPr>
          <a:xfrm>
            <a:off x="7884368" y="5125881"/>
            <a:ext cx="1259632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Compact</a:t>
            </a:r>
            <a:endParaRPr lang="ko-KR" altLang="en-US" sz="2000" b="1" dirty="0"/>
          </a:p>
        </p:txBody>
      </p:sp>
      <p:sp>
        <p:nvSpPr>
          <p:cNvPr id="49" name="직사각형 48"/>
          <p:cNvSpPr/>
          <p:nvPr/>
        </p:nvSpPr>
        <p:spPr>
          <a:xfrm>
            <a:off x="323528" y="5024090"/>
            <a:ext cx="7560840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11560" y="530120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47664" y="530120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555776" y="530120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2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3347864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Parallel Collector</a:t>
            </a:r>
            <a:endParaRPr lang="ko-KR" altLang="en-US" sz="2400" b="1" dirty="0"/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216024" y="4005064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특징</a:t>
            </a:r>
            <a:endParaRPr lang="ko-KR" altLang="en-US" sz="2000" b="1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216024" y="3962839"/>
            <a:ext cx="8676456" cy="277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1) </a:t>
            </a:r>
            <a:r>
              <a:rPr lang="ko-KR" altLang="en-US" sz="2000" b="1" dirty="0" smtClean="0"/>
              <a:t>메모리가 여유가 있고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코어개수가 많을 때</a:t>
            </a:r>
            <a:endParaRPr lang="en-US" altLang="ko-KR" sz="2000" b="1" dirty="0" smtClean="0"/>
          </a:p>
          <a:p>
            <a:pPr algn="l"/>
            <a:endParaRPr lang="en-US" altLang="ko-KR" sz="2000" b="1" dirty="0" smtClean="0"/>
          </a:p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) Young Generation</a:t>
            </a:r>
            <a:r>
              <a:rPr lang="ko-KR" altLang="en-US" sz="2000" b="1" dirty="0"/>
              <a:t>는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Serial Collector </a:t>
            </a:r>
            <a:r>
              <a:rPr lang="ko-KR" altLang="en-US" sz="2000" b="1" dirty="0" smtClean="0"/>
              <a:t>방식과 동일 하나 병렬처리</a:t>
            </a:r>
            <a:endParaRPr lang="en-US" altLang="ko-KR" sz="2000" b="1" dirty="0" smtClean="0"/>
          </a:p>
          <a:p>
            <a:pPr marL="342900" indent="-342900" algn="l">
              <a:buFont typeface="Wingdings"/>
              <a:buChar char="è"/>
            </a:pPr>
            <a:r>
              <a:rPr lang="ko-KR" altLang="en-US" sz="2000" b="1" dirty="0" smtClean="0"/>
              <a:t>많은 </a:t>
            </a:r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를 동원하여 </a:t>
            </a:r>
            <a:r>
              <a:rPr lang="en-US" altLang="ko-KR" sz="2000" b="1" dirty="0" smtClean="0"/>
              <a:t>GC</a:t>
            </a:r>
            <a:r>
              <a:rPr lang="ko-KR" altLang="en-US" sz="2000" b="1" dirty="0" smtClean="0"/>
              <a:t>를 빨리 끝내자</a:t>
            </a:r>
            <a:r>
              <a:rPr lang="en-US" altLang="ko-KR" sz="2000" b="1" dirty="0" smtClean="0"/>
              <a:t>.</a:t>
            </a:r>
          </a:p>
          <a:p>
            <a:pPr marL="342900" indent="-342900" algn="l">
              <a:buFont typeface="Wingdings"/>
              <a:buChar char="è"/>
            </a:pPr>
            <a:endParaRPr lang="en-US" altLang="ko-KR" sz="2000" b="1" dirty="0" smtClean="0"/>
          </a:p>
          <a:p>
            <a:pPr algn="l"/>
            <a:r>
              <a:rPr lang="en-US" altLang="ko-KR" sz="2000" b="1" dirty="0" smtClean="0"/>
              <a:t>3) Old Generation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Serial Collector </a:t>
            </a:r>
            <a:r>
              <a:rPr lang="ko-KR" altLang="en-US" sz="2000" b="1" dirty="0" smtClean="0"/>
              <a:t>방식과 동일</a:t>
            </a:r>
            <a:endParaRPr lang="en-US" altLang="ko-KR" sz="20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64373"/>
              </p:ext>
            </p:extLst>
          </p:nvPr>
        </p:nvGraphicFramePr>
        <p:xfrm>
          <a:off x="323528" y="1463184"/>
          <a:ext cx="828092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40460"/>
                <a:gridCol w="41404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Young </a:t>
                      </a:r>
                      <a:r>
                        <a:rPr lang="ko-KR" altLang="en-US" sz="160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Old </a:t>
                      </a:r>
                      <a:r>
                        <a:rPr lang="ko-KR" altLang="en-US" sz="160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Parallel</a:t>
                      </a:r>
                      <a:r>
                        <a:rPr lang="en-US" altLang="ko-KR" sz="1600" baseline="0" smtClean="0"/>
                        <a:t> Scavenge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Mark-Sweep-Compact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>
          <a:xfrm>
            <a:off x="216024" y="988911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알고리즘</a:t>
            </a:r>
            <a:endParaRPr lang="ko-KR" altLang="en-US" sz="20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31473"/>
              </p:ext>
            </p:extLst>
          </p:nvPr>
        </p:nvGraphicFramePr>
        <p:xfrm>
          <a:off x="323527" y="2780928"/>
          <a:ext cx="8280921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04457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Option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-XX:+</a:t>
                      </a:r>
                      <a:r>
                        <a:rPr lang="en-US" altLang="ko-KR" sz="1600" dirty="0" err="1" smtClean="0"/>
                        <a:t>UseParallelGC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Parallel Collector </a:t>
                      </a:r>
                      <a:r>
                        <a:rPr lang="ko-KR" altLang="en-US" sz="1600" dirty="0" smtClean="0"/>
                        <a:t>사용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dirty="0" err="1" smtClean="0"/>
                        <a:t>XX:ParallelGCThreads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ko-KR" altLang="en-US" sz="1600" dirty="0" smtClean="0"/>
                        <a:t>개수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Parallel GC Thread </a:t>
                      </a:r>
                      <a:r>
                        <a:rPr lang="ko-KR" altLang="en-US" sz="1600" dirty="0" smtClean="0"/>
                        <a:t>개수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제목 2"/>
          <p:cNvSpPr txBox="1">
            <a:spLocks/>
          </p:cNvSpPr>
          <p:nvPr/>
        </p:nvSpPr>
        <p:spPr>
          <a:xfrm>
            <a:off x="216023" y="2234647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옵션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16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7596336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Parallel Collector– Minor GC (Parallel Scavenge)</a:t>
            </a:r>
            <a:endParaRPr lang="ko-KR" altLang="en-US" sz="24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61" y="1303131"/>
            <a:ext cx="7670055" cy="363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2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16024" y="218423"/>
            <a:ext cx="8820472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/>
              <a:t>PLAB (Parallel Allocation Buffer)</a:t>
            </a:r>
            <a:endParaRPr lang="ko-KR" altLang="en-US" sz="2400" b="1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251520" y="970077"/>
            <a:ext cx="8676456" cy="159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-Promotion (Old Area) </a:t>
            </a:r>
            <a:r>
              <a:rPr lang="ko-KR" altLang="en-US" sz="1800" b="1" dirty="0" smtClean="0"/>
              <a:t>과정 중 동기화 문제를 회피하기 위한 것</a:t>
            </a: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marL="342900" indent="-342900" algn="l">
              <a:buAutoNum type="arabicParenR"/>
            </a:pPr>
            <a:r>
              <a:rPr lang="en-US" altLang="ko-KR" sz="1800" b="1" dirty="0" smtClean="0"/>
              <a:t>Thread</a:t>
            </a:r>
            <a:r>
              <a:rPr lang="ko-KR" altLang="en-US" sz="1800" b="1" dirty="0" smtClean="0"/>
              <a:t>마다 </a:t>
            </a:r>
            <a:r>
              <a:rPr lang="en-US" altLang="ko-KR" sz="1800" b="1" dirty="0" smtClean="0"/>
              <a:t>Old Generation</a:t>
            </a:r>
            <a:r>
              <a:rPr lang="ko-KR" altLang="en-US" sz="1800" b="1" dirty="0" smtClean="0"/>
              <a:t>의 일정부분 할당</a:t>
            </a:r>
            <a:endParaRPr lang="en-US" altLang="ko-KR" sz="1800" b="1" dirty="0" smtClean="0"/>
          </a:p>
          <a:p>
            <a:pPr algn="l"/>
            <a:r>
              <a:rPr lang="en-US" altLang="ko-KR" sz="1800" b="1" dirty="0" smtClean="0">
                <a:sym typeface="Wingdings" panose="05000000000000000000" pitchFamily="2" charset="2"/>
              </a:rPr>
              <a:t>Heap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단편화가 발생할 수 있다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.</a:t>
            </a:r>
            <a:endParaRPr lang="en-US" altLang="ko-KR" sz="18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6" y="2677170"/>
            <a:ext cx="8293745" cy="341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8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6024" y="218423"/>
            <a:ext cx="4572000" cy="474273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Parallel Compacting Collector</a:t>
            </a:r>
            <a:endParaRPr lang="ko-KR" altLang="en-US" sz="2400" b="1" dirty="0"/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216024" y="4005064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특징</a:t>
            </a:r>
            <a:endParaRPr lang="ko-KR" altLang="en-US" sz="2000" b="1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216024" y="3962839"/>
            <a:ext cx="8676456" cy="277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1) Young Generation</a:t>
            </a:r>
            <a:r>
              <a:rPr lang="ko-KR" altLang="en-US" sz="2000" b="1" dirty="0" smtClean="0"/>
              <a:t>은 </a:t>
            </a:r>
            <a:r>
              <a:rPr lang="en-US" altLang="ko-KR" sz="2000" b="1" dirty="0" smtClean="0"/>
              <a:t>Parallel Collector</a:t>
            </a:r>
            <a:r>
              <a:rPr lang="ko-KR" altLang="en-US" sz="2000" b="1" dirty="0" smtClean="0"/>
              <a:t>와 동일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병렬</a:t>
            </a:r>
            <a:r>
              <a:rPr lang="en-US" altLang="ko-KR" sz="2000" b="1" dirty="0" smtClean="0"/>
              <a:t>)</a:t>
            </a:r>
          </a:p>
          <a:p>
            <a:pPr marL="342900" indent="-342900" algn="l">
              <a:buFont typeface="Wingdings"/>
              <a:buChar char="è"/>
            </a:pPr>
            <a:endParaRPr lang="en-US" altLang="ko-KR" sz="2000" b="1" dirty="0" smtClean="0"/>
          </a:p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) Old Generation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Mark-Summary-Compact</a:t>
            </a:r>
            <a:r>
              <a:rPr lang="ko-KR" altLang="en-US" sz="2000" b="1" dirty="0" smtClean="0"/>
              <a:t>를 거친다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병렬</a:t>
            </a:r>
            <a:r>
              <a:rPr lang="en-US" altLang="ko-KR" sz="2000" b="1" dirty="0" smtClean="0"/>
              <a:t>)</a:t>
            </a:r>
          </a:p>
          <a:p>
            <a:pPr algn="l"/>
            <a:endParaRPr lang="en-US" altLang="ko-KR" sz="2000" b="1" dirty="0"/>
          </a:p>
          <a:p>
            <a:pPr algn="l"/>
            <a:r>
              <a:rPr lang="en-US" altLang="ko-KR" sz="2000" b="1" dirty="0" smtClean="0"/>
              <a:t>3) Parallel </a:t>
            </a:r>
            <a:r>
              <a:rPr lang="ko-KR" altLang="en-US" sz="2000" b="1" dirty="0" smtClean="0"/>
              <a:t>방식은 최대의 리소스를 투입해서 </a:t>
            </a:r>
            <a:r>
              <a:rPr lang="en-US" altLang="ko-KR" sz="2000" b="1" dirty="0" smtClean="0"/>
              <a:t>GC</a:t>
            </a:r>
            <a:r>
              <a:rPr lang="ko-KR" altLang="en-US" sz="2000" b="1" dirty="0" smtClean="0"/>
              <a:t>를 빨리 </a:t>
            </a:r>
            <a:r>
              <a:rPr lang="ko-KR" altLang="en-US" sz="2000" b="1" dirty="0" err="1" smtClean="0"/>
              <a:t>끝내는게</a:t>
            </a:r>
            <a:r>
              <a:rPr lang="ko-KR" altLang="en-US" sz="2000" b="1" dirty="0" smtClean="0"/>
              <a:t> 목적 </a:t>
            </a:r>
            <a:endParaRPr lang="en-US" altLang="ko-KR" sz="20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187"/>
              </p:ext>
            </p:extLst>
          </p:nvPr>
        </p:nvGraphicFramePr>
        <p:xfrm>
          <a:off x="323528" y="1463184"/>
          <a:ext cx="828092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40460"/>
                <a:gridCol w="41404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Young </a:t>
                      </a:r>
                      <a:r>
                        <a:rPr lang="ko-KR" altLang="en-US" sz="160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Old </a:t>
                      </a:r>
                      <a:r>
                        <a:rPr lang="ko-KR" altLang="en-US" sz="1600" smtClean="0"/>
                        <a:t>알고리즘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Parallel</a:t>
                      </a:r>
                      <a:r>
                        <a:rPr lang="en-US" altLang="ko-KR" sz="1600" baseline="0" dirty="0" smtClean="0"/>
                        <a:t> Scavenge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Mark-Summary-Compact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>
          <a:xfrm>
            <a:off x="216024" y="988911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알고리즘</a:t>
            </a:r>
            <a:endParaRPr lang="ko-KR" altLang="en-US" sz="20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12518"/>
              </p:ext>
            </p:extLst>
          </p:nvPr>
        </p:nvGraphicFramePr>
        <p:xfrm>
          <a:off x="323527" y="2780928"/>
          <a:ext cx="8280921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04457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Option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-XX:+</a:t>
                      </a:r>
                      <a:r>
                        <a:rPr lang="en-US" altLang="ko-KR" sz="1600" dirty="0" err="1" smtClean="0"/>
                        <a:t>UseParallelOldGC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Parallel Compacting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Collector </a:t>
                      </a:r>
                      <a:r>
                        <a:rPr lang="ko-KR" altLang="en-US" sz="1600" dirty="0" smtClean="0"/>
                        <a:t>사용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제목 2"/>
          <p:cNvSpPr txBox="1">
            <a:spLocks/>
          </p:cNvSpPr>
          <p:nvPr/>
        </p:nvSpPr>
        <p:spPr>
          <a:xfrm>
            <a:off x="216023" y="2234647"/>
            <a:ext cx="183569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옵션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01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1861016"/>
            <a:ext cx="7632848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148064" y="1994118"/>
            <a:ext cx="273630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47672" y="1994118"/>
            <a:ext cx="2528383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5536" y="1994118"/>
            <a:ext cx="2080129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213813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138134"/>
            <a:ext cx="5119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138134"/>
            <a:ext cx="49595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91880" y="215042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3968" y="213813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20072" y="213813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0" name="1/2 액자 19"/>
          <p:cNvSpPr/>
          <p:nvPr/>
        </p:nvSpPr>
        <p:spPr>
          <a:xfrm rot="13520102">
            <a:off x="2734605" y="1527322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/>
          <p:cNvSpPr/>
          <p:nvPr/>
        </p:nvSpPr>
        <p:spPr>
          <a:xfrm rot="13520102">
            <a:off x="5318790" y="1527322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8028384" y="1844824"/>
            <a:ext cx="108012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Mark</a:t>
            </a:r>
          </a:p>
          <a:p>
            <a:pPr algn="l"/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병렬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7956376" y="3284984"/>
            <a:ext cx="122413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Summary</a:t>
            </a:r>
          </a:p>
          <a:p>
            <a:pPr algn="l"/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싱글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  <p:sp>
        <p:nvSpPr>
          <p:cNvPr id="37" name="제목 2"/>
          <p:cNvSpPr txBox="1">
            <a:spLocks/>
          </p:cNvSpPr>
          <p:nvPr/>
        </p:nvSpPr>
        <p:spPr>
          <a:xfrm>
            <a:off x="216024" y="218423"/>
            <a:ext cx="892797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Parallel Compacting Collector – Major GC (Mark-Summary-Compact)</a:t>
            </a:r>
            <a:endParaRPr lang="ko-KR" altLang="en-US" sz="2000" b="1" dirty="0"/>
          </a:p>
        </p:txBody>
      </p:sp>
      <p:sp>
        <p:nvSpPr>
          <p:cNvPr id="41" name="직사각형 40"/>
          <p:cNvSpPr/>
          <p:nvPr/>
        </p:nvSpPr>
        <p:spPr>
          <a:xfrm>
            <a:off x="6156176" y="213813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020272" y="213813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4" name="1/2 액자 43"/>
          <p:cNvSpPr/>
          <p:nvPr/>
        </p:nvSpPr>
        <p:spPr>
          <a:xfrm rot="13520102">
            <a:off x="1942517" y="1519226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27784" y="215042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3" name="1/2 액자 52"/>
          <p:cNvSpPr/>
          <p:nvPr/>
        </p:nvSpPr>
        <p:spPr>
          <a:xfrm rot="13520102">
            <a:off x="1222437" y="1527322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14033" y="3085152"/>
            <a:ext cx="7632848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48064" y="3187707"/>
            <a:ext cx="273630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47672" y="3187707"/>
            <a:ext cx="2528383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5536" y="3187707"/>
            <a:ext cx="2080129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67544" y="3331723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7624" y="3331723"/>
            <a:ext cx="5119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835696" y="3331723"/>
            <a:ext cx="49595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3491880" y="3344009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283968" y="3331723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220072" y="3331723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156176" y="3331723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020272" y="3331723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627784" y="3344009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2" name="1/2 액자 81"/>
          <p:cNvSpPr/>
          <p:nvPr/>
        </p:nvSpPr>
        <p:spPr>
          <a:xfrm rot="13520102">
            <a:off x="2726502" y="2751458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1/2 액자 82"/>
          <p:cNvSpPr/>
          <p:nvPr/>
        </p:nvSpPr>
        <p:spPr>
          <a:xfrm rot="13520102">
            <a:off x="5326893" y="2751458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1/2 액자 83"/>
          <p:cNvSpPr/>
          <p:nvPr/>
        </p:nvSpPr>
        <p:spPr>
          <a:xfrm rot="13520102">
            <a:off x="1934414" y="2743362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1/2 액자 84"/>
          <p:cNvSpPr/>
          <p:nvPr/>
        </p:nvSpPr>
        <p:spPr>
          <a:xfrm rot="13520102">
            <a:off x="1214334" y="2751458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23528" y="703610"/>
            <a:ext cx="7632848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67544" y="968442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187624" y="968442"/>
            <a:ext cx="5119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1835696" y="968442"/>
            <a:ext cx="49595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491880" y="9807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4283968" y="96844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220072" y="96844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6156176" y="96844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7020272" y="96844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2627784" y="9807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83896" y="1628800"/>
            <a:ext cx="1016496" cy="372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Region</a:t>
            </a:r>
            <a:endParaRPr lang="ko-KR" altLang="en-US" sz="1600" b="1" dirty="0"/>
          </a:p>
        </p:txBody>
      </p:sp>
      <p:sp>
        <p:nvSpPr>
          <p:cNvPr id="24" name="위쪽 화살표 설명선 23"/>
          <p:cNvSpPr/>
          <p:nvPr/>
        </p:nvSpPr>
        <p:spPr>
          <a:xfrm>
            <a:off x="1907704" y="3650302"/>
            <a:ext cx="1256089" cy="714802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4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Dense Prefix</a:t>
            </a:r>
            <a:endParaRPr lang="ko-KR" altLang="en-US" sz="1400" b="1" dirty="0"/>
          </a:p>
        </p:txBody>
      </p:sp>
      <p:sp>
        <p:nvSpPr>
          <p:cNvPr id="101" name="1/2 액자 100"/>
          <p:cNvSpPr/>
          <p:nvPr/>
        </p:nvSpPr>
        <p:spPr>
          <a:xfrm rot="13520102">
            <a:off x="6318799" y="1519226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23528" y="4530590"/>
            <a:ext cx="7632848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157559" y="4633145"/>
            <a:ext cx="273630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/>
              <a:t>Source</a:t>
            </a:r>
            <a:endParaRPr lang="ko-KR" altLang="en-US" sz="1600" b="1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57167" y="4633145"/>
            <a:ext cx="2528383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/>
              <a:t>Destination</a:t>
            </a:r>
            <a:endParaRPr lang="ko-KR" altLang="en-US" sz="1600" b="1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5031" y="4633145"/>
            <a:ext cx="2080129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77039" y="477716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1197119" y="4777161"/>
            <a:ext cx="5119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845191" y="4777161"/>
            <a:ext cx="49595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229567" y="477716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2637279" y="478944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6" name="1/2 액자 115"/>
          <p:cNvSpPr/>
          <p:nvPr/>
        </p:nvSpPr>
        <p:spPr>
          <a:xfrm rot="13520102">
            <a:off x="2735997" y="4196896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1/2 액자 116"/>
          <p:cNvSpPr/>
          <p:nvPr/>
        </p:nvSpPr>
        <p:spPr>
          <a:xfrm rot="13520102">
            <a:off x="5336388" y="4196896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1/2 액자 117"/>
          <p:cNvSpPr/>
          <p:nvPr/>
        </p:nvSpPr>
        <p:spPr>
          <a:xfrm rot="13520102">
            <a:off x="1943909" y="4188800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1/2 액자 118"/>
          <p:cNvSpPr/>
          <p:nvPr/>
        </p:nvSpPr>
        <p:spPr>
          <a:xfrm rot="13520102">
            <a:off x="1223829" y="4196896"/>
            <a:ext cx="514541" cy="515276"/>
          </a:xfrm>
          <a:prstGeom prst="half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제목 2"/>
          <p:cNvSpPr txBox="1">
            <a:spLocks/>
          </p:cNvSpPr>
          <p:nvPr/>
        </p:nvSpPr>
        <p:spPr>
          <a:xfrm>
            <a:off x="7956376" y="4725144"/>
            <a:ext cx="1224136" cy="47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Compact</a:t>
            </a:r>
          </a:p>
          <a:p>
            <a:pPr algn="l"/>
            <a:r>
              <a:rPr lang="en-US" altLang="ko-KR" sz="1800" b="1" dirty="0" smtClean="0"/>
              <a:t>(+Sweep)</a:t>
            </a:r>
          </a:p>
          <a:p>
            <a:pPr algn="l"/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병렬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323528" y="5600154"/>
            <a:ext cx="7632848" cy="853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77039" y="5846725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1197119" y="5846725"/>
            <a:ext cx="5119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845191" y="5846725"/>
            <a:ext cx="49595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>
          <a:xfrm>
            <a:off x="3524601" y="585901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2637279" y="585901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4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933</Words>
  <Application>Microsoft Office PowerPoint</Application>
  <PresentationFormat>화면 슬라이드 쇼(4:3)</PresentationFormat>
  <Paragraphs>260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Garbage Collector</vt:lpstr>
      <vt:lpstr>Serial Collector</vt:lpstr>
      <vt:lpstr>Serial Collector – Minor GC (Serial)</vt:lpstr>
      <vt:lpstr>Serial Collector – Major GC (Mark-Sweep-Compact)</vt:lpstr>
      <vt:lpstr>Parallel Collector</vt:lpstr>
      <vt:lpstr>Parallel Collector– Minor GC (Parallel Scavenge)</vt:lpstr>
      <vt:lpstr>PowerPoint 프레젠테이션</vt:lpstr>
      <vt:lpstr>Parallel Compacting Collector</vt:lpstr>
      <vt:lpstr>PowerPoint 프레젠테이션</vt:lpstr>
      <vt:lpstr>CMS Collector</vt:lpstr>
      <vt:lpstr>PowerPoint 프레젠테이션</vt:lpstr>
      <vt:lpstr>PowerPoint 프레젠테이션</vt:lpstr>
      <vt:lpstr>PowerPoint 프레젠테이션</vt:lpstr>
      <vt:lpstr>G1 Collector</vt:lpstr>
      <vt:lpstr>G1 Collector</vt:lpstr>
      <vt:lpstr>PowerPoint 프레젠테이션</vt:lpstr>
      <vt:lpstr>어떤 GC가 가장 좋을까?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simjunbo</dc:creator>
  <cp:lastModifiedBy>심준보</cp:lastModifiedBy>
  <cp:revision>267</cp:revision>
  <dcterms:created xsi:type="dcterms:W3CDTF">2017-12-17T06:56:20Z</dcterms:created>
  <dcterms:modified xsi:type="dcterms:W3CDTF">2017-12-21T01:38:42Z</dcterms:modified>
</cp:coreProperties>
</file>