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9" r:id="rId2"/>
    <p:sldId id="568" r:id="rId3"/>
    <p:sldId id="693" r:id="rId4"/>
    <p:sldId id="694" r:id="rId5"/>
    <p:sldId id="660" r:id="rId6"/>
    <p:sldId id="717" r:id="rId7"/>
    <p:sldId id="658" r:id="rId8"/>
    <p:sldId id="699" r:id="rId9"/>
    <p:sldId id="696" r:id="rId10"/>
    <p:sldId id="697" r:id="rId11"/>
    <p:sldId id="701" r:id="rId12"/>
    <p:sldId id="700" r:id="rId13"/>
    <p:sldId id="702" r:id="rId14"/>
    <p:sldId id="708" r:id="rId15"/>
    <p:sldId id="703" r:id="rId16"/>
    <p:sldId id="704" r:id="rId17"/>
    <p:sldId id="709" r:id="rId18"/>
    <p:sldId id="706" r:id="rId19"/>
    <p:sldId id="707" r:id="rId20"/>
    <p:sldId id="710" r:id="rId21"/>
    <p:sldId id="718" r:id="rId22"/>
    <p:sldId id="719" r:id="rId23"/>
    <p:sldId id="705" r:id="rId24"/>
    <p:sldId id="714" r:id="rId25"/>
    <p:sldId id="711" r:id="rId26"/>
    <p:sldId id="713" r:id="rId27"/>
    <p:sldId id="715" r:id="rId28"/>
    <p:sldId id="716" r:id="rId29"/>
    <p:sldId id="626" r:id="rId30"/>
  </p:sldIdLst>
  <p:sldSz cx="9144000" cy="6858000" type="screen4x3"/>
  <p:notesSz cx="6858000" cy="9947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1402"/>
    <a:srgbClr val="CC00CC"/>
    <a:srgbClr val="CC00FF"/>
    <a:srgbClr val="FFFF00"/>
    <a:srgbClr val="C0C0C0"/>
    <a:srgbClr val="009900"/>
    <a:srgbClr val="33CC33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2" autoAdjust="0"/>
    <p:restoredTop sz="87302" autoAdjust="0"/>
  </p:normalViewPr>
  <p:slideViewPr>
    <p:cSldViewPr>
      <p:cViewPr varScale="1">
        <p:scale>
          <a:sx n="76" d="100"/>
          <a:sy n="76" d="100"/>
        </p:scale>
        <p:origin x="-20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92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92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EAEEEEC1-39CF-48B8-9422-7D2D933BB4C1}" type="datetimeFigureOut">
              <a:rPr lang="ko-KR" altLang="en-US" smtClean="0"/>
              <a:pPr/>
              <a:t>2013-12-17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316" y="4724674"/>
            <a:ext cx="5487370" cy="447651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736"/>
            <a:ext cx="2972393" cy="497927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991" y="9447736"/>
            <a:ext cx="2972392" cy="497927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A8A8EFC-F007-4A5F-A43C-08D4B27B4F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8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2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0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821C1-7E43-4662-861C-D51EE749620B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492D-68EF-486C-9180-98D0FEA3A8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2BFB-DB23-4011-9467-FCE0AF1BAB35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EA46-C1A8-4ADF-A9AE-BAA6A6F4E8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5741-340C-4317-9562-4661690A7772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94A4-1372-4313-9242-2637412E62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7E61-2C94-4273-B234-D95284B4CB98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BBBF-4051-48D5-91C4-774B2D27A2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8DAF-3D0C-464E-BA21-A937694175C7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442BC-FCB3-4D21-BEBE-CA2B5F1506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86591-0046-4D47-A27D-B21C2B6B43B3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067EA-F73C-421B-A1AF-C4F488BF8A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34B9-36F9-4513-8327-42C4A4BFAD54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C1C3-7779-4598-B1A3-1764218A61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7653-1591-4318-8AD0-4E6CF98BE92C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9892-5216-4E75-AD47-A87DA4BA3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8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C8B0-23F0-40E0-A420-EC40664C312A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4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42150" y="65293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6FAD-7FB2-45BF-AC6C-968F0D188D0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412A2-EE7D-4456-A53B-3370FDA96B09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CA5EA-CCEE-4B72-9F21-216565A045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C142-41B3-46CB-B713-F89432179EC3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C2C4-B661-42A6-9CF1-EF5BFDDBFB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CA314E-6363-4A02-A8A6-8C2ABE88C956}" type="datetimeFigureOut">
              <a:rPr lang="ko-KR" altLang="en-US"/>
              <a:pPr>
                <a:defRPr/>
              </a:pPr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E124D6-A5CE-4348-B42B-97E7A8550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71" r:id="rId7"/>
    <p:sldLayoutId id="2147483967" r:id="rId8"/>
    <p:sldLayoutId id="2147483968" r:id="rId9"/>
    <p:sldLayoutId id="2147483969" r:id="rId10"/>
    <p:sldLayoutId id="21474839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547813" y="2205038"/>
            <a:ext cx="6672262" cy="928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u="sng" dirty="0" smtClean="0">
                <a:solidFill>
                  <a:schemeClr val="tx1"/>
                </a:solidFill>
                <a:latin typeface="+mj-ea"/>
                <a:ea typeface="+mj-ea"/>
              </a:rPr>
              <a:t>2013</a:t>
            </a:r>
            <a:r>
              <a:rPr lang="ko-KR" altLang="en-US" sz="2000" b="1" u="sng" dirty="0" smtClean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ko-KR" altLang="en-US" sz="2000" b="1" u="sng" dirty="0" err="1">
                <a:solidFill>
                  <a:schemeClr val="tx1"/>
                </a:solidFill>
                <a:latin typeface="+mj-ea"/>
                <a:ea typeface="+mj-ea"/>
              </a:rPr>
              <a:t>유피니트</a:t>
            </a:r>
            <a:endParaRPr lang="en-US" altLang="ko-KR" sz="2000" b="1" u="sng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6400" b="1" dirty="0" smtClean="0">
                <a:solidFill>
                  <a:schemeClr val="tx1"/>
                </a:solidFill>
                <a:latin typeface="+mj-ea"/>
                <a:ea typeface="+mj-ea"/>
              </a:rPr>
              <a:t>CATEGORY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8400" y="4572000"/>
            <a:ext cx="1577975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2013.12.18</a:t>
            </a:r>
            <a:endParaRPr lang="ko-KR" altLang="en-US" sz="4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0232" y="5291870"/>
            <a:ext cx="2232248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+mj-ea"/>
                <a:ea typeface="+mj-ea"/>
              </a:rPr>
              <a:t>발표자 </a:t>
            </a:r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심준보</a:t>
            </a:r>
            <a:endParaRPr lang="ko-KR" altLang="en-US" sz="4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1441127"/>
            <a:ext cx="2160240" cy="306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구름 모양 설명선 20"/>
          <p:cNvSpPr/>
          <p:nvPr/>
        </p:nvSpPr>
        <p:spPr>
          <a:xfrm>
            <a:off x="2411760" y="1007787"/>
            <a:ext cx="2943944" cy="1701133"/>
          </a:xfrm>
          <a:prstGeom prst="cloudCallout">
            <a:avLst>
              <a:gd name="adj1" fmla="val -71083"/>
              <a:gd name="adj2" fmla="val 42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어떻게 등록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해야 될까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22" name="오른쪽 화살표 21"/>
          <p:cNvSpPr/>
          <p:nvPr/>
        </p:nvSpPr>
        <p:spPr>
          <a:xfrm>
            <a:off x="516745" y="5065430"/>
            <a:ext cx="72261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31268" y="4993422"/>
            <a:ext cx="6453100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개념만 알면 어렵지 않다</a:t>
            </a:r>
            <a:r>
              <a:rPr lang="en-US" altLang="ko-KR" sz="3600" dirty="0" smtClean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18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0" y="712565"/>
            <a:ext cx="3004629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ko-KR" altLang="en-US" sz="2400" b="0" dirty="0" smtClean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rPr>
              <a:t>카테고리 구조</a:t>
            </a:r>
            <a:endParaRPr lang="ko-KR" altLang="en-US" sz="240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70284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업무그룹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242292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업무그룹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987823" y="3927550"/>
            <a:ext cx="18154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</a:t>
            </a:r>
            <a:endParaRPr lang="ko-KR" altLang="en-US" b="1" dirty="0"/>
          </a:p>
        </p:txBody>
      </p:sp>
      <p:cxnSp>
        <p:nvCxnSpPr>
          <p:cNvPr id="11" name="꺾인 연결선 10"/>
          <p:cNvCxnSpPr>
            <a:stCxn id="9" idx="1"/>
            <a:endCxn id="8" idx="2"/>
          </p:cNvCxnSpPr>
          <p:nvPr/>
        </p:nvCxnSpPr>
        <p:spPr>
          <a:xfrm rot="10800000">
            <a:off x="755576" y="2278906"/>
            <a:ext cx="288032" cy="43204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1547664" y="1774850"/>
            <a:ext cx="1798424" cy="352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483768" y="2534871"/>
            <a:ext cx="1798424" cy="352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004048" y="4042316"/>
            <a:ext cx="1798424" cy="352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1839" y="1556792"/>
            <a:ext cx="51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Statistics Group  (</a:t>
            </a:r>
            <a:r>
              <a:rPr lang="ko-KR" altLang="en-US" sz="2200" b="1" dirty="0" smtClean="0">
                <a:latin typeface="+mn-lt"/>
                <a:ea typeface="나눔고딕" pitchFamily="50" charset="-127"/>
              </a:rPr>
              <a:t>최상위 업무그룹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)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952" y="2355523"/>
            <a:ext cx="5004048" cy="53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Statistic</a:t>
            </a:r>
            <a:r>
              <a:rPr lang="en-US" altLang="ko-KR" sz="2200" b="1" dirty="0">
                <a:latin typeface="+mn-lt"/>
                <a:ea typeface="나눔고딕" pitchFamily="50" charset="-127"/>
              </a:rPr>
              <a:t>s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 Group (</a:t>
            </a:r>
            <a:r>
              <a:rPr lang="ko-KR" altLang="en-US" sz="2200" b="1" dirty="0" smtClean="0">
                <a:latin typeface="+mn-lt"/>
                <a:ea typeface="나눔고딕" pitchFamily="50" charset="-127"/>
              </a:rPr>
              <a:t>대표 업무그룹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3863082"/>
            <a:ext cx="2160240" cy="53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Statistics</a:t>
            </a:r>
          </a:p>
        </p:txBody>
      </p:sp>
      <p:cxnSp>
        <p:nvCxnSpPr>
          <p:cNvPr id="18" name="꺾인 연결선 17"/>
          <p:cNvCxnSpPr/>
          <p:nvPr/>
        </p:nvCxnSpPr>
        <p:spPr>
          <a:xfrm rot="5400000" flipH="1" flipV="1">
            <a:off x="3677573" y="4743625"/>
            <a:ext cx="492708" cy="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04629" y="4797152"/>
            <a:ext cx="17986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업무코</a:t>
            </a:r>
            <a:r>
              <a:rPr lang="ko-KR" altLang="en-US" b="1" dirty="0"/>
              <a:t>드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5005601" y="4869160"/>
            <a:ext cx="1798424" cy="352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60232" y="4726885"/>
            <a:ext cx="1872208" cy="53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CODE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73698" y="314300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업무그룹</a:t>
            </a:r>
            <a:endParaRPr lang="ko-KR" altLang="en-US" b="1" dirty="0"/>
          </a:p>
        </p:txBody>
      </p:sp>
      <p:sp>
        <p:nvSpPr>
          <p:cNvPr id="27" name="오른쪽 화살표 26"/>
          <p:cNvSpPr/>
          <p:nvPr/>
        </p:nvSpPr>
        <p:spPr>
          <a:xfrm>
            <a:off x="3419872" y="3294893"/>
            <a:ext cx="1798424" cy="352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11837" y="3070994"/>
            <a:ext cx="3708635" cy="53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Statistic</a:t>
            </a:r>
            <a:r>
              <a:rPr lang="en-US" altLang="ko-KR" sz="2200" b="1" dirty="0">
                <a:latin typeface="+mn-lt"/>
                <a:ea typeface="나눔고딕" pitchFamily="50" charset="-127"/>
              </a:rPr>
              <a:t>s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 Group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43608" y="3933056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업무그룹</a:t>
            </a:r>
            <a:endParaRPr lang="ko-KR" altLang="en-US" b="1" dirty="0"/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1445327" y="3675354"/>
            <a:ext cx="492708" cy="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>
            <a:off x="1691679" y="2996952"/>
            <a:ext cx="288032" cy="43204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2699792" y="3717032"/>
            <a:ext cx="288032" cy="43204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8890" y="5805264"/>
            <a:ext cx="25814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 smtClean="0">
                <a:latin typeface="+mn-lt"/>
                <a:ea typeface="나눔고딕" pitchFamily="50" charset="-127"/>
              </a:rPr>
              <a:t>  ◎ </a:t>
            </a:r>
            <a:r>
              <a:rPr lang="en-US" altLang="ko-KR" sz="2200" b="1" dirty="0" smtClean="0">
                <a:latin typeface="+mn-lt"/>
                <a:ea typeface="나눔고딕" pitchFamily="50" charset="-127"/>
              </a:rPr>
              <a:t>CODE GROUP</a:t>
            </a: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4083958" y="5213186"/>
            <a:ext cx="780038" cy="110009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496" y="712565"/>
            <a:ext cx="44279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</a:t>
            </a:r>
            <a:r>
              <a:rPr lang="ko-KR" altLang="en-US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와 </a:t>
            </a:r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mjunbo\AppData\Local\Microsoft\Windows\Temporary Internet Files\Content.IE5\1FCDT3AM\MC90043395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154" y="4077072"/>
            <a:ext cx="152455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2249488" y="1844824"/>
            <a:ext cx="3330624" cy="792088"/>
          </a:xfrm>
          <a:prstGeom prst="wedgeRectCallout">
            <a:avLst>
              <a:gd name="adj1" fmla="val -48860"/>
              <a:gd name="adj2" fmla="val 100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우리는 업무코드로 카테고리를 구성해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2249488" y="4149080"/>
            <a:ext cx="3330624" cy="792088"/>
          </a:xfrm>
          <a:prstGeom prst="wedgeRectCallout">
            <a:avLst>
              <a:gd name="adj1" fmla="val -48860"/>
              <a:gd name="adj2" fmla="val 100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카테고리를 구성해 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175" y="5445224"/>
            <a:ext cx="944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4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5940152" y="2204864"/>
            <a:ext cx="50405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940152" y="4725144"/>
            <a:ext cx="50405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496" y="712565"/>
            <a:ext cx="44279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</a:t>
            </a:r>
            <a:r>
              <a:rPr lang="ko-KR" altLang="en-US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와 </a:t>
            </a:r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mjunbo\AppData\Local\Microsoft\Windows\Temporary Internet Files\Content.IE5\1FCDT3AM\MC90043395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154" y="4077072"/>
            <a:ext cx="152455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175" y="5445224"/>
            <a:ext cx="944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123728" y="2204864"/>
            <a:ext cx="115212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23728" y="4725144"/>
            <a:ext cx="115212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07905" y="184482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EAI001(</a:t>
            </a:r>
            <a:r>
              <a:rPr lang="ko-KR" altLang="en-US" dirty="0" smtClean="0"/>
              <a:t>이체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EAI002(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EAI003(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EAI004(</a:t>
            </a:r>
            <a:r>
              <a:rPr lang="ko-KR" altLang="en-US" dirty="0" smtClean="0"/>
              <a:t>타행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07904" y="436510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1.11.11.11(</a:t>
            </a:r>
            <a:r>
              <a:rPr lang="ko-KR" altLang="en-US" dirty="0" smtClean="0"/>
              <a:t>국민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2.22.22.22(</a:t>
            </a:r>
            <a:r>
              <a:rPr lang="ko-KR" altLang="en-US" dirty="0" smtClean="0"/>
              <a:t>농협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3.33.33.33(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4.44.44.44(</a:t>
            </a:r>
            <a:r>
              <a:rPr lang="ko-KR" altLang="en-US" dirty="0" smtClean="0"/>
              <a:t>신한</a:t>
            </a:r>
            <a:r>
              <a:rPr lang="en-US" altLang="ko-KR" dirty="0" smtClean="0"/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88224" y="184482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업무코드그룹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588223" y="436510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 </a:t>
            </a:r>
            <a:r>
              <a:rPr lang="ko-KR" altLang="en-US" dirty="0" smtClean="0"/>
              <a:t>코드그룹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99656" y="1700808"/>
            <a:ext cx="2268488" cy="41764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16216" y="1700808"/>
            <a:ext cx="2268488" cy="41764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90537" y="6021288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6444208" y="6021288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GROUP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6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496" y="712565"/>
            <a:ext cx="44279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</a:t>
            </a:r>
            <a:r>
              <a:rPr lang="ko-KR" altLang="en-US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와 </a:t>
            </a:r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CODE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1844824"/>
            <a:ext cx="8136904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CODE</a:t>
            </a:r>
            <a:r>
              <a:rPr lang="ko-KR" altLang="en-US" sz="3600" dirty="0" smtClean="0"/>
              <a:t>는 하나의 </a:t>
            </a:r>
            <a:r>
              <a:rPr lang="en-US" altLang="ko-KR" sz="3600" dirty="0" smtClean="0"/>
              <a:t>CODE GROUP</a:t>
            </a:r>
            <a:r>
              <a:rPr lang="ko-KR" altLang="en-US" sz="3600" dirty="0" smtClean="0"/>
              <a:t>에 포함</a:t>
            </a:r>
            <a:endParaRPr lang="ko-KR" altLang="en-US" sz="3600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905190"/>
            <a:ext cx="8136904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/>
              <a:t>동일 </a:t>
            </a:r>
            <a:r>
              <a:rPr lang="en-US" altLang="ko-KR" sz="3600" dirty="0" smtClean="0"/>
              <a:t>CODE</a:t>
            </a:r>
            <a:r>
              <a:rPr lang="ko-KR" altLang="en-US" sz="3600" dirty="0" smtClean="0"/>
              <a:t>는 중복 등록 불가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93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5496" y="712565"/>
            <a:ext cx="633670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STATISTICS GROUP, STATISTICS, CODE 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249488" y="1700808"/>
            <a:ext cx="3330624" cy="792088"/>
          </a:xfrm>
          <a:prstGeom prst="wedgeRectCallout">
            <a:avLst>
              <a:gd name="adj1" fmla="val -48860"/>
              <a:gd name="adj2" fmla="val 100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 성향의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들을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모아서 통계를 보고 싶어요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5496" y="712565"/>
            <a:ext cx="633670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STATISTICS GROUP, STATISTICS, CODE 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6060" y="1844824"/>
            <a:ext cx="237626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AI001(</a:t>
            </a:r>
            <a:r>
              <a:rPr lang="ko-KR" altLang="en-US" dirty="0" smtClean="0"/>
              <a:t>이체 입력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AI002(</a:t>
            </a:r>
            <a:r>
              <a:rPr lang="ko-KR" altLang="en-US" dirty="0" smtClean="0"/>
              <a:t>이체 확인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AI003(</a:t>
            </a:r>
            <a:r>
              <a:rPr lang="ko-KR" altLang="en-US" dirty="0" smtClean="0"/>
              <a:t>이체 결과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948264" y="1844824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이</a:t>
            </a:r>
            <a:r>
              <a:rPr lang="ko-KR" altLang="en-US" sz="2400" dirty="0"/>
              <a:t>체</a:t>
            </a:r>
            <a:endParaRPr lang="en-US" altLang="ko-KR" sz="2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926060" y="3645024"/>
            <a:ext cx="237626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AI001(</a:t>
            </a:r>
            <a:r>
              <a:rPr lang="ko-KR" altLang="en-US" dirty="0" smtClean="0"/>
              <a:t>출</a:t>
            </a:r>
            <a:r>
              <a:rPr lang="ko-KR" altLang="en-US" dirty="0"/>
              <a:t>금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AI002(</a:t>
            </a:r>
            <a:r>
              <a:rPr lang="ko-KR" altLang="en-US" dirty="0" smtClean="0"/>
              <a:t>출</a:t>
            </a:r>
            <a:r>
              <a:rPr lang="ko-KR" altLang="en-US" dirty="0"/>
              <a:t>금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AI003(</a:t>
            </a:r>
            <a:r>
              <a:rPr lang="ko-KR" altLang="en-US" dirty="0" smtClean="0"/>
              <a:t>출</a:t>
            </a:r>
            <a:r>
              <a:rPr lang="ko-KR" altLang="en-US" dirty="0"/>
              <a:t>금</a:t>
            </a:r>
            <a:r>
              <a:rPr lang="ko-KR" altLang="en-US" dirty="0" smtClean="0"/>
              <a:t> 결과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948264" y="3645024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출금</a:t>
            </a:r>
            <a:endParaRPr lang="en-US" altLang="ko-KR" sz="2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07704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516216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 GROUP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1772816"/>
            <a:ext cx="2538636" cy="33843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04248" y="1772816"/>
            <a:ext cx="1800200" cy="33843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44008" y="5517232"/>
            <a:ext cx="158417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</a:t>
            </a:r>
            <a:endParaRPr lang="ko-KR" altLang="en-US" b="1" dirty="0"/>
          </a:p>
        </p:txBody>
      </p:sp>
      <p:pic>
        <p:nvPicPr>
          <p:cNvPr id="5124" name="Picture 4" descr="C:\Users\simjunbo\AppData\Local\Microsoft\Windows\Temporary Internet Files\Content.IE5\3CQTPEOZ\dglxass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21" y="4356769"/>
            <a:ext cx="944439" cy="9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simjunbo\AppData\Local\Microsoft\Windows\Temporary Internet Files\Content.IE5\3CQTPEOZ\dglxass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21" y="2564904"/>
            <a:ext cx="944439" cy="9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왼쪽/오른쪽 화살표 1"/>
          <p:cNvSpPr/>
          <p:nvPr/>
        </p:nvSpPr>
        <p:spPr>
          <a:xfrm>
            <a:off x="4499992" y="1916832"/>
            <a:ext cx="2088232" cy="75214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4499992" y="3717032"/>
            <a:ext cx="2088232" cy="75214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1844824"/>
            <a:ext cx="8136904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STATISTICS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CODE</a:t>
            </a:r>
            <a:r>
              <a:rPr lang="ko-KR" altLang="en-US" sz="3600" dirty="0" smtClean="0"/>
              <a:t>는 </a:t>
            </a:r>
            <a:r>
              <a:rPr lang="en-US" altLang="ko-KR" sz="3600" dirty="0" smtClean="0"/>
              <a:t>1:1 </a:t>
            </a:r>
            <a:r>
              <a:rPr lang="ko-KR" altLang="en-US" sz="3600" dirty="0" err="1" smtClean="0"/>
              <a:t>매칭</a:t>
            </a:r>
            <a:endParaRPr lang="ko-KR" altLang="en-US" sz="36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5496" y="712565"/>
            <a:ext cx="633670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STATISTICS GROUP, STATISTICS, CODE 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049206"/>
            <a:ext cx="8136904" cy="217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STATISTICS GROUP</a:t>
            </a:r>
            <a:r>
              <a:rPr lang="ko-KR" altLang="en-US" sz="3600" dirty="0" smtClean="0"/>
              <a:t>은 하위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STATISTICS GROUP</a:t>
            </a:r>
            <a:r>
              <a:rPr lang="ko-KR" altLang="en-US" sz="3600" dirty="0" smtClean="0"/>
              <a:t>을  가질 수 있으며 개수 상관 없음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60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249488" y="1700808"/>
            <a:ext cx="3546648" cy="1008112"/>
          </a:xfrm>
          <a:prstGeom prst="wedgeRectCallout">
            <a:avLst>
              <a:gd name="adj1" fmla="val -53393"/>
              <a:gd name="adj2" fmla="val 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업무코드 말고 이번에는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채널코드도 추가해주세요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5496" y="712565"/>
            <a:ext cx="7344816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ROOT STATISTICS GROUP, STATISTCIS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5496" y="712565"/>
            <a:ext cx="7344816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ROOT STATISTICS GROUP, STATISTCIS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808" y="3612957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3808" y="1556792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1556792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업무그룹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915816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STATISTICS </a:t>
            </a:r>
            <a:r>
              <a:rPr lang="en-US" altLang="ko-KR" b="1" dirty="0" smtClean="0"/>
              <a:t>GROUP</a:t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/>
              <a:t> </a:t>
            </a:r>
            <a:r>
              <a:rPr lang="ko-KR" altLang="en-US" b="1" dirty="0" smtClean="0"/>
              <a:t>대 표</a:t>
            </a:r>
            <a:r>
              <a:rPr lang="en-US" altLang="ko-KR" b="1" dirty="0"/>
              <a:t> 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012160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 GROUP</a:t>
            </a:r>
            <a:br>
              <a:rPr lang="en-US" altLang="ko-KR" b="1" dirty="0" smtClean="0"/>
            </a:br>
            <a:r>
              <a:rPr lang="en-US" altLang="ko-KR" b="1" dirty="0" smtClean="0"/>
              <a:t>(ROOT)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771800" y="1484784"/>
            <a:ext cx="2592288" cy="3600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00192" y="1412776"/>
            <a:ext cx="1800200" cy="374441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44208" y="3645024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채널그룹</a:t>
            </a:r>
            <a:endParaRPr lang="en-US" altLang="ko-KR" sz="2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15816" y="1592796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이</a:t>
            </a:r>
            <a:r>
              <a:rPr lang="ko-KR" altLang="en-US" sz="2400" dirty="0"/>
              <a:t>체</a:t>
            </a:r>
            <a:endParaRPr lang="en-US" altLang="ko-KR" sz="24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15816" y="22768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출금</a:t>
            </a:r>
            <a:endParaRPr lang="en-US" altLang="ko-KR" sz="24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915816" y="3681028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15816" y="43651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02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5436096" y="1988840"/>
            <a:ext cx="86409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436096" y="3861048"/>
            <a:ext cx="86409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간지_슈이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412" y="3521447"/>
            <a:ext cx="4883060" cy="555625"/>
            <a:chOff x="2472" y="1130"/>
            <a:chExt cx="2585" cy="350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실    </a:t>
                </a:r>
                <a:r>
                  <a:rPr lang="ko-KR" altLang="en-US" sz="2400" b="1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습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923927" y="2513335"/>
            <a:ext cx="4862795" cy="555625"/>
            <a:chOff x="2472" y="1130"/>
            <a:chExt cx="2585" cy="350"/>
          </a:xfrm>
        </p:grpSpPr>
        <p:grpSp>
          <p:nvGrpSpPr>
            <p:cNvPr id="27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30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2. Category </a:t>
                </a:r>
                <a:r>
                  <a:rPr lang="ko-KR" altLang="en-US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란</a:t>
                </a:r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?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3923928" y="1577231"/>
            <a:ext cx="4862795" cy="555625"/>
            <a:chOff x="2472" y="1130"/>
            <a:chExt cx="2585" cy="350"/>
          </a:xfrm>
        </p:grpSpPr>
        <p:grpSp>
          <p:nvGrpSpPr>
            <p:cNvPr id="52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55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6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1. </a:t>
                </a:r>
                <a:r>
                  <a:rPr lang="ko-KR" altLang="en-US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세미나 목적</a:t>
                </a:r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1844824"/>
            <a:ext cx="81369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ROOT STATISTICS GROUP </a:t>
            </a:r>
            <a:r>
              <a:rPr lang="ko-KR" altLang="en-US" sz="3600" dirty="0" smtClean="0"/>
              <a:t>하위 </a:t>
            </a:r>
            <a:r>
              <a:rPr lang="en-US" altLang="ko-KR" sz="3600" dirty="0" smtClean="0"/>
              <a:t>STATISTICS GROUP</a:t>
            </a:r>
            <a:r>
              <a:rPr lang="ko-KR" altLang="en-US" sz="3600" dirty="0" smtClean="0"/>
              <a:t>은 대표업무라 칭함</a:t>
            </a:r>
            <a:endParaRPr lang="ko-KR" altLang="en-US" sz="3600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5496" y="712565"/>
            <a:ext cx="7344816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ROOT STATISTICS GROUP, STATISTCIS GROUP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789040"/>
            <a:ext cx="81369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ROOT STATISTICS GROUP</a:t>
            </a:r>
            <a:r>
              <a:rPr lang="ko-KR" altLang="en-US" sz="3600" dirty="0" smtClean="0"/>
              <a:t>과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CODE GROUP</a:t>
            </a:r>
            <a:r>
              <a:rPr lang="ko-KR" altLang="en-US" sz="3600" dirty="0" smtClean="0"/>
              <a:t>은 </a:t>
            </a:r>
            <a:r>
              <a:rPr lang="en-US" altLang="ko-KR" sz="3600" dirty="0" smtClean="0"/>
              <a:t>1:1 </a:t>
            </a:r>
            <a:r>
              <a:rPr lang="ko-KR" altLang="en-US" sz="3600" dirty="0" err="1" smtClean="0"/>
              <a:t>매칭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2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71800" y="1484784"/>
            <a:ext cx="5328592" cy="1584176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5496" y="712565"/>
            <a:ext cx="7344816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ISREPRESENTATIVEKEY (</a:t>
            </a:r>
            <a:r>
              <a:rPr lang="ko-KR" altLang="en-US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대표 업무</a:t>
            </a:r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808" y="3612957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3808" y="1556792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1556792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업무그룹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915816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STATISTICS </a:t>
            </a:r>
            <a:r>
              <a:rPr lang="en-US" altLang="ko-KR" b="1" dirty="0" smtClean="0"/>
              <a:t>GROUP</a:t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/>
              <a:t> </a:t>
            </a:r>
            <a:r>
              <a:rPr lang="ko-KR" altLang="en-US" b="1" dirty="0" smtClean="0"/>
              <a:t>대 표</a:t>
            </a:r>
            <a:r>
              <a:rPr lang="en-US" altLang="ko-KR" b="1" dirty="0"/>
              <a:t> 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012160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 GROUP</a:t>
            </a:r>
            <a:br>
              <a:rPr lang="en-US" altLang="ko-KR" b="1" dirty="0" smtClean="0"/>
            </a:br>
            <a:r>
              <a:rPr lang="en-US" altLang="ko-KR" b="1" dirty="0" smtClean="0"/>
              <a:t>(ROOT)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6444208" y="3645024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채널그룹</a:t>
            </a:r>
            <a:endParaRPr lang="en-US" altLang="ko-KR" sz="2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15816" y="1592796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이</a:t>
            </a:r>
            <a:r>
              <a:rPr lang="ko-KR" altLang="en-US" sz="2400" dirty="0"/>
              <a:t>체</a:t>
            </a:r>
            <a:endParaRPr lang="en-US" altLang="ko-KR" sz="24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15816" y="22768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출금</a:t>
            </a:r>
            <a:endParaRPr lang="en-US" altLang="ko-KR" sz="24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915816" y="3681028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15816" y="43651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02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5436096" y="1988840"/>
            <a:ext cx="86409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436096" y="3861048"/>
            <a:ext cx="864096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1844824"/>
            <a:ext cx="81369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Category</a:t>
            </a:r>
            <a:r>
              <a:rPr lang="ko-KR" altLang="en-US" sz="3600" dirty="0" smtClean="0"/>
              <a:t>에서는 하나의 대표 </a:t>
            </a:r>
            <a:r>
              <a:rPr lang="en-US" altLang="ko-KR" sz="3600" dirty="0" smtClean="0"/>
              <a:t>KEY</a:t>
            </a:r>
            <a:r>
              <a:rPr lang="ko-KR" altLang="en-US" sz="3600" dirty="0" smtClean="0"/>
              <a:t>만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설정 가능</a:t>
            </a:r>
            <a:endParaRPr lang="ko-KR" altLang="en-US" sz="3600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5496" y="712565"/>
            <a:ext cx="7344816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ISREPRESENTATIVEKEY (</a:t>
            </a:r>
            <a:r>
              <a:rPr lang="ko-KR" altLang="en-US" sz="2400" b="1" dirty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대표 </a:t>
            </a:r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KEY)</a:t>
            </a:r>
            <a:endParaRPr lang="en-US" altLang="ko-KR" sz="2400" b="1" dirty="0">
              <a:solidFill>
                <a:schemeClr val="tx2"/>
              </a:solidFill>
              <a:latin typeface="+mn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125860" y="3573016"/>
            <a:ext cx="2377305" cy="158417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7868" y="3520979"/>
            <a:ext cx="2241459" cy="7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채널</a:t>
            </a:r>
            <a:r>
              <a:rPr lang="en-US" altLang="ko-KR" dirty="0" smtClean="0"/>
              <a:t>01-1</a:t>
            </a:r>
          </a:p>
          <a:p>
            <a:pPr algn="ctr"/>
            <a:r>
              <a:rPr lang="ko-KR" altLang="en-US" dirty="0" smtClean="0"/>
              <a:t>채널</a:t>
            </a:r>
            <a:r>
              <a:rPr lang="en-US" altLang="ko-KR" dirty="0" smtClean="0"/>
              <a:t>01-2</a:t>
            </a:r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125860" y="1556792"/>
            <a:ext cx="2377305" cy="158417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79912" y="3612957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79912" y="1556792"/>
            <a:ext cx="2448272" cy="1400219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5496" y="712565"/>
            <a:ext cx="252028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CATEGORY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48264" y="1556792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업무그룹</a:t>
            </a:r>
            <a:endParaRPr lang="en-US" altLang="ko-KR" sz="2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3851920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STATISTICS GROUP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516216" y="5517232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 GROUP</a:t>
            </a:r>
            <a:br>
              <a:rPr lang="en-US" altLang="ko-KR" b="1" dirty="0" smtClean="0"/>
            </a:br>
            <a:r>
              <a:rPr lang="en-US" altLang="ko-KR" b="1" dirty="0" smtClean="0"/>
              <a:t>(ROOT)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3707904" y="1484784"/>
            <a:ext cx="2592288" cy="3600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04248" y="1412776"/>
            <a:ext cx="1800200" cy="374441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48264" y="3645024"/>
            <a:ext cx="15658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채널그룹</a:t>
            </a:r>
            <a:endParaRPr lang="en-US" altLang="ko-KR" sz="2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851920" y="1592796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이</a:t>
            </a:r>
            <a:r>
              <a:rPr lang="ko-KR" altLang="en-US" sz="2400" dirty="0"/>
              <a:t>체</a:t>
            </a:r>
            <a:endParaRPr lang="en-US" altLang="ko-KR" sz="2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851920" y="22768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출금</a:t>
            </a:r>
            <a:endParaRPr lang="en-US" altLang="ko-KR" sz="2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851920" y="3681028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43651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채널</a:t>
            </a:r>
            <a:r>
              <a:rPr lang="en-US" altLang="ko-KR" sz="2400" dirty="0" smtClean="0"/>
              <a:t>02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228184" y="1988840"/>
            <a:ext cx="648072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228184" y="3861048"/>
            <a:ext cx="648072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7868" y="1556792"/>
            <a:ext cx="2241459" cy="7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AI001(</a:t>
            </a:r>
            <a:r>
              <a:rPr lang="ko-KR" altLang="en-US" dirty="0" smtClean="0"/>
              <a:t>이체 입력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AI002(</a:t>
            </a:r>
            <a:r>
              <a:rPr lang="ko-KR" altLang="en-US" dirty="0" smtClean="0"/>
              <a:t>이체 확인</a:t>
            </a:r>
            <a:r>
              <a:rPr lang="en-US" altLang="ko-KR" dirty="0"/>
              <a:t>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7868" y="2348880"/>
            <a:ext cx="224145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AI001(</a:t>
            </a:r>
            <a:r>
              <a:rPr lang="ko-KR" altLang="en-US" dirty="0" smtClean="0"/>
              <a:t>출</a:t>
            </a:r>
            <a:r>
              <a:rPr lang="ko-KR" altLang="en-US" dirty="0"/>
              <a:t>금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AI002(</a:t>
            </a:r>
            <a:r>
              <a:rPr lang="ko-KR" altLang="en-US" dirty="0" smtClean="0"/>
              <a:t>출</a:t>
            </a:r>
            <a:r>
              <a:rPr lang="ko-KR" altLang="en-US" dirty="0"/>
              <a:t>금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70917" y="5517232"/>
            <a:ext cx="180020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107504" y="1484784"/>
            <a:ext cx="2394620" cy="36724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7868" y="4313067"/>
            <a:ext cx="2241459" cy="77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채널</a:t>
            </a:r>
            <a:r>
              <a:rPr lang="en-US" altLang="ko-KR" dirty="0" smtClean="0"/>
              <a:t>02-1</a:t>
            </a:r>
            <a:endParaRPr lang="en-US" altLang="ko-KR" dirty="0"/>
          </a:p>
          <a:p>
            <a:pPr algn="ctr"/>
            <a:r>
              <a:rPr lang="ko-KR" altLang="en-US" dirty="0"/>
              <a:t>채널</a:t>
            </a:r>
            <a:r>
              <a:rPr lang="en-US" altLang="ko-KR" dirty="0" smtClean="0"/>
              <a:t>02-2</a:t>
            </a:r>
            <a:endParaRPr lang="en-US" altLang="ko-KR" dirty="0"/>
          </a:p>
        </p:txBody>
      </p:sp>
      <p:sp>
        <p:nvSpPr>
          <p:cNvPr id="53" name="직사각형 52"/>
          <p:cNvSpPr/>
          <p:nvPr/>
        </p:nvSpPr>
        <p:spPr>
          <a:xfrm>
            <a:off x="2195736" y="5517232"/>
            <a:ext cx="1584176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STATISTICS</a:t>
            </a:r>
            <a:endParaRPr lang="ko-KR" altLang="en-US" b="1" dirty="0"/>
          </a:p>
        </p:txBody>
      </p:sp>
      <p:sp>
        <p:nvSpPr>
          <p:cNvPr id="54" name="왼쪽/오른쪽 화살표 53"/>
          <p:cNvSpPr/>
          <p:nvPr/>
        </p:nvSpPr>
        <p:spPr>
          <a:xfrm>
            <a:off x="2339752" y="1898830"/>
            <a:ext cx="1512168" cy="75214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/오른쪽 화살표 55"/>
          <p:cNvSpPr/>
          <p:nvPr/>
        </p:nvSpPr>
        <p:spPr>
          <a:xfrm>
            <a:off x="2339752" y="3972997"/>
            <a:ext cx="1512168" cy="75214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4" descr="C:\Users\simjunbo\AppData\Local\Microsoft\Windows\Temporary Internet Files\Content.IE5\3CQTPEOZ\dglxasse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45361"/>
            <a:ext cx="539823" cy="5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imjunbo\AppData\Local\Microsoft\Windows\Temporary Internet Files\Content.IE5\3CQTPEOZ\dglxasse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01145"/>
            <a:ext cx="539823" cy="5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9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어떻게 설정해야 되지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5496" y="712565"/>
            <a:ext cx="252028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CATEGORY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2534210" cy="277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40768"/>
            <a:ext cx="8784976" cy="200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으로 구부러진 화살표 5"/>
          <p:cNvSpPr/>
          <p:nvPr/>
        </p:nvSpPr>
        <p:spPr>
          <a:xfrm rot="19949669">
            <a:off x="2622633" y="3730662"/>
            <a:ext cx="864070" cy="143651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어떤 방식으로 데이터를 수집할까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3" descr="C:\Users\simjunbo\AppData\Local\Microsoft\Windows\Temporary Internet Files\Content.IE5\ABRMGPHW\MC900424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81" y="3484480"/>
            <a:ext cx="1964951" cy="25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6604836" y="3555008"/>
            <a:ext cx="1618837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400" b="1" dirty="0" smtClean="0">
                <a:latin typeface="+mn-ea"/>
                <a:ea typeface="+mn-ea"/>
              </a:rPr>
              <a:t>Pharos Server</a:t>
            </a: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7" name="Picture 4" descr="C:\Users\simjunbo\AppData\Local\Microsoft\Windows\Temporary Internet Files\Content.IE5\3CQTPEOZ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8752"/>
            <a:ext cx="2592536" cy="25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gray">
          <a:xfrm>
            <a:off x="1777413" y="3446163"/>
            <a:ext cx="1858731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400" b="1" dirty="0" smtClean="0">
                <a:latin typeface="+mn-ea"/>
                <a:ea typeface="+mn-ea"/>
              </a:rPr>
              <a:t>AGENT</a:t>
            </a: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10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05273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77775" y="2566645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835696" y="908720"/>
            <a:ext cx="3330624" cy="792088"/>
          </a:xfrm>
          <a:prstGeom prst="wedgeRectCallout">
            <a:avLst>
              <a:gd name="adj1" fmla="val -48860"/>
              <a:gd name="adj2" fmla="val 9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우리는 업무코드로 카테고리를 구성해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636144" y="4115654"/>
            <a:ext cx="266404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3851920" y="2313746"/>
            <a:ext cx="3960440" cy="792088"/>
          </a:xfrm>
          <a:prstGeom prst="wedgeRectCallout">
            <a:avLst>
              <a:gd name="adj1" fmla="val -48860"/>
              <a:gd name="adj2" fmla="val 9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업무코드</a:t>
            </a:r>
            <a:r>
              <a:rPr lang="ko-KR" altLang="en-US" dirty="0"/>
              <a:t>로</a:t>
            </a:r>
            <a:r>
              <a:rPr lang="ko-KR" altLang="en-US" dirty="0" smtClean="0"/>
              <a:t> 보낼 테니까 받으세요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7611" y="5085184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TX_CODE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58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simjunbo\AppData\Local\Microsoft\Windows\Temporary Internet Files\Content.IE5\1FCDT3AM\MC90043395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1124744"/>
            <a:ext cx="152455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43549" y="2492896"/>
            <a:ext cx="944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어떤 방식으로 데이터를 수집할까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3" descr="C:\Users\simjunbo\AppData\Local\Microsoft\Windows\Temporary Internet Files\Content.IE5\ABRMGPHW\MC9004247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81" y="3484480"/>
            <a:ext cx="1964951" cy="25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6604836" y="3555008"/>
            <a:ext cx="1618837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400" b="1" dirty="0" smtClean="0">
                <a:latin typeface="+mn-ea"/>
                <a:ea typeface="+mn-ea"/>
              </a:rPr>
              <a:t>Pharos Server</a:t>
            </a:r>
            <a:endParaRPr lang="en-US" altLang="ko-KR" sz="1400" b="1" dirty="0">
              <a:latin typeface="+mn-ea"/>
              <a:ea typeface="+mn-ea"/>
            </a:endParaRPr>
          </a:p>
        </p:txBody>
      </p:sp>
      <p:pic>
        <p:nvPicPr>
          <p:cNvPr id="7" name="Picture 4" descr="C:\Users\simjunbo\AppData\Local\Microsoft\Windows\Temporary Internet Files\Content.IE5\3CQTPEOZ\MC90043484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8752"/>
            <a:ext cx="2592536" cy="25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gray">
          <a:xfrm>
            <a:off x="1777413" y="3446163"/>
            <a:ext cx="1858731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400" b="1" dirty="0" smtClean="0">
                <a:latin typeface="+mn-ea"/>
                <a:ea typeface="+mn-ea"/>
              </a:rPr>
              <a:t>AGENT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835696" y="908720"/>
            <a:ext cx="3330624" cy="792088"/>
          </a:xfrm>
          <a:prstGeom prst="wedgeRectCallout">
            <a:avLst>
              <a:gd name="adj1" fmla="val -48860"/>
              <a:gd name="adj2" fmla="val 9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우리는 </a:t>
            </a:r>
            <a:r>
              <a:rPr lang="en-US" altLang="ko-KR" dirty="0"/>
              <a:t>IP</a:t>
            </a:r>
            <a:r>
              <a:rPr lang="ko-KR" altLang="en-US" dirty="0"/>
              <a:t>로 카테고리를 구성해 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636144" y="4115654"/>
            <a:ext cx="266404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3851920" y="2313746"/>
            <a:ext cx="3744416" cy="792088"/>
          </a:xfrm>
          <a:prstGeom prst="wedgeRectCallout">
            <a:avLst>
              <a:gd name="adj1" fmla="val -48860"/>
              <a:gd name="adj2" fmla="val 9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코드로 보낼 테니까 </a:t>
            </a:r>
            <a:r>
              <a:rPr lang="ko-KR" altLang="en-US" dirty="0"/>
              <a:t>받으세요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37611" y="5085184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REMOTE_ADDR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8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어떤 방식으로 데이터를 수집할까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482909" cy="347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1844824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6730" y="2789234"/>
            <a:ext cx="1354950" cy="783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4869160"/>
            <a:ext cx="864096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어느 </a:t>
            </a:r>
            <a:r>
              <a:rPr lang="en-US" altLang="ko-KR" sz="3600" dirty="0" smtClean="0"/>
              <a:t>Agent </a:t>
            </a:r>
            <a:r>
              <a:rPr lang="ko-KR" altLang="en-US" sz="3600" dirty="0" smtClean="0"/>
              <a:t>에서 무슨 데이터를 수집할 것인가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38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imjunbo\AppData\Local\Microsoft\Windows\Temporary Internet Files\Content.IE5\FEMXE38V\MC9004339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7008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mjunbo\AppData\Local\Microsoft\Windows\Temporary Internet Files\Content.IE5\1FCDT3AM\MC90043395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154" y="4077072"/>
            <a:ext cx="152455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7775" y="3212976"/>
            <a:ext cx="931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175" y="5445224"/>
            <a:ext cx="944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ko-KR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사</a:t>
            </a:r>
            <a:endParaRPr lang="en-US" altLang="ko-KR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123728" y="2204864"/>
            <a:ext cx="79208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23728" y="4725144"/>
            <a:ext cx="792088" cy="6801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어떤 방식으로 데이터를 수집할까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90" y="4436562"/>
            <a:ext cx="4757801" cy="15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513714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23" y="2611462"/>
            <a:ext cx="2204097" cy="139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3" y="5157192"/>
            <a:ext cx="2221135" cy="127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2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56792"/>
            <a:ext cx="903649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실   </a:t>
            </a:r>
            <a:r>
              <a:rPr lang="ko-KR" altLang="en-US" sz="10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습</a:t>
            </a:r>
            <a:endParaRPr lang="ko-KR" altLang="en-US" sz="10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목차목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9" t="22443" r="7477" b="63853"/>
          <a:stretch>
            <a:fillRect/>
          </a:stretch>
        </p:blipFill>
        <p:spPr bwMode="auto">
          <a:xfrm>
            <a:off x="3944938" y="2651125"/>
            <a:ext cx="50466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52528" y="2996952"/>
            <a:ext cx="44279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anchor="ctr"/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세미나 목적</a:t>
            </a:r>
            <a:endParaRPr lang="en-US" altLang="en-US" sz="2800" b="1" dirty="0">
              <a:latin typeface="+mn-ea"/>
              <a:ea typeface="+mn-ea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019550" y="3028950"/>
            <a:ext cx="77815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en-US" altLang="ko-KR" sz="4400" b="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6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484784"/>
            <a:ext cx="8424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Category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에 대한 개념 이해</a:t>
            </a:r>
            <a:endParaRPr lang="en-US" altLang="ko-KR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43" y="4365104"/>
            <a:ext cx="2438400" cy="2438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2412177"/>
            <a:ext cx="8424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실습을 통한 정보 공유</a:t>
            </a:r>
            <a:endParaRPr lang="en-US" altLang="ko-KR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목차목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9" t="22443" r="7477" b="63853"/>
          <a:stretch>
            <a:fillRect/>
          </a:stretch>
        </p:blipFill>
        <p:spPr bwMode="auto">
          <a:xfrm>
            <a:off x="3944938" y="2651125"/>
            <a:ext cx="50466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52528" y="2996952"/>
            <a:ext cx="44279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anchor="ctr"/>
          <a:lstStyle/>
          <a:p>
            <a:r>
              <a:rPr lang="en-US" altLang="en-US" sz="2800" b="1" dirty="0" smtClean="0">
                <a:latin typeface="+mn-lt"/>
                <a:ea typeface="+mn-ea"/>
              </a:rPr>
              <a:t>Category </a:t>
            </a:r>
            <a:r>
              <a:rPr lang="ko-KR" altLang="en-US" sz="2800" b="1" dirty="0" smtClean="0">
                <a:latin typeface="+mn-lt"/>
                <a:ea typeface="+mn-ea"/>
              </a:rPr>
              <a:t>란</a:t>
            </a:r>
            <a:r>
              <a:rPr lang="en-US" altLang="ko-KR" sz="2800" b="1" dirty="0" smtClean="0">
                <a:latin typeface="+mn-lt"/>
                <a:ea typeface="+mn-ea"/>
              </a:rPr>
              <a:t>?</a:t>
            </a:r>
            <a:endParaRPr lang="en-US" altLang="en-US" sz="2800" b="1" dirty="0">
              <a:latin typeface="+mn-lt"/>
              <a:ea typeface="+mn-ea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019550" y="3028950"/>
            <a:ext cx="77815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4400" b="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9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왜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가 나왔을까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4" descr="C:\Users\simjunbo\AppData\Local\Microsoft\Windows\Temporary Internet Files\Content.IE5\ABRMGPHW\MC9004415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2276871"/>
            <a:ext cx="2592288" cy="25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4653136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 담당자</a:t>
            </a:r>
            <a:endParaRPr lang="ko-KR" altLang="en-US" b="1" dirty="0"/>
          </a:p>
        </p:txBody>
      </p:sp>
      <p:pic>
        <p:nvPicPr>
          <p:cNvPr id="1027" name="Picture 3" descr="C:\Users\simjunbo\AppData\Local\Microsoft\Windows\Temporary Internet Files\Content.IE5\F50DFWJS\MC90043485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58"/>
            <a:ext cx="1356519" cy="13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21314" y="2060848"/>
            <a:ext cx="548121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http://175.118.115.203:7070/</a:t>
            </a:r>
            <a:r>
              <a:rPr lang="en-US" altLang="ko-KR" sz="1600" dirty="0" err="1" smtClean="0"/>
              <a:t>send_money?txcode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예금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131840" y="3501008"/>
            <a:ext cx="54726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http://175.118.115.203:7070/</a:t>
            </a:r>
            <a:r>
              <a:rPr lang="en-US" altLang="ko-KR" sz="1600" dirty="0" err="1" smtClean="0"/>
              <a:t>send_money?txcode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적금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80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왜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가 나왔을까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4" descr="C:\Users\simjunbo\AppData\Local\Microsoft\Windows\Temporary Internet Files\Content.IE5\ABRMGPHW\MC9004415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2276871"/>
            <a:ext cx="2592288" cy="25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구름 모양 설명선 2"/>
          <p:cNvSpPr/>
          <p:nvPr/>
        </p:nvSpPr>
        <p:spPr>
          <a:xfrm>
            <a:off x="4644008" y="2564904"/>
            <a:ext cx="3096344" cy="1701133"/>
          </a:xfrm>
          <a:prstGeom prst="cloudCallout">
            <a:avLst>
              <a:gd name="adj1" fmla="val -91414"/>
              <a:gd name="adj2" fmla="val -13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거래에 대한 업무를 쉽게 확인 할 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없을까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25" name="구름 모양 설명선 24"/>
          <p:cNvSpPr/>
          <p:nvPr/>
        </p:nvSpPr>
        <p:spPr>
          <a:xfrm>
            <a:off x="4652392" y="836712"/>
            <a:ext cx="2943944" cy="1701133"/>
          </a:xfrm>
          <a:prstGeom prst="cloudCallout">
            <a:avLst>
              <a:gd name="adj1" fmla="val -92378"/>
              <a:gd name="adj2" fmla="val 49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 거래는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무슨 일을 할까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653136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 담당자</a:t>
            </a:r>
            <a:endParaRPr lang="ko-KR" altLang="en-US" b="1" dirty="0"/>
          </a:p>
        </p:txBody>
      </p:sp>
      <p:pic>
        <p:nvPicPr>
          <p:cNvPr id="1027" name="Picture 3" descr="C:\Users\simjunbo\AppData\Local\Microsoft\Windows\Temporary Internet Files\Content.IE5\F50DFWJS\MC90043485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58"/>
            <a:ext cx="1356519" cy="13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구름 모양 설명선 29"/>
          <p:cNvSpPr/>
          <p:nvPr/>
        </p:nvSpPr>
        <p:spPr>
          <a:xfrm>
            <a:off x="4644008" y="4293096"/>
            <a:ext cx="3240360" cy="1701133"/>
          </a:xfrm>
          <a:prstGeom prst="cloudCallout">
            <a:avLst>
              <a:gd name="adj1" fmla="val -92456"/>
              <a:gd name="adj2" fmla="val -76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거래가 업무이름으로 나오면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참 편할 텐데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38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4176481" y="4653136"/>
            <a:ext cx="1907687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176481" y="3284984"/>
            <a:ext cx="1907687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왜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가 나왔을까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9936" y="3071597"/>
            <a:ext cx="2844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send_money?txcode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예금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119647" y="4509120"/>
            <a:ext cx="284008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send_money?txcode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적금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pic>
        <p:nvPicPr>
          <p:cNvPr id="8" name="Picture 4" descr="C:\Users\simjunbo\AppData\Local\Microsoft\Windows\Temporary Internet Files\Content.IE5\ABRMGPHW\MC9004415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2276871"/>
            <a:ext cx="2592288" cy="25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4653136"/>
            <a:ext cx="244827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업무 담당자</a:t>
            </a:r>
            <a:endParaRPr lang="ko-KR" altLang="en-US" b="1" dirty="0"/>
          </a:p>
        </p:txBody>
      </p:sp>
      <p:pic>
        <p:nvPicPr>
          <p:cNvPr id="2050" name="Picture 2" descr="C:\Users\simjunbo\AppData\Local\Microsoft\Windows\Temporary Internet Files\Content.IE5\FEMXE38V\MC9004325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96752"/>
            <a:ext cx="1359024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3071596"/>
            <a:ext cx="1152128" cy="215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CATEGORY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99992" y="3074234"/>
            <a:ext cx="1152128" cy="7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9992" y="4509120"/>
            <a:ext cx="1152128" cy="7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적금</a:t>
            </a:r>
            <a:endParaRPr lang="ko-KR" altLang="en-US" dirty="0"/>
          </a:p>
        </p:txBody>
      </p:sp>
      <p:sp>
        <p:nvSpPr>
          <p:cNvPr id="16" name="구름 모양 설명선 15"/>
          <p:cNvSpPr/>
          <p:nvPr/>
        </p:nvSpPr>
        <p:spPr>
          <a:xfrm>
            <a:off x="3177019" y="1007787"/>
            <a:ext cx="2943944" cy="1701133"/>
          </a:xfrm>
          <a:prstGeom prst="cloudCallout">
            <a:avLst>
              <a:gd name="adj1" fmla="val -94767"/>
              <a:gd name="adj2" fmla="val 58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거래를 </a:t>
            </a:r>
            <a:r>
              <a:rPr lang="en-US" altLang="ko-KR" sz="1600" dirty="0" smtClean="0"/>
              <a:t>Category</a:t>
            </a:r>
            <a:r>
              <a:rPr lang="ko-KR" altLang="en-US" sz="1600" dirty="0" smtClean="0"/>
              <a:t>로 등록해서 업무단위로 볼 수 있으니까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매우 편리하구나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5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왜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Category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가 나왔을까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44016" y="904776"/>
            <a:ext cx="44279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BFCFE"/>
              </a:gs>
              <a:gs pos="100000">
                <a:srgbClr val="EBF2F8"/>
              </a:gs>
            </a:gsLst>
            <a:lin ang="2700000" scaled="1"/>
          </a:gradFill>
          <a:ln w="12700" algn="ctr">
            <a:solidFill>
              <a:srgbClr val="5CA0DD">
                <a:alpha val="59999"/>
              </a:srgbClr>
            </a:solidFill>
            <a:round/>
            <a:headEnd/>
            <a:tailEnd/>
          </a:ln>
        </p:spPr>
        <p:txBody>
          <a:bodyPr wrap="none" lIns="468000" anchor="ctr"/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Category</a:t>
            </a:r>
            <a:r>
              <a:rPr lang="ko-KR" altLang="en-US" sz="2400" b="1" dirty="0" smtClean="0">
                <a:solidFill>
                  <a:schemeClr val="tx2"/>
                </a:solidFill>
                <a:latin typeface="+mn-lt"/>
                <a:ea typeface="HY헤드라인M" pitchFamily="18" charset="-127"/>
              </a:rPr>
              <a:t>의 장점</a:t>
            </a:r>
            <a:endParaRPr lang="ko-KR" alt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2" y="1844824"/>
            <a:ext cx="7848872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거래를 업무단위로 확인 가능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539552" y="3140968"/>
            <a:ext cx="7848872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여러 관점으로 </a:t>
            </a:r>
            <a:r>
              <a:rPr lang="en-US" altLang="ko-KR" sz="3600" dirty="0" smtClean="0"/>
              <a:t>Category </a:t>
            </a:r>
            <a:r>
              <a:rPr lang="ko-KR" altLang="en-US" sz="3600" dirty="0" smtClean="0"/>
              <a:t>구성 가능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561374"/>
            <a:ext cx="7848872" cy="8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실시간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다양한 통계 데이터 확인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50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33673</TotalTime>
  <Words>639</Words>
  <Application>Microsoft Office PowerPoint</Application>
  <PresentationFormat>화면 슬라이드 쇼(4:3)</PresentationFormat>
  <Paragraphs>210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BusinessArts</dc:creator>
  <cp:lastModifiedBy>simjunbo</cp:lastModifiedBy>
  <cp:revision>2434</cp:revision>
  <cp:lastPrinted>2013-06-04T17:01:01Z</cp:lastPrinted>
  <dcterms:created xsi:type="dcterms:W3CDTF">2011-06-03T08:27:18Z</dcterms:created>
  <dcterms:modified xsi:type="dcterms:W3CDTF">2013-12-17T12:28:00Z</dcterms:modified>
</cp:coreProperties>
</file>