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9" r:id="rId2"/>
    <p:sldId id="568" r:id="rId3"/>
    <p:sldId id="693" r:id="rId4"/>
    <p:sldId id="694" r:id="rId5"/>
    <p:sldId id="660" r:id="rId6"/>
    <p:sldId id="721" r:id="rId7"/>
    <p:sldId id="722" r:id="rId8"/>
    <p:sldId id="720" r:id="rId9"/>
    <p:sldId id="718" r:id="rId10"/>
    <p:sldId id="724" r:id="rId11"/>
    <p:sldId id="719" r:id="rId12"/>
    <p:sldId id="725" r:id="rId13"/>
    <p:sldId id="726" r:id="rId14"/>
    <p:sldId id="626" r:id="rId15"/>
  </p:sldIdLst>
  <p:sldSz cx="9144000" cy="6858000" type="screen4x3"/>
  <p:notesSz cx="6858000" cy="9947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C01402"/>
    <a:srgbClr val="CC00CC"/>
    <a:srgbClr val="CC00FF"/>
    <a:srgbClr val="FFFF00"/>
    <a:srgbClr val="C0C0C0"/>
    <a:srgbClr val="009900"/>
    <a:srgbClr val="33CC33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2" autoAdjust="0"/>
    <p:restoredTop sz="78266" autoAdjust="0"/>
  </p:normalViewPr>
  <p:slideViewPr>
    <p:cSldViewPr>
      <p:cViewPr>
        <p:scale>
          <a:sx n="66" d="100"/>
          <a:sy n="66" d="100"/>
        </p:scale>
        <p:origin x="-104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92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92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EAEEEEC1-39CF-48B8-9422-7D2D933BB4C1}" type="datetimeFigureOut">
              <a:rPr lang="ko-KR" altLang="en-US" smtClean="0"/>
              <a:pPr/>
              <a:t>2014-01-24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316" y="4724674"/>
            <a:ext cx="5487370" cy="4476515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7736"/>
            <a:ext cx="2972393" cy="497927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991" y="9447736"/>
            <a:ext cx="2972392" cy="497927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CA8A8EFC-F007-4A5F-A43C-08D4B27B4F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8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2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LD_PRELOAD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프로그램이 라이브러리를 가져오기 전에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원하는 라이브러리를 먼저 등록시켜두는 환경변수로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LD_PRELOAD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지정된 공유 오브젝트를 먼저 링크시키게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프로그램이 사용하는 함수들은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attack.so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존재하고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링크되었으므로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함수들이 실행되게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PMM(Pharos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매니저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Pharos TP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pharostp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ptpadmin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psysrmon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관리하는 프로세스로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프로세스가 비정상적으로 종료된 경우에 재실행 등을 처리한다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PHAROSTP(Adapter)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프로세스의 성능정보를 수집서버에 전달하거나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Hashing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Pharos TP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실질적인 처리를 담당하는 프로세스이다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PTPADMIN(TP Monitor Admin) : TP Monitor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정보를 실시간으로 추출하는 프로세스이다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PSYSRMON(System Resource Monitoring)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프로세스가 실행되는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정보를 추출하는 프로세스이다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Call-Tree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클라이언트로부터 호출된 서비스의 시작부터 종료시점까지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ATMI API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데이터베이스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Call-Tree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이슈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서비스가 처리되면서 메모리를 할당하고 반환하지 않는지를 추적한다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리소스 사용량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서비스에서 사용한 시스템 리소스 사용량을 추적한다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처리정보 검출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서비스에서 호출한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 및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데이터를 추출한다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1=SERVICE | 2=MODULE | 3=FUNCTION | 4=ATMI (TPCALL, TPACLL,</a:t>
            </a:r>
            <a:r>
              <a:rPr lang="en-US" altLang="ko-KR" baseline="0" dirty="0" smtClean="0"/>
              <a:t> TPFOWORD)</a:t>
            </a:r>
            <a:r>
              <a:rPr lang="en-US" altLang="ko-KR" dirty="0" smtClean="0"/>
              <a:t> | 5=SQL]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0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인터넷이 널리 보급되고 중앙에 집중되어 있던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메인프레임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 파워를 업무의 특성에 따라 다중의 호스트로 분리하고자 하는 다운사이징 기법과 기존에 구축되어 있던 독립적인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이기종의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시스템들을 하나의 네트워크로 연결하여 통합하고자 하는 시스템 통합 기법 등이 등장하면서 기존의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집중식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컴퓨팅이 분산 컴퓨팅으로 변화하게 되었다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분산 컴퓨팅을 실현하기 위해서는 서로 다른 운영체제와 서버 프로그램과의 호환성뿐 아니라 이종의 통신 프로토콜을 사용하는 네트워크간의 접속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자원에 대한 접근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시스템을 연결해 단일한 사용자 환경으로 만들어 주는 것이 필수적이다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분산 컴퓨팅 환경을 구현하는 데 발생하는 여러 가지 문제점들을 해결하기 위해 새로운 종류의 소프트웨어가 등장하게 되었는데 이것이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컴퓨팅 환경을 구현할 때 발생되는 이종 네트워크간의 프로토콜 인터페이스 문제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환경하에 서의 시스템 운영 문제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데이터베이스간의 접근 문제 등과 같은 것들을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통하여 해결하게 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제품은 각 제품의 용도와 목적에 따라 다음의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나누어진다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TP-Monitor(Transaction Processing Monitor)</a:t>
            </a:r>
          </a:p>
          <a:p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이질적인 분산 환경에서 트랜잭션을 처리하고 각종 처리 절차를 관리하는 기능을 제공하는 서비스이다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Tmax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미들웨어의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다양한 </a:t>
            </a:r>
            <a:r>
              <a:rPr lang="ko-KR" alt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제품군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중에 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TP-Monitor </a:t>
            </a:r>
            <a:r>
              <a:rPr lang="ko-KR" alt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제품군에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속한다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WAS(Web Application Server)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웹에서 트랜잭션을 처리하고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이기종간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상호 통신 기능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(J2EE)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제공하는 서비스이다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MOM(Messaging Oriented Middleware)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메시지를 큐라고 불리는 전달 중계소에 넣어 처리하고 큐에 의한 메시지 관리 기능을 제공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서비스이다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Access System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환경에서 복수 개의 데이터베이스 서버들을 일관된 방법으로 이용할 수 있는 환경을 제공하는 서비스이다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 System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네트워크에서 다른 컴퓨터에 있는 프로그램을 실행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동기적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서비스이다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ORB(Object Request Broker)</a:t>
            </a:r>
          </a:p>
          <a:p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 객체가 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ORB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소프트웨어 버스를 이용하여 원격지 서버의 </a:t>
            </a:r>
            <a:r>
              <a:rPr lang="ko-KR" alt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메소드를</a:t>
            </a:r>
            <a:r>
              <a:rPr lang="ko-KR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호출하는 기능을 제공하는 서비스이다</a:t>
            </a:r>
            <a:r>
              <a:rPr lang="en-US" altLang="ko-KR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http://technet.tmax.co.kr/kr/edocs/tmax/50/getting-started/ch01.html#d4e370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Tmax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1-tier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메인프레임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메인프레임의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제한된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확장성으로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인한 유지보수의 어려움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고비용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(2) 2-tier C/S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비즈니스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기반한 시스템으로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바뀌면 전체시스템에 다시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설치해야한다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이기종간의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호환성 문제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서버에 과부하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3-tier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2-tier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비용이 증가하여 등장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이기종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머신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시스템 통합 가능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DBMS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쪽의 부하경감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Presentation, Business,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분리 운용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개념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분산환경의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이기종간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투명한 업무처리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Client - Server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측의 프로세스 관리 및 부하분산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장애대책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시스템관리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트랜잭션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All or nothing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TP-Monitor(Transaction Processing Monitor)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각종 프로토콜에서 동작하는 세션과 시스템 및 데이터베이스 사이의 최소 처리단위인 트랜잭션을 감시하여 일관성 있게 보관 및 유지하는 역할을 하는 트랜잭션 관리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미들웨어이다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애플리케이션 개발 용이 </a:t>
            </a:r>
            <a:endParaRPr lang="en-US" altLang="ko-KR" dirty="0" smtClean="0"/>
          </a:p>
          <a:p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처리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혼재 개발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복잡해짐</a:t>
            </a:r>
            <a:endParaRPr lang="en-US" altLang="ko-KR" baseline="0" dirty="0" smtClean="0"/>
          </a:p>
          <a:p>
            <a:r>
              <a:rPr lang="ko-KR" altLang="en-US" dirty="0" smtClean="0"/>
              <a:t>간단한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제공하며 서버 클라이언트 구조의 기능 분리로 애플리케이션 개발 편이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애플리케이션 관리</a:t>
            </a:r>
            <a:endParaRPr lang="en-US" altLang="ko-KR" dirty="0" smtClean="0"/>
          </a:p>
          <a:p>
            <a:r>
              <a:rPr lang="en-US" altLang="ko-KR" dirty="0" smtClean="0"/>
              <a:t>Ex)</a:t>
            </a:r>
            <a:r>
              <a:rPr lang="en-US" altLang="ko-KR" dirty="0" err="1" smtClean="0"/>
              <a:t>tmadmin</a:t>
            </a:r>
            <a:r>
              <a:rPr lang="en-US" altLang="ko-KR" dirty="0" smtClean="0"/>
              <a:t> 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서비스 상태</a:t>
            </a:r>
            <a:r>
              <a:rPr lang="en-US" altLang="ko-KR" baseline="0" dirty="0" smtClean="0"/>
              <a:t>, Queue </a:t>
            </a:r>
            <a:r>
              <a:rPr lang="ko-KR" altLang="en-US" baseline="0" dirty="0" smtClean="0"/>
              <a:t>상태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호출 건수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baseline="0" dirty="0" smtClean="0"/>
              <a:t>DBMS </a:t>
            </a:r>
            <a:r>
              <a:rPr lang="ko-KR" altLang="en-US" baseline="0" dirty="0" smtClean="0"/>
              <a:t>자원 관리</a:t>
            </a:r>
            <a:endParaRPr lang="en-US" altLang="ko-KR" baseline="0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의 트랜잭션을 통합 관리하므로 데이터 베이스 자원 관리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부하 조절</a:t>
            </a:r>
            <a:endParaRPr lang="en-US" altLang="ko-KR" dirty="0" smtClean="0"/>
          </a:p>
          <a:p>
            <a:r>
              <a:rPr lang="ko-KR" altLang="en-US" dirty="0" smtClean="0"/>
              <a:t>최적의 자원을 사용활 수 있게 부하를 분산하기 위해 분산 트랜잭션 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수행 속도와 신뢰성</a:t>
            </a:r>
            <a:endParaRPr lang="en-US" altLang="ko-KR" dirty="0" smtClean="0"/>
          </a:p>
          <a:p>
            <a:r>
              <a:rPr lang="ko-KR" altLang="en-US" dirty="0" smtClean="0"/>
              <a:t>적은 서버 자원으로 많은 클라이언트 관리를 통해 </a:t>
            </a:r>
            <a:r>
              <a:rPr lang="en-US" altLang="ko-KR" dirty="0" smtClean="0"/>
              <a:t>DBMS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오버헤드를 줄이고 응답시간 향상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3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A8EFC-F007-4A5F-A43C-08D4B27B4F2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1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821C1-7E43-4662-861C-D51EE749620B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492D-68EF-486C-9180-98D0FEA3A8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2BFB-DB23-4011-9467-FCE0AF1BAB35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9EA46-C1A8-4ADF-A9AE-BAA6A6F4E8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5741-340C-4317-9562-4661690A7772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A94A4-1372-4313-9242-2637412E62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27E61-2C94-4273-B234-D95284B4CB98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BBBF-4051-48D5-91C4-774B2D27A2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8DAF-3D0C-464E-BA21-A937694175C7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442BC-FCB3-4D21-BEBE-CA2B5F1506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86591-0046-4D47-A27D-B21C2B6B43B3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067EA-F73C-421B-A1AF-C4F488BF8A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334B9-36F9-4513-8327-42C4A4BFAD54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7C1C3-7779-4598-B1A3-1764218A61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F7653-1591-4318-8AD0-4E6CF98BE92C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99892-5216-4E75-AD47-A87DA4BA32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8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BC8B0-23F0-40E0-A420-EC40664C312A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4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42150" y="65293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26FAD-7FB2-45BF-AC6C-968F0D188D0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412A2-EE7D-4456-A53B-3370FDA96B09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CA5EA-CCEE-4B72-9F21-216565A045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EC142-41B3-46CB-B713-F89432179EC3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C2C4-B661-42A6-9CF1-EF5BFDDBFB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CA314E-6363-4A02-A8A6-8C2ABE88C956}" type="datetimeFigureOut">
              <a:rPr lang="ko-KR" altLang="en-US"/>
              <a:pPr>
                <a:defRPr/>
              </a:pPr>
              <a:t>2014-01-24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E124D6-A5CE-4348-B42B-97E7A85507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71" r:id="rId7"/>
    <p:sldLayoutId id="2147483967" r:id="rId8"/>
    <p:sldLayoutId id="2147483968" r:id="rId9"/>
    <p:sldLayoutId id="2147483969" r:id="rId10"/>
    <p:sldLayoutId id="214748397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1547813" y="2205038"/>
            <a:ext cx="6672262" cy="9286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000" b="1" u="sng" dirty="0" smtClean="0">
                <a:solidFill>
                  <a:schemeClr val="tx1"/>
                </a:solidFill>
                <a:latin typeface="+mj-ea"/>
                <a:ea typeface="+mj-ea"/>
              </a:rPr>
              <a:t>2014</a:t>
            </a:r>
            <a:r>
              <a:rPr lang="ko-KR" altLang="en-US" sz="2000" b="1" u="sng" dirty="0" smtClean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ko-KR" altLang="en-US" sz="2000" b="1" u="sng" dirty="0" err="1">
                <a:solidFill>
                  <a:schemeClr val="tx1"/>
                </a:solidFill>
                <a:latin typeface="+mj-ea"/>
                <a:ea typeface="+mj-ea"/>
              </a:rPr>
              <a:t>유피니트</a:t>
            </a:r>
            <a:endParaRPr lang="en-US" altLang="ko-KR" sz="2000" b="1" u="sng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6400" b="1" dirty="0" smtClean="0">
                <a:solidFill>
                  <a:schemeClr val="tx1"/>
                </a:solidFill>
                <a:latin typeface="+mj-ea"/>
                <a:ea typeface="+mj-ea"/>
              </a:rPr>
              <a:t>Pharos TP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8400" y="4572000"/>
            <a:ext cx="1577975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2014. 1. 25</a:t>
            </a:r>
            <a:endParaRPr lang="ko-KR" altLang="en-US" sz="4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60232" y="5291870"/>
            <a:ext cx="2232248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b="1" smtClean="0">
                <a:solidFill>
                  <a:schemeClr val="tx1"/>
                </a:solidFill>
                <a:latin typeface="+mj-ea"/>
                <a:ea typeface="+mj-ea"/>
              </a:rPr>
              <a:t>발표자 </a:t>
            </a:r>
            <a:r>
              <a:rPr lang="en-US" altLang="ko-KR" sz="2000" b="1" dirty="0" smtClean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심준보</a:t>
            </a:r>
            <a:endParaRPr lang="ko-KR" altLang="en-US" sz="4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시스템 구성도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gray">
          <a:xfrm>
            <a:off x="1619672" y="4265411"/>
            <a:ext cx="1475655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584325" eaLnBrk="0" hangingPunct="0"/>
            <a:r>
              <a:rPr lang="en-US" altLang="ko-KR" sz="1600" b="1" dirty="0" smtClean="0">
                <a:latin typeface="+mn-ea"/>
                <a:ea typeface="+mn-ea"/>
              </a:rPr>
              <a:t>TP-Monitor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17" name="Picture 3" descr="C:\Users\simjunbo\AppData\Local\Microsoft\Windows\Temporary Internet Files\Content.IE5\ABRMGPHW\MC9004247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64" y="2315131"/>
            <a:ext cx="1678868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15"/>
          <p:cNvSpPr txBox="1">
            <a:spLocks noChangeArrowheads="1"/>
          </p:cNvSpPr>
          <p:nvPr/>
        </p:nvSpPr>
        <p:spPr bwMode="gray">
          <a:xfrm>
            <a:off x="6781564" y="4293677"/>
            <a:ext cx="1475655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584325" eaLnBrk="0" hangingPunct="0"/>
            <a:r>
              <a:rPr lang="en-US" altLang="ko-KR" sz="1600" b="1" dirty="0" smtClean="0">
                <a:latin typeface="+mn-ea"/>
                <a:ea typeface="+mn-ea"/>
              </a:rPr>
              <a:t>Pharos Server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20" name="아래쪽 화살표 19"/>
          <p:cNvSpPr/>
          <p:nvPr/>
        </p:nvSpPr>
        <p:spPr>
          <a:xfrm rot="16200000">
            <a:off x="3415141" y="2957260"/>
            <a:ext cx="371957" cy="107766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 descr="C:\Users\simjunbo\AppData\Local\Microsoft\Windows\Temporary Internet Files\Content.IE5\0JI9PWHG\MC90043155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34" y="3098444"/>
            <a:ext cx="1083733" cy="108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15"/>
          <p:cNvSpPr txBox="1">
            <a:spLocks noChangeArrowheads="1"/>
          </p:cNvSpPr>
          <p:nvPr/>
        </p:nvSpPr>
        <p:spPr bwMode="gray">
          <a:xfrm>
            <a:off x="4176465" y="4262319"/>
            <a:ext cx="1475655" cy="246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1584325" eaLnBrk="0" hangingPunct="0"/>
            <a:r>
              <a:rPr lang="en-US" altLang="ko-KR" sz="1600" b="1" dirty="0" err="1" smtClean="0">
                <a:latin typeface="+mn-ea"/>
                <a:ea typeface="+mn-ea"/>
              </a:rPr>
              <a:t>PharosTP</a:t>
            </a:r>
            <a:endParaRPr lang="en-US" altLang="ko-KR" sz="1600" b="1" dirty="0">
              <a:latin typeface="+mn-ea"/>
              <a:ea typeface="+mn-ea"/>
            </a:endParaRPr>
          </a:p>
        </p:txBody>
      </p:sp>
      <p:pic>
        <p:nvPicPr>
          <p:cNvPr id="5125" name="Picture 5" descr="C:\Users\simjunbo\AppData\Local\Microsoft\Windows\Temporary Internet Files\Content.IE5\3VQTQFRA\MC90043263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74" y="2996952"/>
            <a:ext cx="1307730" cy="13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15616" y="2132856"/>
            <a:ext cx="5184576" cy="348464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C:\Users\simjunbo\AppData\Local\Microsoft\Windows\Temporary Internet Files\Content.IE5\FEMXE38V\MC900434845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1" y="1312509"/>
            <a:ext cx="2116491" cy="211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위쪽/아래쪽 화살표 9"/>
          <p:cNvSpPr/>
          <p:nvPr/>
        </p:nvSpPr>
        <p:spPr>
          <a:xfrm rot="16200000">
            <a:off x="6064659" y="2944456"/>
            <a:ext cx="327052" cy="1152126"/>
          </a:xfrm>
          <a:prstGeom prst="up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29405" y="4653136"/>
            <a:ext cx="186247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libpharosload.so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000" b="1" dirty="0">
                <a:latin typeface="나눔고딕" pitchFamily="50" charset="-127"/>
                <a:ea typeface="나눔고딕" pitchFamily="50" charset="-127"/>
              </a:rPr>
              <a:t>Pharos TP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프로세스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28725"/>
            <a:ext cx="79724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1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Pharos TP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구성도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그림 3" descr="설명: C:\Users\Nam\Desktop\메뉴얼 작업\Admin\[그림] 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776"/>
            <a:ext cx="804178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5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000" b="1" dirty="0">
                <a:latin typeface="나눔고딕" pitchFamily="50" charset="-127"/>
                <a:ea typeface="나눔고딕" pitchFamily="50" charset="-127"/>
              </a:rPr>
              <a:t>Pharos TP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대상 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LEVEL</a:t>
            </a:r>
            <a:endParaRPr lang="ko-KR" altLang="en-US" sz="3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268760"/>
            <a:ext cx="3816424" cy="48245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 smtClean="0"/>
              <a:t>Sample.m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*</a:t>
            </a:r>
            <a:r>
              <a:rPr lang="en-US" altLang="ko-KR" sz="1400" b="1" dirty="0"/>
              <a:t>NODE</a:t>
            </a:r>
          </a:p>
          <a:p>
            <a:r>
              <a:rPr lang="en-US" altLang="ko-KR" sz="1400" b="1" dirty="0"/>
              <a:t>pharos        TMAXDIR = "/</a:t>
            </a:r>
            <a:r>
              <a:rPr lang="en-US" altLang="ko-KR" sz="1400" b="1" dirty="0" smtClean="0"/>
              <a:t>Pharos/</a:t>
            </a:r>
            <a:r>
              <a:rPr lang="en-US" altLang="ko-KR" sz="1400" b="1" dirty="0" err="1" smtClean="0"/>
              <a:t>tmax</a:t>
            </a:r>
            <a:r>
              <a:rPr lang="en-US" altLang="ko-KR" sz="1400" b="1" dirty="0" smtClean="0"/>
              <a:t>"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*SVRGROUP</a:t>
            </a:r>
          </a:p>
          <a:p>
            <a:r>
              <a:rPr lang="en-US" altLang="ko-KR" sz="1400" b="1" dirty="0"/>
              <a:t>svg1            NODENAME = "pharos"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*SERVER</a:t>
            </a:r>
          </a:p>
          <a:p>
            <a:r>
              <a:rPr lang="en-US" altLang="ko-KR" sz="1400" b="1" dirty="0"/>
              <a:t>svr1            SVGNAME = svg1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*SERVICE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TOUPPER</a:t>
            </a:r>
            <a:r>
              <a:rPr lang="en-US" altLang="ko-KR" sz="1400" b="1" dirty="0"/>
              <a:t>         SVRNAME = svr1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39952" y="1268760"/>
            <a:ext cx="4752528" cy="48245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 smtClean="0"/>
          </a:p>
          <a:p>
            <a:r>
              <a:rPr lang="en-US" altLang="ko-KR" sz="1400" b="1" dirty="0" smtClean="0"/>
              <a:t>#</a:t>
            </a:r>
            <a:r>
              <a:rPr lang="en-US" altLang="ko-KR" sz="1400" b="1" dirty="0"/>
              <a:t>include &lt;</a:t>
            </a:r>
            <a:r>
              <a:rPr lang="en-US" altLang="ko-KR" sz="1400" b="1" dirty="0" err="1"/>
              <a:t>stdio.h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#include &lt;</a:t>
            </a:r>
            <a:r>
              <a:rPr lang="en-US" altLang="ko-KR" sz="1400" b="1" dirty="0" err="1"/>
              <a:t>usrinc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atmi.h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b="1" dirty="0"/>
              <a:t>#include &lt;</a:t>
            </a:r>
            <a:r>
              <a:rPr lang="en-US" altLang="ko-KR" sz="1400" b="1" dirty="0" err="1"/>
              <a:t>usrinc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tmaxapi.h</a:t>
            </a:r>
            <a:r>
              <a:rPr lang="en-US" altLang="ko-KR" sz="1400" b="1" dirty="0"/>
              <a:t>&gt;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TOUPPER</a:t>
            </a:r>
            <a:r>
              <a:rPr lang="en-US" altLang="ko-KR" sz="1400" b="1" dirty="0" smtClean="0"/>
              <a:t>(TPSVCINFO </a:t>
            </a:r>
            <a:r>
              <a:rPr lang="en-US" altLang="ko-KR" sz="1400" b="1" dirty="0"/>
              <a:t>*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{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           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("TOUPPER service is started!\n");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("INPUT : data=%s\n",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-&gt;data);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     for 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= 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 &lt;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-&gt;</a:t>
            </a:r>
            <a:r>
              <a:rPr lang="en-US" altLang="ko-KR" sz="1400" b="1" dirty="0" err="1"/>
              <a:t>len</a:t>
            </a:r>
            <a:r>
              <a:rPr lang="en-US" altLang="ko-KR" sz="1400" b="1" dirty="0"/>
              <a:t>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</a:t>
            </a:r>
          </a:p>
          <a:p>
            <a:r>
              <a:rPr lang="en-US" altLang="ko-KR" sz="1400" b="1" dirty="0"/>
              <a:t>               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-&gt;data[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 = </a:t>
            </a:r>
            <a:r>
              <a:rPr lang="en-US" altLang="ko-KR" sz="1400" b="1" dirty="0" err="1"/>
              <a:t>toupper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-&gt;data[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]);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("OUTPUT: data=%s\n",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-&gt;data);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tpreturn</a:t>
            </a:r>
            <a:r>
              <a:rPr lang="en-US" altLang="ko-KR" sz="1400" b="1" dirty="0"/>
              <a:t>(TPSUCCESS,0,(char *)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-&gt;data, 0,0);</a:t>
            </a:r>
          </a:p>
          <a:p>
            <a:r>
              <a:rPr lang="en-US" altLang="ko-KR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56792"/>
            <a:ext cx="9036496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실   </a:t>
            </a:r>
            <a:r>
              <a:rPr lang="ko-KR" altLang="en-US" sz="100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습</a:t>
            </a:r>
            <a:endParaRPr lang="ko-KR" altLang="en-US" sz="10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0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간지_슈이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412" y="4365104"/>
            <a:ext cx="4883060" cy="555625"/>
            <a:chOff x="2472" y="1130"/>
            <a:chExt cx="2585" cy="350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472" y="1130"/>
              <a:ext cx="2585" cy="350"/>
              <a:chOff x="2472" y="1130"/>
              <a:chExt cx="2315" cy="350"/>
            </a:xfrm>
          </p:grpSpPr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2472" y="1130"/>
                <a:ext cx="2315" cy="350"/>
              </a:xfrm>
              <a:prstGeom prst="roundRect">
                <a:avLst>
                  <a:gd name="adj" fmla="val 50000"/>
                </a:avLst>
              </a:prstGeom>
              <a:solidFill>
                <a:srgbClr val="E5F7F7"/>
              </a:solidFill>
              <a:ln w="12700" algn="ctr">
                <a:solidFill>
                  <a:srgbClr val="36B7CB">
                    <a:alpha val="60001"/>
                  </a:srgbClr>
                </a:solidFill>
                <a:round/>
                <a:headEnd/>
                <a:tailEnd/>
              </a:ln>
              <a:effectLst>
                <a:outerShdw dist="12700" algn="ctr" rotWithShape="0">
                  <a:srgbClr val="996600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ko-KR" altLang="ko-KR" sz="24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2489" y="1160"/>
                <a:ext cx="2282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BFCFE"/>
                  </a:gs>
                  <a:gs pos="100000">
                    <a:srgbClr val="EBF2F8"/>
                  </a:gs>
                </a:gsLst>
                <a:lin ang="2700000" scaled="1"/>
              </a:gradFill>
              <a:ln w="12700" algn="ctr">
                <a:solidFill>
                  <a:srgbClr val="5CA0DD">
                    <a:alpha val="59999"/>
                  </a:srgbClr>
                </a:solidFill>
                <a:round/>
                <a:headEnd/>
                <a:tailEnd/>
              </a:ln>
            </p:spPr>
            <p:txBody>
              <a:bodyPr wrap="none" lIns="468000" anchor="ctr"/>
              <a:lstStyle/>
              <a:p>
                <a:pPr algn="l"/>
                <a:r>
                  <a:rPr lang="en-US" altLang="ko-KR" sz="24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실    </a:t>
                </a:r>
                <a:r>
                  <a:rPr lang="ko-KR" altLang="en-US" sz="2400" b="1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습</a:t>
                </a:r>
                <a:endParaRPr lang="ko-KR" altLang="en-US" sz="2400" b="1" dirty="0">
                  <a:solidFill>
                    <a:schemeClr val="accent2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517" y="1166"/>
              <a:ext cx="276" cy="276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2533" y="1179"/>
              <a:ext cx="245" cy="248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ko-KR" sz="2400" b="0">
                <a:solidFill>
                  <a:schemeClr val="tx2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923927" y="2513335"/>
            <a:ext cx="4862795" cy="555625"/>
            <a:chOff x="2472" y="1130"/>
            <a:chExt cx="2585" cy="350"/>
          </a:xfrm>
        </p:grpSpPr>
        <p:grpSp>
          <p:nvGrpSpPr>
            <p:cNvPr id="27" name="Group 15"/>
            <p:cNvGrpSpPr>
              <a:grpSpLocks/>
            </p:cNvGrpSpPr>
            <p:nvPr/>
          </p:nvGrpSpPr>
          <p:grpSpPr bwMode="auto">
            <a:xfrm>
              <a:off x="2472" y="1130"/>
              <a:ext cx="2585" cy="350"/>
              <a:chOff x="2472" y="1130"/>
              <a:chExt cx="2315" cy="350"/>
            </a:xfrm>
          </p:grpSpPr>
          <p:sp>
            <p:nvSpPr>
              <p:cNvPr id="30" name="AutoShape 9"/>
              <p:cNvSpPr>
                <a:spLocks noChangeArrowheads="1"/>
              </p:cNvSpPr>
              <p:nvPr/>
            </p:nvSpPr>
            <p:spPr bwMode="auto">
              <a:xfrm>
                <a:off x="2472" y="1130"/>
                <a:ext cx="2315" cy="350"/>
              </a:xfrm>
              <a:prstGeom prst="roundRect">
                <a:avLst>
                  <a:gd name="adj" fmla="val 50000"/>
                </a:avLst>
              </a:prstGeom>
              <a:solidFill>
                <a:srgbClr val="E5F7F7"/>
              </a:solidFill>
              <a:ln w="12700" algn="ctr">
                <a:solidFill>
                  <a:srgbClr val="36B7CB">
                    <a:alpha val="60001"/>
                  </a:srgbClr>
                </a:solidFill>
                <a:round/>
                <a:headEnd/>
                <a:tailEnd/>
              </a:ln>
              <a:effectLst>
                <a:outerShdw dist="12700" algn="ctr" rotWithShape="0">
                  <a:srgbClr val="996600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ko-KR" altLang="ko-KR" sz="24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auto">
              <a:xfrm>
                <a:off x="2489" y="1145"/>
                <a:ext cx="2282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BFCFE"/>
                  </a:gs>
                  <a:gs pos="100000">
                    <a:srgbClr val="EBF2F8"/>
                  </a:gs>
                </a:gsLst>
                <a:lin ang="2700000" scaled="1"/>
              </a:gradFill>
              <a:ln w="12700" algn="ctr">
                <a:solidFill>
                  <a:srgbClr val="5CA0DD">
                    <a:alpha val="59999"/>
                  </a:srgbClr>
                </a:solidFill>
                <a:round/>
                <a:headEnd/>
                <a:tailEnd/>
              </a:ln>
            </p:spPr>
            <p:txBody>
              <a:bodyPr wrap="none" lIns="468000" anchor="ctr"/>
              <a:lstStyle/>
              <a:p>
                <a:pPr algn="l"/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2. TP-Monitor</a:t>
                </a:r>
                <a:endParaRPr lang="ko-KR" altLang="en-US" sz="2400" b="1" dirty="0">
                  <a:solidFill>
                    <a:schemeClr val="accent2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517" y="1166"/>
              <a:ext cx="276" cy="276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2533" y="1179"/>
              <a:ext cx="245" cy="248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ko-KR" sz="2400" b="0">
                <a:solidFill>
                  <a:schemeClr val="tx2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</p:grpSp>
      <p:grpSp>
        <p:nvGrpSpPr>
          <p:cNvPr id="51" name="Group 16"/>
          <p:cNvGrpSpPr>
            <a:grpSpLocks/>
          </p:cNvGrpSpPr>
          <p:nvPr/>
        </p:nvGrpSpPr>
        <p:grpSpPr bwMode="auto">
          <a:xfrm>
            <a:off x="3923928" y="1577231"/>
            <a:ext cx="4862795" cy="555625"/>
            <a:chOff x="2472" y="1130"/>
            <a:chExt cx="2585" cy="350"/>
          </a:xfrm>
        </p:grpSpPr>
        <p:grpSp>
          <p:nvGrpSpPr>
            <p:cNvPr id="52" name="Group 15"/>
            <p:cNvGrpSpPr>
              <a:grpSpLocks/>
            </p:cNvGrpSpPr>
            <p:nvPr/>
          </p:nvGrpSpPr>
          <p:grpSpPr bwMode="auto">
            <a:xfrm>
              <a:off x="2472" y="1130"/>
              <a:ext cx="2585" cy="350"/>
              <a:chOff x="2472" y="1130"/>
              <a:chExt cx="2315" cy="350"/>
            </a:xfrm>
          </p:grpSpPr>
          <p:sp>
            <p:nvSpPr>
              <p:cNvPr id="55" name="AutoShape 9"/>
              <p:cNvSpPr>
                <a:spLocks noChangeArrowheads="1"/>
              </p:cNvSpPr>
              <p:nvPr/>
            </p:nvSpPr>
            <p:spPr bwMode="auto">
              <a:xfrm>
                <a:off x="2472" y="1130"/>
                <a:ext cx="2315" cy="350"/>
              </a:xfrm>
              <a:prstGeom prst="roundRect">
                <a:avLst>
                  <a:gd name="adj" fmla="val 50000"/>
                </a:avLst>
              </a:prstGeom>
              <a:solidFill>
                <a:srgbClr val="E5F7F7"/>
              </a:solidFill>
              <a:ln w="12700" algn="ctr">
                <a:solidFill>
                  <a:srgbClr val="36B7CB">
                    <a:alpha val="60001"/>
                  </a:srgbClr>
                </a:solidFill>
                <a:round/>
                <a:headEnd/>
                <a:tailEnd/>
              </a:ln>
              <a:effectLst>
                <a:outerShdw dist="12700" algn="ctr" rotWithShape="0">
                  <a:srgbClr val="996600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ko-KR" altLang="ko-KR" sz="24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6" name="AutoShape 10"/>
              <p:cNvSpPr>
                <a:spLocks noChangeArrowheads="1"/>
              </p:cNvSpPr>
              <p:nvPr/>
            </p:nvSpPr>
            <p:spPr bwMode="auto">
              <a:xfrm>
                <a:off x="2489" y="1145"/>
                <a:ext cx="2282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BFCFE"/>
                  </a:gs>
                  <a:gs pos="100000">
                    <a:srgbClr val="EBF2F8"/>
                  </a:gs>
                </a:gsLst>
                <a:lin ang="2700000" scaled="1"/>
              </a:gradFill>
              <a:ln w="12700" algn="ctr">
                <a:solidFill>
                  <a:srgbClr val="5CA0DD">
                    <a:alpha val="59999"/>
                  </a:srgbClr>
                </a:solidFill>
                <a:round/>
                <a:headEnd/>
                <a:tailEnd/>
              </a:ln>
            </p:spPr>
            <p:txBody>
              <a:bodyPr wrap="none" lIns="468000" anchor="ctr"/>
              <a:lstStyle/>
              <a:p>
                <a:pPr algn="l"/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1. </a:t>
                </a:r>
                <a:r>
                  <a:rPr lang="ko-KR" altLang="en-US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세미나 목적</a:t>
                </a:r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endParaRPr lang="ko-KR" altLang="en-US" sz="2400" b="1" dirty="0">
                  <a:solidFill>
                    <a:schemeClr val="accent2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53" name="Oval 11"/>
            <p:cNvSpPr>
              <a:spLocks noChangeArrowheads="1"/>
            </p:cNvSpPr>
            <p:nvPr/>
          </p:nvSpPr>
          <p:spPr bwMode="auto">
            <a:xfrm>
              <a:off x="2517" y="1166"/>
              <a:ext cx="276" cy="276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4" name="Oval 12"/>
            <p:cNvSpPr>
              <a:spLocks noChangeArrowheads="1"/>
            </p:cNvSpPr>
            <p:nvPr/>
          </p:nvSpPr>
          <p:spPr bwMode="auto">
            <a:xfrm>
              <a:off x="2533" y="1179"/>
              <a:ext cx="245" cy="248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ko-KR" sz="2400" b="0">
                <a:solidFill>
                  <a:schemeClr val="tx2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3923928" y="3449439"/>
            <a:ext cx="4862795" cy="555625"/>
            <a:chOff x="2472" y="1130"/>
            <a:chExt cx="2585" cy="350"/>
          </a:xfrm>
        </p:grpSpPr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2472" y="1130"/>
              <a:ext cx="2585" cy="350"/>
              <a:chOff x="2472" y="1130"/>
              <a:chExt cx="2315" cy="350"/>
            </a:xfrm>
          </p:grpSpPr>
          <p:sp>
            <p:nvSpPr>
              <p:cNvPr id="25" name="AutoShape 9"/>
              <p:cNvSpPr>
                <a:spLocks noChangeArrowheads="1"/>
              </p:cNvSpPr>
              <p:nvPr/>
            </p:nvSpPr>
            <p:spPr bwMode="auto">
              <a:xfrm>
                <a:off x="2472" y="1130"/>
                <a:ext cx="2315" cy="350"/>
              </a:xfrm>
              <a:prstGeom prst="roundRect">
                <a:avLst>
                  <a:gd name="adj" fmla="val 50000"/>
                </a:avLst>
              </a:prstGeom>
              <a:solidFill>
                <a:srgbClr val="E5F7F7"/>
              </a:solidFill>
              <a:ln w="12700" algn="ctr">
                <a:solidFill>
                  <a:srgbClr val="36B7CB">
                    <a:alpha val="60001"/>
                  </a:srgbClr>
                </a:solidFill>
                <a:round/>
                <a:headEnd/>
                <a:tailEnd/>
              </a:ln>
              <a:effectLst>
                <a:outerShdw dist="12700" algn="ctr" rotWithShape="0">
                  <a:srgbClr val="996600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ko-KR" altLang="ko-KR" sz="24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31" name="AutoShape 10"/>
              <p:cNvSpPr>
                <a:spLocks noChangeArrowheads="1"/>
              </p:cNvSpPr>
              <p:nvPr/>
            </p:nvSpPr>
            <p:spPr bwMode="auto">
              <a:xfrm>
                <a:off x="2489" y="1145"/>
                <a:ext cx="2282" cy="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BFCFE"/>
                  </a:gs>
                  <a:gs pos="100000">
                    <a:srgbClr val="EBF2F8"/>
                  </a:gs>
                </a:gsLst>
                <a:lin ang="2700000" scaled="1"/>
              </a:gradFill>
              <a:ln w="12700" algn="ctr">
                <a:solidFill>
                  <a:srgbClr val="5CA0DD">
                    <a:alpha val="59999"/>
                  </a:srgbClr>
                </a:solidFill>
                <a:round/>
                <a:headEnd/>
                <a:tailEnd/>
              </a:ln>
            </p:spPr>
            <p:txBody>
              <a:bodyPr wrap="none" lIns="468000" anchor="ctr"/>
              <a:lstStyle/>
              <a:p>
                <a:pPr algn="l"/>
                <a:r>
                  <a:rPr lang="en-US" altLang="ko-KR" sz="2400" b="1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3. Pharos TP</a:t>
                </a:r>
                <a:endParaRPr lang="ko-KR" altLang="en-US" sz="2400" b="1" dirty="0">
                  <a:solidFill>
                    <a:schemeClr val="accent2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2517" y="1166"/>
              <a:ext cx="276" cy="276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ko-KR" sz="240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2533" y="1179"/>
              <a:ext cx="245" cy="248"/>
            </a:xfrm>
            <a:prstGeom prst="ellipse">
              <a:avLst/>
            </a:prstGeom>
            <a:gradFill rotWithShape="1">
              <a:gsLst>
                <a:gs pos="0">
                  <a:srgbClr val="69E1F5"/>
                </a:gs>
                <a:gs pos="100000">
                  <a:srgbClr val="0335BE"/>
                </a:gs>
              </a:gsLst>
              <a:lin ang="2700000" scaled="1"/>
            </a:gradFill>
            <a:ln w="12700" algn="ctr">
              <a:solidFill>
                <a:srgbClr val="0563B7">
                  <a:alpha val="59999"/>
                </a:srgb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/>
            <a:p>
              <a:endParaRPr lang="ko-KR" altLang="ko-KR" sz="2400" b="0">
                <a:solidFill>
                  <a:schemeClr val="tx2"/>
                </a:solidFill>
                <a:latin typeface="Tahoma" pitchFamily="34" charset="0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목차목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9" t="22443" r="7477" b="63853"/>
          <a:stretch>
            <a:fillRect/>
          </a:stretch>
        </p:blipFill>
        <p:spPr bwMode="auto">
          <a:xfrm>
            <a:off x="3944938" y="2651125"/>
            <a:ext cx="504661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752528" y="2996952"/>
            <a:ext cx="442798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anchor="ctr"/>
          <a:lstStyle/>
          <a:p>
            <a:r>
              <a:rPr lang="ko-KR" altLang="en-US" sz="2800" b="1" dirty="0" smtClean="0">
                <a:latin typeface="+mn-ea"/>
                <a:ea typeface="+mn-ea"/>
              </a:rPr>
              <a:t>세미나 목적</a:t>
            </a:r>
            <a:endParaRPr lang="en-US" altLang="en-US" sz="2800" b="1" dirty="0">
              <a:latin typeface="+mn-ea"/>
              <a:ea typeface="+mn-ea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019550" y="3028950"/>
            <a:ext cx="778159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4400" b="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1</a:t>
            </a:r>
            <a:endParaRPr lang="en-US" altLang="ko-KR" sz="4400" b="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6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1484784"/>
            <a:ext cx="84249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TP-Monitor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에 대한 이해</a:t>
            </a:r>
            <a:endParaRPr lang="en-US" altLang="ko-KR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43" y="4365104"/>
            <a:ext cx="2438400" cy="2438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5536" y="2414720"/>
            <a:ext cx="84249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Pharos TP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에 대한 이해</a:t>
            </a:r>
            <a:endParaRPr lang="en-US" altLang="ko-KR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3356992"/>
            <a:ext cx="84249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n-lt"/>
              </a:rPr>
              <a:t>실습을 통한 정보 공유</a:t>
            </a:r>
            <a:endParaRPr lang="en-US" altLang="ko-KR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3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목차목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9" t="22443" r="7477" b="63853"/>
          <a:stretch>
            <a:fillRect/>
          </a:stretch>
        </p:blipFill>
        <p:spPr bwMode="auto">
          <a:xfrm>
            <a:off x="3944938" y="2651125"/>
            <a:ext cx="504661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752528" y="2996952"/>
            <a:ext cx="442798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anchor="ctr"/>
          <a:lstStyle/>
          <a:p>
            <a:r>
              <a:rPr lang="en-US" altLang="en-US" sz="2800" b="1" dirty="0" smtClean="0">
                <a:latin typeface="+mn-lt"/>
                <a:ea typeface="+mn-ea"/>
              </a:rPr>
              <a:t>TP-MONITOR</a:t>
            </a:r>
            <a:endParaRPr lang="en-US" altLang="en-US" sz="2800" b="1" dirty="0">
              <a:latin typeface="+mn-lt"/>
              <a:ea typeface="+mn-ea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019550" y="3028950"/>
            <a:ext cx="778159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4400" b="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2</a:t>
            </a:r>
            <a:endParaRPr lang="en-US" altLang="ko-KR" sz="4400" b="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9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Middle Ware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3" name="Picture 5" descr="미들웨어 동작 원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84308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TP-MONITOR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특징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9304" y="1124744"/>
            <a:ext cx="7920880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/>
              <a:t>애플리케이션 개발 용이</a:t>
            </a:r>
            <a:endParaRPr lang="ko-KR" altLang="en-US" sz="3000" b="1" dirty="0"/>
          </a:p>
        </p:txBody>
      </p:sp>
      <p:sp>
        <p:nvSpPr>
          <p:cNvPr id="20" name="직사각형 19"/>
          <p:cNvSpPr/>
          <p:nvPr/>
        </p:nvSpPr>
        <p:spPr>
          <a:xfrm>
            <a:off x="539552" y="2204864"/>
            <a:ext cx="7920880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/>
              <a:t>효율적인 애플리케이션 관리</a:t>
            </a:r>
            <a:endParaRPr lang="ko-KR" altLang="en-US" sz="3000" b="1" dirty="0"/>
          </a:p>
        </p:txBody>
      </p:sp>
      <p:sp>
        <p:nvSpPr>
          <p:cNvPr id="21" name="직사각형 20"/>
          <p:cNvSpPr/>
          <p:nvPr/>
        </p:nvSpPr>
        <p:spPr>
          <a:xfrm>
            <a:off x="539552" y="3284984"/>
            <a:ext cx="7920880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DBMS </a:t>
            </a:r>
            <a:r>
              <a:rPr lang="ko-KR" altLang="en-US" sz="3000" b="1" dirty="0" smtClean="0"/>
              <a:t>자원 관리</a:t>
            </a:r>
            <a:endParaRPr lang="ko-KR" altLang="en-US" sz="3000" b="1" dirty="0"/>
          </a:p>
        </p:txBody>
      </p:sp>
      <p:sp>
        <p:nvSpPr>
          <p:cNvPr id="26" name="직사각형 25"/>
          <p:cNvSpPr/>
          <p:nvPr/>
        </p:nvSpPr>
        <p:spPr>
          <a:xfrm>
            <a:off x="539552" y="4365104"/>
            <a:ext cx="7920880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/>
              <a:t>부하에 대한 조절</a:t>
            </a:r>
            <a:endParaRPr lang="en-US" altLang="ko-KR" sz="30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539552" y="5373216"/>
            <a:ext cx="7920880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smtClean="0"/>
              <a:t>수행 속도와 신뢰성</a:t>
            </a:r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7161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288" y="0"/>
            <a:ext cx="6408737" cy="62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TP-MONITOR </a:t>
            </a:r>
            <a:r>
              <a:rPr lang="ko-KR" altLang="en-US" sz="3000" b="1" dirty="0" smtClean="0">
                <a:latin typeface="나눔고딕" pitchFamily="50" charset="-127"/>
                <a:ea typeface="나눔고딕" pitchFamily="50" charset="-127"/>
              </a:rPr>
              <a:t>종류</a:t>
            </a:r>
            <a:endParaRPr lang="ko-KR" altLang="en-US" sz="3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8" name="Picture 4" descr="C:\Users\simjunbo\Desktop\Oracle-Tuxed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imjunbo\Desktop\tma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88" y="2468192"/>
            <a:ext cx="3132112" cy="218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124744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X/Open DTP (Distributed Transaction Processing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ISO </a:t>
            </a:r>
            <a:r>
              <a:rPr lang="en-US" altLang="ko-KR" sz="2000" b="1" dirty="0"/>
              <a:t>TP (Transaction </a:t>
            </a:r>
            <a:r>
              <a:rPr lang="en-US" altLang="ko-KR" sz="2000" b="1" dirty="0" smtClean="0"/>
              <a:t>Processing)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93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목차목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9" t="22443" r="7477" b="63853"/>
          <a:stretch>
            <a:fillRect/>
          </a:stretch>
        </p:blipFill>
        <p:spPr bwMode="auto">
          <a:xfrm>
            <a:off x="3944938" y="2651125"/>
            <a:ext cx="5046613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4752528" y="2996952"/>
            <a:ext cx="442798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0" anchor="ctr"/>
          <a:lstStyle/>
          <a:p>
            <a:r>
              <a:rPr lang="en-US" altLang="en-US" sz="2800" b="1" dirty="0" smtClean="0">
                <a:latin typeface="+mn-lt"/>
                <a:ea typeface="+mn-ea"/>
              </a:rPr>
              <a:t>Pharos TP</a:t>
            </a:r>
            <a:endParaRPr lang="en-US" altLang="en-US" sz="2800" b="1" dirty="0">
              <a:latin typeface="+mn-lt"/>
              <a:ea typeface="+mn-ea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019550" y="3028950"/>
            <a:ext cx="778159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/>
          <a:lstStyle/>
          <a:p>
            <a:pPr algn="ctr"/>
            <a:r>
              <a:rPr lang="en-US" altLang="ko-KR" sz="4400" b="0" dirty="0" smtClean="0">
                <a:solidFill>
                  <a:schemeClr val="bg1"/>
                </a:solidFill>
                <a:latin typeface="휴먼둥근헤드라인" pitchFamily="18" charset="-127"/>
                <a:ea typeface="휴먼둥근헤드라인" pitchFamily="18" charset="-127"/>
              </a:rPr>
              <a:t>3</a:t>
            </a:r>
            <a:endParaRPr lang="en-US" altLang="ko-KR" sz="4400" b="0" dirty="0">
              <a:solidFill>
                <a:schemeClr val="bg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9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34037</TotalTime>
  <Words>860</Words>
  <Application>Microsoft Office PowerPoint</Application>
  <PresentationFormat>화면 슬라이드 쇼(4:3)</PresentationFormat>
  <Paragraphs>154</Paragraphs>
  <Slides>14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BusinessArts</dc:creator>
  <cp:lastModifiedBy>simjunbo</cp:lastModifiedBy>
  <cp:revision>2556</cp:revision>
  <cp:lastPrinted>2013-06-04T17:01:01Z</cp:lastPrinted>
  <dcterms:created xsi:type="dcterms:W3CDTF">2011-06-03T08:27:18Z</dcterms:created>
  <dcterms:modified xsi:type="dcterms:W3CDTF">2014-01-24T03:04:06Z</dcterms:modified>
</cp:coreProperties>
</file>