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02AAAD-EA29-4A2F-88EA-DC8BA22A58C4}">
  <a:tblStyle styleId="{F102AAAD-EA29-4A2F-88EA-DC8BA22A58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2f6f467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2f6f467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42f6f467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2f6f467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42f6f467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2f6f467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42f6f467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2f6f467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b029f11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b029f11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347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Basics of ML Round 2</a:t>
            </a:r>
            <a:endParaRPr/>
          </a:p>
        </p:txBody>
      </p:sp>
      <p:sp>
        <p:nvSpPr>
          <p:cNvPr id="55" name="Google Shape;55;p13"/>
          <p:cNvSpPr txBox="1"/>
          <p:nvPr>
            <p:ph idx="1" type="subTitle"/>
          </p:nvPr>
        </p:nvSpPr>
        <p:spPr>
          <a:xfrm>
            <a:off x="311700" y="2834125"/>
            <a:ext cx="8520600" cy="17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Aiden Tepper</a:t>
            </a:r>
            <a:endParaRPr/>
          </a:p>
          <a:p>
            <a:pPr indent="0" lvl="0" marL="0" rtl="0" algn="ctr">
              <a:spcBef>
                <a:spcPts val="0"/>
              </a:spcBef>
              <a:spcAft>
                <a:spcPts val="0"/>
              </a:spcAft>
              <a:buNone/>
            </a:pPr>
            <a:r>
              <a:rPr lang="en"/>
              <a:t>Informatics Skunkworks (</a:t>
            </a:r>
            <a:r>
              <a:rPr b="1" lang="en"/>
              <a:t>MSE 299</a:t>
            </a:r>
            <a:r>
              <a:rPr lang="en"/>
              <a:t>), 2 Credits</a:t>
            </a:r>
            <a:endParaRPr/>
          </a:p>
          <a:p>
            <a:pPr indent="0" lvl="0" marL="0" rtl="0" algn="ctr">
              <a:spcBef>
                <a:spcPts val="0"/>
              </a:spcBef>
              <a:spcAft>
                <a:spcPts val="0"/>
              </a:spcAft>
              <a:buNone/>
            </a:pPr>
            <a:r>
              <a:rPr lang="en"/>
              <a:t>02-23-2021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56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Hours Summary</a:t>
            </a:r>
            <a:endParaRPr/>
          </a:p>
        </p:txBody>
      </p:sp>
      <p:graphicFrame>
        <p:nvGraphicFramePr>
          <p:cNvPr id="61" name="Google Shape;61;p14"/>
          <p:cNvGraphicFramePr/>
          <p:nvPr/>
        </p:nvGraphicFramePr>
        <p:xfrm>
          <a:off x="952500" y="1619250"/>
          <a:ext cx="3000000" cy="3000000"/>
        </p:xfrm>
        <a:graphic>
          <a:graphicData uri="http://schemas.openxmlformats.org/drawingml/2006/table">
            <a:tbl>
              <a:tblPr>
                <a:noFill/>
                <a:tableStyleId>{F102AAAD-EA29-4A2F-88EA-DC8BA22A58C4}</a:tableStyleId>
              </a:tblPr>
              <a:tblGrid>
                <a:gridCol w="1108550"/>
                <a:gridCol w="1225250"/>
                <a:gridCol w="4905200"/>
              </a:tblGrid>
              <a:tr h="381000">
                <a:tc>
                  <a:txBody>
                    <a:bodyPr/>
                    <a:lstStyle/>
                    <a:p>
                      <a:pPr indent="0" lvl="0" marL="0" rtl="0" algn="l">
                        <a:spcBef>
                          <a:spcPts val="0"/>
                        </a:spcBef>
                        <a:spcAft>
                          <a:spcPts val="0"/>
                        </a:spcAft>
                        <a:buNone/>
                      </a:pPr>
                      <a:r>
                        <a:rPr lang="en"/>
                        <a:t>Date</a:t>
                      </a:r>
                      <a:endParaRPr/>
                    </a:p>
                  </a:txBody>
                  <a:tcPr marT="91425" marB="91425" marR="91425" marL="91425"/>
                </a:tc>
                <a:tc>
                  <a:txBody>
                    <a:bodyPr/>
                    <a:lstStyle/>
                    <a:p>
                      <a:pPr indent="0" lvl="0" marL="0" rtl="0" algn="l">
                        <a:spcBef>
                          <a:spcPts val="0"/>
                        </a:spcBef>
                        <a:spcAft>
                          <a:spcPts val="0"/>
                        </a:spcAft>
                        <a:buNone/>
                      </a:pPr>
                      <a:r>
                        <a:rPr lang="en"/>
                        <a:t>Hours</a:t>
                      </a:r>
                      <a:endParaRPr/>
                    </a:p>
                  </a:txBody>
                  <a:tcPr marT="91425" marB="91425" marR="91425" marL="91425"/>
                </a:tc>
                <a:tc>
                  <a:txBody>
                    <a:bodyPr/>
                    <a:lstStyle/>
                    <a:p>
                      <a:pPr indent="0" lvl="0" marL="0" rtl="0" algn="l">
                        <a:spcBef>
                          <a:spcPts val="0"/>
                        </a:spcBef>
                        <a:spcAft>
                          <a:spcPts val="0"/>
                        </a:spcAft>
                        <a:buNone/>
                      </a:pPr>
                      <a:r>
                        <a:rPr lang="en"/>
                        <a:t>Description of Work</a:t>
                      </a:r>
                      <a:endParaRPr/>
                    </a:p>
                  </a:txBody>
                  <a:tcPr marT="91425" marB="91425" marR="91425" marL="91425"/>
                </a:tc>
              </a:tr>
              <a:tr h="381000">
                <a:tc>
                  <a:txBody>
                    <a:bodyPr/>
                    <a:lstStyle/>
                    <a:p>
                      <a:pPr indent="0" lvl="0" marL="0" rtl="0" algn="l">
                        <a:spcBef>
                          <a:spcPts val="0"/>
                        </a:spcBef>
                        <a:spcAft>
                          <a:spcPts val="0"/>
                        </a:spcAft>
                        <a:buNone/>
                      </a:pPr>
                      <a:r>
                        <a:rPr lang="en"/>
                        <a:t>2/22/21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Worked through sections 1-4</a:t>
                      </a:r>
                      <a:endParaRPr/>
                    </a:p>
                  </a:txBody>
                  <a:tcPr marT="91425" marB="91425" marR="91425" marL="91425"/>
                </a:tc>
              </a:tr>
              <a:tr h="381000">
                <a:tc>
                  <a:txBody>
                    <a:bodyPr/>
                    <a:lstStyle/>
                    <a:p>
                      <a:pPr indent="0" lvl="0" marL="0" rtl="0" algn="l">
                        <a:spcBef>
                          <a:spcPts val="0"/>
                        </a:spcBef>
                        <a:spcAft>
                          <a:spcPts val="0"/>
                        </a:spcAft>
                        <a:buNone/>
                      </a:pPr>
                      <a:r>
                        <a:rPr lang="en"/>
                        <a:t>2/23/21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Worked through sections 5-7 and made slide deck</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task assigned this week was to work through the same Introduction to Machine Learning Jupyter notebook as last week, but this time importing and using one of the data files from the Introduction to Citrination module to create the ML model</a:t>
            </a:r>
            <a:endParaRPr/>
          </a:p>
          <a:p>
            <a:pPr indent="-342900" lvl="0" marL="457200" rtl="0" algn="l">
              <a:spcBef>
                <a:spcPts val="0"/>
              </a:spcBef>
              <a:spcAft>
                <a:spcPts val="0"/>
              </a:spcAft>
              <a:buSzPts val="1800"/>
              <a:buChar char="●"/>
            </a:pPr>
            <a:r>
              <a:rPr lang="en"/>
              <a:t>There were 7 sections that walked us through creating, training, testing, and optimizing a machine learning model, which we worked through using the fatigue strength data instead of the default band gap data</a:t>
            </a:r>
            <a:endParaRPr/>
          </a:p>
          <a:p>
            <a:pPr indent="-342900" lvl="0" marL="457200" rtl="0" algn="l">
              <a:spcBef>
                <a:spcPts val="0"/>
              </a:spcBef>
              <a:spcAft>
                <a:spcPts val="0"/>
              </a:spcAft>
              <a:buSzPts val="1800"/>
              <a:buChar char="●"/>
            </a:pPr>
            <a:r>
              <a:rPr lang="en"/>
              <a:t>The best way to represent results from this week’s tasks is through the results from running snippets of code on the notebook, in the form of either tables or charts/graphs</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experienced some confusion in sections 5 and 6 when comparing the training/test data parity plots with their optimized counterparts, as the graphs showed weaker correlation than I expected and the data was grouped along horizontal lines, as well as the fact that I saw no difference between the original and optimized models</a:t>
            </a:r>
            <a:endParaRPr/>
          </a:p>
          <a:p>
            <a:pPr indent="-317500" lvl="1" marL="914400" rtl="0" algn="l">
              <a:spcBef>
                <a:spcPts val="0"/>
              </a:spcBef>
              <a:spcAft>
                <a:spcPts val="0"/>
              </a:spcAft>
              <a:buSzPts val="1400"/>
              <a:buChar char="○"/>
            </a:pPr>
            <a:r>
              <a:rPr lang="en"/>
              <a:t>This is an issue I’d like to further explore and I have not found a solution/answer as of yet</a:t>
            </a:r>
            <a:endParaRPr/>
          </a:p>
          <a:p>
            <a:pPr indent="-342900" lvl="0" marL="457200" rtl="0" algn="l">
              <a:spcBef>
                <a:spcPts val="0"/>
              </a:spcBef>
              <a:spcAft>
                <a:spcPts val="0"/>
              </a:spcAft>
              <a:buSzPts val="1800"/>
              <a:buChar char="●"/>
            </a:pPr>
            <a:r>
              <a:rPr lang="en"/>
              <a:t>Although procedurally this week’s activities were almost identical to last week’s, I struggled to follow along and make sure the results were valid at each step</a:t>
            </a:r>
            <a:endParaRPr/>
          </a:p>
          <a:p>
            <a:pPr indent="-317500" lvl="1" marL="914400" rtl="0" algn="l">
              <a:spcBef>
                <a:spcPts val="0"/>
              </a:spcBef>
              <a:spcAft>
                <a:spcPts val="0"/>
              </a:spcAft>
              <a:buSzPts val="1400"/>
              <a:buChar char="○"/>
            </a:pPr>
            <a:r>
              <a:rPr lang="en"/>
              <a:t>To solve this, I could carefully scroll through the procedure from top to bottom and make sure the code is doing what it should at every step</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Nothing about the procedure was specifically confusing to me</a:t>
            </a:r>
            <a:endParaRPr/>
          </a:p>
          <a:p>
            <a:pPr indent="-342900" lvl="0" marL="457200" rtl="0" algn="l">
              <a:spcBef>
                <a:spcPts val="0"/>
              </a:spcBef>
              <a:spcAft>
                <a:spcPts val="0"/>
              </a:spcAft>
              <a:buSzPts val="1800"/>
              <a:buChar char="●"/>
            </a:pPr>
            <a:r>
              <a:rPr lang="en"/>
              <a:t>However, similar to last week I would like to go over either in small groups or as a whole a couple steps of the procedure to make sure I fully understand what was going on behind the scenes during certain steps</a:t>
            </a:r>
            <a:endParaRPr/>
          </a:p>
          <a:p>
            <a:pPr indent="-317500" lvl="1" marL="914400" rtl="0" algn="l">
              <a:spcBef>
                <a:spcPts val="0"/>
              </a:spcBef>
              <a:spcAft>
                <a:spcPts val="0"/>
              </a:spcAft>
              <a:buSzPts val="1400"/>
              <a:buChar char="○"/>
            </a:pPr>
            <a:r>
              <a:rPr lang="en"/>
              <a:t>We covered a few of the confusing steps in last week’s meeting, but I wouldn’t mind taking an in-depth look at some of the code and see how it differs with this week’s data as opposed to last week’s</a:t>
            </a:r>
            <a:endParaRPr/>
          </a:p>
          <a:p>
            <a:pPr indent="-342900" lvl="0" marL="457200" rtl="0" algn="l">
              <a:spcBef>
                <a:spcPts val="0"/>
              </a:spcBef>
              <a:spcAft>
                <a:spcPts val="0"/>
              </a:spcAft>
              <a:buSzPts val="1800"/>
              <a:buChar char="●"/>
            </a:pPr>
            <a:r>
              <a:rPr lang="en"/>
              <a:t>I would like to closely go through sections 6 and 7 (optimizing hyperparameters) and see what specifically happens to the model when we optimize it</a:t>
            </a:r>
            <a:endParaRPr/>
          </a:p>
          <a:p>
            <a:pPr indent="-317500" lvl="1" marL="914400" rtl="0" algn="l">
              <a:spcBef>
                <a:spcPts val="0"/>
              </a:spcBef>
              <a:spcAft>
                <a:spcPts val="0"/>
              </a:spcAft>
              <a:buSzPts val="1400"/>
              <a:buChar char="○"/>
            </a:pPr>
            <a:r>
              <a:rPr lang="en"/>
              <a:t>I understood how it worked with the last data, but this data is formatted differently and I struggled to make connections</a:t>
            </a:r>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Assessment Figures</a:t>
            </a:r>
            <a:endParaRPr/>
          </a:p>
        </p:txBody>
      </p:sp>
      <p:sp>
        <p:nvSpPr>
          <p:cNvPr id="89" name="Google Shape;8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90" name="Google Shape;90;p18"/>
          <p:cNvGraphicFramePr/>
          <p:nvPr/>
        </p:nvGraphicFramePr>
        <p:xfrm>
          <a:off x="311700" y="1113675"/>
          <a:ext cx="3000000" cy="3000000"/>
        </p:xfrm>
        <a:graphic>
          <a:graphicData uri="http://schemas.openxmlformats.org/drawingml/2006/table">
            <a:tbl>
              <a:tblPr>
                <a:noFill/>
                <a:tableStyleId>{F102AAAD-EA29-4A2F-88EA-DC8BA22A58C4}</a:tableStyleId>
              </a:tblPr>
              <a:tblGrid>
                <a:gridCol w="2840200"/>
                <a:gridCol w="2840200"/>
                <a:gridCol w="2840200"/>
              </a:tblGrid>
              <a:tr h="3289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91" name="Google Shape;91;p18"/>
          <p:cNvPicPr preferRelativeResize="0"/>
          <p:nvPr/>
        </p:nvPicPr>
        <p:blipFill>
          <a:blip r:embed="rId3">
            <a:alphaModFix/>
          </a:blip>
          <a:stretch>
            <a:fillRect/>
          </a:stretch>
        </p:blipFill>
        <p:spPr>
          <a:xfrm>
            <a:off x="473601" y="1828985"/>
            <a:ext cx="2538400" cy="1858500"/>
          </a:xfrm>
          <a:prstGeom prst="rect">
            <a:avLst/>
          </a:prstGeom>
          <a:noFill/>
          <a:ln>
            <a:noFill/>
          </a:ln>
        </p:spPr>
      </p:pic>
      <p:pic>
        <p:nvPicPr>
          <p:cNvPr id="92" name="Google Shape;92;p18"/>
          <p:cNvPicPr preferRelativeResize="0"/>
          <p:nvPr/>
        </p:nvPicPr>
        <p:blipFill>
          <a:blip r:embed="rId4">
            <a:alphaModFix/>
          </a:blip>
          <a:stretch>
            <a:fillRect/>
          </a:stretch>
        </p:blipFill>
        <p:spPr>
          <a:xfrm>
            <a:off x="3169412" y="2049309"/>
            <a:ext cx="2805176" cy="1417825"/>
          </a:xfrm>
          <a:prstGeom prst="rect">
            <a:avLst/>
          </a:prstGeom>
          <a:noFill/>
          <a:ln>
            <a:noFill/>
          </a:ln>
        </p:spPr>
      </p:pic>
      <p:pic>
        <p:nvPicPr>
          <p:cNvPr id="93" name="Google Shape;93;p18"/>
          <p:cNvPicPr preferRelativeResize="0"/>
          <p:nvPr/>
        </p:nvPicPr>
        <p:blipFill>
          <a:blip r:embed="rId5">
            <a:alphaModFix/>
          </a:blip>
          <a:stretch>
            <a:fillRect/>
          </a:stretch>
        </p:blipFill>
        <p:spPr>
          <a:xfrm>
            <a:off x="6132004" y="1796319"/>
            <a:ext cx="2538400" cy="19238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