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D6A62C-4A3F-48F7-8D09-1CB9866C09C1}">
  <a:tblStyle styleId="{E5D6A62C-4A3F-48F7-8D09-1CB9866C09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2f6f467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f6f467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42f6f467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2f6f467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2f6f467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2f6f467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42f6f467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2f6f467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b029f1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b029f1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34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Hyperparameter Optimization</a:t>
            </a:r>
            <a:endParaRPr/>
          </a:p>
        </p:txBody>
      </p:sp>
      <p:sp>
        <p:nvSpPr>
          <p:cNvPr id="55" name="Google Shape;55;p13"/>
          <p:cNvSpPr txBox="1"/>
          <p:nvPr>
            <p:ph idx="1" type="subTitle"/>
          </p:nvPr>
        </p:nvSpPr>
        <p:spPr>
          <a:xfrm>
            <a:off x="311700" y="2834125"/>
            <a:ext cx="8520600" cy="17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Aiden Tepper</a:t>
            </a:r>
            <a:endParaRPr/>
          </a:p>
          <a:p>
            <a:pPr indent="0" lvl="0" marL="0" rtl="0" algn="ctr">
              <a:spcBef>
                <a:spcPts val="0"/>
              </a:spcBef>
              <a:spcAft>
                <a:spcPts val="0"/>
              </a:spcAft>
              <a:buNone/>
            </a:pPr>
            <a:r>
              <a:rPr lang="en"/>
              <a:t>Informatics Skunkworks (</a:t>
            </a:r>
            <a:r>
              <a:rPr b="1" lang="en"/>
              <a:t>MSE 299</a:t>
            </a:r>
            <a:r>
              <a:rPr lang="en"/>
              <a:t>), 2 Credits</a:t>
            </a:r>
            <a:endParaRPr/>
          </a:p>
          <a:p>
            <a:pPr indent="0" lvl="0" marL="0" rtl="0" algn="ctr">
              <a:spcBef>
                <a:spcPts val="0"/>
              </a:spcBef>
              <a:spcAft>
                <a:spcPts val="0"/>
              </a:spcAft>
              <a:buNone/>
            </a:pPr>
            <a:r>
              <a:rPr lang="en"/>
              <a:t>04-25-2021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Hours Summary</a:t>
            </a:r>
            <a:endParaRPr/>
          </a:p>
        </p:txBody>
      </p:sp>
      <p:graphicFrame>
        <p:nvGraphicFramePr>
          <p:cNvPr id="61" name="Google Shape;61;p14"/>
          <p:cNvGraphicFramePr/>
          <p:nvPr/>
        </p:nvGraphicFramePr>
        <p:xfrm>
          <a:off x="952500" y="1619250"/>
          <a:ext cx="3000000" cy="3000000"/>
        </p:xfrm>
        <a:graphic>
          <a:graphicData uri="http://schemas.openxmlformats.org/drawingml/2006/table">
            <a:tbl>
              <a:tblPr>
                <a:noFill/>
                <a:tableStyleId>{E5D6A62C-4A3F-48F7-8D09-1CB9866C09C1}</a:tableStyleId>
              </a:tblPr>
              <a:tblGrid>
                <a:gridCol w="1108550"/>
                <a:gridCol w="1225250"/>
                <a:gridCol w="4905200"/>
              </a:tblGrid>
              <a:tr h="381000">
                <a:tc>
                  <a:txBody>
                    <a:bodyPr/>
                    <a:lstStyle/>
                    <a:p>
                      <a:pPr indent="0" lvl="0" marL="0" rtl="0" algn="l">
                        <a:spcBef>
                          <a:spcPts val="0"/>
                        </a:spcBef>
                        <a:spcAft>
                          <a:spcPts val="0"/>
                        </a:spcAft>
                        <a:buNone/>
                      </a:pPr>
                      <a:r>
                        <a:rPr lang="en"/>
                        <a:t>Date</a:t>
                      </a:r>
                      <a:endParaRPr/>
                    </a:p>
                  </a:txBody>
                  <a:tcPr marT="91425" marB="91425" marR="91425" marL="91425"/>
                </a:tc>
                <a:tc>
                  <a:txBody>
                    <a:bodyPr/>
                    <a:lstStyle/>
                    <a:p>
                      <a:pPr indent="0" lvl="0" marL="0" rtl="0" algn="l">
                        <a:spcBef>
                          <a:spcPts val="0"/>
                        </a:spcBef>
                        <a:spcAft>
                          <a:spcPts val="0"/>
                        </a:spcAft>
                        <a:buNone/>
                      </a:pPr>
                      <a:r>
                        <a:rPr lang="en"/>
                        <a:t>Hours</a:t>
                      </a:r>
                      <a:endParaRPr/>
                    </a:p>
                  </a:txBody>
                  <a:tcPr marT="91425" marB="91425" marR="91425" marL="91425"/>
                </a:tc>
                <a:tc>
                  <a:txBody>
                    <a:bodyPr/>
                    <a:lstStyle/>
                    <a:p>
                      <a:pPr indent="0" lvl="0" marL="0" rtl="0" algn="l">
                        <a:spcBef>
                          <a:spcPts val="0"/>
                        </a:spcBef>
                        <a:spcAft>
                          <a:spcPts val="0"/>
                        </a:spcAft>
                        <a:buNone/>
                      </a:pPr>
                      <a:r>
                        <a:rPr lang="en"/>
                        <a:t>Description of Work</a:t>
                      </a:r>
                      <a:endParaRPr/>
                    </a:p>
                  </a:txBody>
                  <a:tcPr marT="91425" marB="91425" marR="91425" marL="91425"/>
                </a:tc>
              </a:tr>
              <a:tr h="381000">
                <a:tc>
                  <a:txBody>
                    <a:bodyPr/>
                    <a:lstStyle/>
                    <a:p>
                      <a:pPr indent="0" lvl="0" marL="0" rtl="0" algn="l">
                        <a:spcBef>
                          <a:spcPts val="0"/>
                        </a:spcBef>
                        <a:spcAft>
                          <a:spcPts val="0"/>
                        </a:spcAft>
                        <a:buNone/>
                      </a:pPr>
                      <a:r>
                        <a:rPr lang="en"/>
                        <a:t>4/20</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Google NN playground, first half of colab work</a:t>
                      </a:r>
                      <a:endParaRPr/>
                    </a:p>
                  </a:txBody>
                  <a:tcPr marT="91425" marB="91425" marR="91425" marL="91425"/>
                </a:tc>
              </a:tr>
              <a:tr h="381000">
                <a:tc>
                  <a:txBody>
                    <a:bodyPr/>
                    <a:lstStyle/>
                    <a:p>
                      <a:pPr indent="0" lvl="0" marL="0" rtl="0" algn="l">
                        <a:spcBef>
                          <a:spcPts val="0"/>
                        </a:spcBef>
                        <a:spcAft>
                          <a:spcPts val="0"/>
                        </a:spcAft>
                        <a:buNone/>
                      </a:pPr>
                      <a:r>
                        <a:rPr lang="en"/>
                        <a:t>4/21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Second half of colab work</a:t>
                      </a:r>
                      <a:endParaRPr/>
                    </a:p>
                  </a:txBody>
                  <a:tcPr marT="91425" marB="91425" marR="91425" marL="91425"/>
                </a:tc>
              </a:tr>
              <a:tr h="381000">
                <a:tc>
                  <a:txBody>
                    <a:bodyPr/>
                    <a:lstStyle/>
                    <a:p>
                      <a:pPr indent="0" lvl="0" marL="0" rtl="0" algn="l">
                        <a:spcBef>
                          <a:spcPts val="0"/>
                        </a:spcBef>
                        <a:spcAft>
                          <a:spcPts val="0"/>
                        </a:spcAft>
                        <a:buNone/>
                      </a:pPr>
                      <a:r>
                        <a:rPr lang="en"/>
                        <a:t>4/23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Working out issues with the colab code</a:t>
                      </a:r>
                      <a:endParaRPr/>
                    </a:p>
                  </a:txBody>
                  <a:tcPr marT="91425" marB="91425" marR="91425" marL="91425"/>
                </a:tc>
              </a:tr>
              <a:tr h="381000">
                <a:tc>
                  <a:txBody>
                    <a:bodyPr/>
                    <a:lstStyle/>
                    <a:p>
                      <a:pPr indent="0" lvl="0" marL="0" rtl="0" algn="l">
                        <a:spcBef>
                          <a:spcPts val="0"/>
                        </a:spcBef>
                        <a:spcAft>
                          <a:spcPts val="0"/>
                        </a:spcAft>
                        <a:buNone/>
                      </a:pPr>
                      <a:r>
                        <a:rPr lang="en"/>
                        <a:t>4/25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Finishing up and creating slide deck</a:t>
                      </a:r>
                      <a:endParaRPr/>
                    </a:p>
                  </a:txBody>
                  <a:tcPr marT="91425" marB="91425" marR="91425" marL="91425"/>
                </a:tc>
              </a:tr>
            </a:tbl>
          </a:graphicData>
        </a:graphic>
      </p:graphicFrame>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task assigned to us this week was to work through the “Hyperparameter Optimization” module</a:t>
            </a:r>
            <a:endParaRPr/>
          </a:p>
          <a:p>
            <a:pPr indent="-342900" lvl="0" marL="457200" rtl="0" algn="l">
              <a:spcBef>
                <a:spcPts val="0"/>
              </a:spcBef>
              <a:spcAft>
                <a:spcPts val="0"/>
              </a:spcAft>
              <a:buSzPts val="1800"/>
              <a:buChar char="●"/>
            </a:pPr>
            <a:r>
              <a:rPr lang="en"/>
              <a:t>I first worked through the activities on Google’s neural network playground website, finishing up with the first assessment figure. Then, I worked through the provided colab notebook, which walked us through cleaning the bandgap data once more then creating, testing, and optimizing a neural network model for the data</a:t>
            </a:r>
            <a:endParaRPr/>
          </a:p>
          <a:p>
            <a:pPr indent="-342900" lvl="0" marL="457200" rtl="0" algn="l">
              <a:spcBef>
                <a:spcPts val="0"/>
              </a:spcBef>
              <a:spcAft>
                <a:spcPts val="0"/>
              </a:spcAft>
              <a:buSzPts val="1800"/>
              <a:buChar char="●"/>
            </a:pPr>
            <a:r>
              <a:rPr lang="en"/>
              <a:t>The best way to represent results from this week’s tasks is through either the output from running the Colab code or through screenshots from the activities on Google’s neural network playground page</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I didn’t encounter any major issues while working with Google neural network playground, aside from some gaps in my knowledge that I was able to figure out by watching all the linked videos and tutorials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 encountered an issue towards the end of the Colab notebook where I couldn’t get a certain line of code to run, but I was able to figure that out after reading through the documentation and realizing that I was giving the function the wrong inputs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 also had some slight confusion with what was going on behind the hood when optimizing the neural network model towards the end of the Colab notebook</a:t>
            </a:r>
            <a:endParaRPr sz="1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I don’t have any major questions from this week’s work, aside from wanting to learn more in depth about how neural networks work and why changing certain hyperparameters can result in different outcomes, often varying dramatically when running the same simulation multiple times</a:t>
            </a:r>
            <a:endParaRPr sz="1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76463" y="39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Figures</a:t>
            </a:r>
            <a:endParaRPr/>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0" name="Google Shape;90;p18"/>
          <p:cNvGraphicFramePr/>
          <p:nvPr/>
        </p:nvGraphicFramePr>
        <p:xfrm>
          <a:off x="311700" y="1113675"/>
          <a:ext cx="3000000" cy="3000000"/>
        </p:xfrm>
        <a:graphic>
          <a:graphicData uri="http://schemas.openxmlformats.org/drawingml/2006/table">
            <a:tbl>
              <a:tblPr>
                <a:noFill/>
                <a:tableStyleId>{E5D6A62C-4A3F-48F7-8D09-1CB9866C09C1}</a:tableStyleId>
              </a:tblPr>
              <a:tblGrid>
                <a:gridCol w="2840200"/>
                <a:gridCol w="2973325"/>
                <a:gridCol w="3018775"/>
              </a:tblGrid>
              <a:tr h="3289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1" name="Google Shape;91;p18"/>
          <p:cNvPicPr preferRelativeResize="0"/>
          <p:nvPr/>
        </p:nvPicPr>
        <p:blipFill>
          <a:blip r:embed="rId3">
            <a:alphaModFix/>
          </a:blip>
          <a:stretch>
            <a:fillRect/>
          </a:stretch>
        </p:blipFill>
        <p:spPr>
          <a:xfrm>
            <a:off x="6246775" y="1860890"/>
            <a:ext cx="2858899" cy="1794710"/>
          </a:xfrm>
          <a:prstGeom prst="rect">
            <a:avLst/>
          </a:prstGeom>
          <a:noFill/>
          <a:ln>
            <a:noFill/>
          </a:ln>
        </p:spPr>
      </p:pic>
      <p:pic>
        <p:nvPicPr>
          <p:cNvPr id="92" name="Google Shape;92;p18"/>
          <p:cNvPicPr preferRelativeResize="0"/>
          <p:nvPr/>
        </p:nvPicPr>
        <p:blipFill>
          <a:blip r:embed="rId4">
            <a:alphaModFix/>
          </a:blip>
          <a:stretch>
            <a:fillRect/>
          </a:stretch>
        </p:blipFill>
        <p:spPr>
          <a:xfrm>
            <a:off x="376475" y="1735256"/>
            <a:ext cx="2724348" cy="2045969"/>
          </a:xfrm>
          <a:prstGeom prst="rect">
            <a:avLst/>
          </a:prstGeom>
          <a:noFill/>
          <a:ln>
            <a:noFill/>
          </a:ln>
        </p:spPr>
      </p:pic>
      <p:pic>
        <p:nvPicPr>
          <p:cNvPr id="93" name="Google Shape;93;p18"/>
          <p:cNvPicPr preferRelativeResize="0"/>
          <p:nvPr/>
        </p:nvPicPr>
        <p:blipFill>
          <a:blip r:embed="rId5">
            <a:alphaModFix/>
          </a:blip>
          <a:stretch>
            <a:fillRect/>
          </a:stretch>
        </p:blipFill>
        <p:spPr>
          <a:xfrm>
            <a:off x="3207325" y="1860338"/>
            <a:ext cx="2858899" cy="17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