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8" r:id="rId3"/>
    <p:sldId id="585" r:id="rId4"/>
    <p:sldId id="626" r:id="rId5"/>
    <p:sldId id="607" r:id="rId6"/>
    <p:sldId id="610" r:id="rId7"/>
    <p:sldId id="622" r:id="rId8"/>
    <p:sldId id="627" r:id="rId9"/>
    <p:sldId id="624" r:id="rId10"/>
    <p:sldId id="628" r:id="rId11"/>
    <p:sldId id="629" r:id="rId12"/>
    <p:sldId id="630" r:id="rId13"/>
    <p:sldId id="631" r:id="rId14"/>
    <p:sldId id="632" r:id="rId15"/>
    <p:sldId id="633" r:id="rId16"/>
    <p:sldId id="25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3222" autoAdjust="0"/>
  </p:normalViewPr>
  <p:slideViewPr>
    <p:cSldViewPr>
      <p:cViewPr varScale="1">
        <p:scale>
          <a:sx n="66" d="100"/>
          <a:sy n="66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5720" y="1844824"/>
            <a:ext cx="8358246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考试管理软件</a:t>
            </a:r>
            <a:endParaRPr lang="zh-CN" altLang="zh-CN" sz="8000" b="1" dirty="0" smtClean="0">
              <a:solidFill>
                <a:srgbClr val="FFFF00"/>
              </a:solidFill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5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访问键盘设备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编写</a:t>
            </a:r>
            <a:r>
              <a:rPr lang="en-US" altLang="zh-CN" dirty="0" err="1" smtClean="0">
                <a:ea typeface="宋体" panose="02010600030101010101" pitchFamily="2" charset="-122"/>
              </a:rPr>
              <a:t>ExamView类，声明getUserAction方法：public</a:t>
            </a:r>
            <a:r>
              <a:rPr lang="en-US" altLang="zh-CN" dirty="0" smtClean="0">
                <a:ea typeface="宋体" panose="02010600030101010101" pitchFamily="2" charset="-122"/>
              </a:rPr>
              <a:t> char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getUserAction</a:t>
            </a:r>
            <a:r>
              <a:rPr lang="en-US" altLang="zh-CN" sz="2400" dirty="0" smtClean="0">
                <a:ea typeface="宋体" panose="02010600030101010101" pitchFamily="2" charset="-122"/>
              </a:rPr>
              <a:t>()，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在方法中读取键盘键入值</a:t>
            </a:r>
            <a:r>
              <a:rPr lang="zh-CN" altLang="en-US" sz="2400" dirty="0" smtClean="0">
                <a:ea typeface="宋体" panose="02010600030101010101" pitchFamily="2" charset="-122"/>
              </a:rPr>
              <a:t>（每次只取键入序列的第一个键值）</a:t>
            </a:r>
            <a:r>
              <a:rPr lang="en-US" altLang="zh-CN" sz="2400" dirty="0" smtClean="0"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ea typeface="宋体" panose="02010600030101010101" pitchFamily="2" charset="-122"/>
              </a:rPr>
              <a:t>判断键值应为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a、b、c、d、n、p</a:t>
            </a:r>
            <a:r>
              <a:rPr lang="zh-CN" altLang="en-US" sz="2400" dirty="0" smtClean="0">
                <a:ea typeface="宋体" panose="02010600030101010101" pitchFamily="2" charset="-122"/>
              </a:rPr>
              <a:t>键（包括大小写）值之一时，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将其作为方法返回值，否则忽略不计</a:t>
            </a:r>
            <a:r>
              <a:rPr lang="zh-CN" altLang="en-US" sz="2400" dirty="0" smtClean="0"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400" dirty="0" err="1" smtClean="0">
                <a:ea typeface="宋体" panose="02010600030101010101" pitchFamily="2" charset="-122"/>
              </a:rPr>
              <a:t>在Exam类的main方法中调用重复（循环）调用getUserAction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方法，打印返回值，直到键入</a:t>
            </a:r>
            <a:r>
              <a:rPr lang="en-US" altLang="zh-CN" sz="2400" dirty="0" smtClean="0">
                <a:ea typeface="宋体" panose="02010600030101010101" pitchFamily="2" charset="-122"/>
              </a:rPr>
              <a:t>ctrl+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c键时结束运行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r>
              <a:rPr lang="en-US" altLang="zh-CN" sz="2400" dirty="0" smtClean="0">
                <a:ea typeface="宋体" panose="02010600030101010101" pitchFamily="2" charset="-122"/>
              </a:rPr>
              <a:t>(eclipse</a:t>
            </a:r>
            <a:r>
              <a:rPr lang="zh-CN" altLang="zh-CN" sz="2400" dirty="0" smtClean="0">
                <a:ea typeface="宋体" panose="02010600030101010101" pitchFamily="2" charset="-122"/>
              </a:rPr>
              <a:t>控制台按</a:t>
            </a:r>
            <a:r>
              <a:rPr lang="en-US" altLang="zh-CN" sz="2400" dirty="0" smtClean="0">
                <a:ea typeface="宋体" panose="02010600030101010101" pitchFamily="2" charset="-122"/>
              </a:rPr>
              <a:t>ctrl+z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6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完善业务功能（一）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在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ExamView类</a:t>
            </a:r>
            <a:r>
              <a:rPr lang="zh-CN" altLang="en-US" sz="2200" dirty="0" smtClean="0">
                <a:ea typeface="宋体" panose="02010600030101010101" pitchFamily="2" charset="-122"/>
              </a:rPr>
              <a:t>中</a:t>
            </a:r>
            <a:r>
              <a:rPr lang="en-US" altLang="zh-CN" sz="2200" dirty="0" smtClean="0">
                <a:ea typeface="宋体" panose="02010600030101010101" pitchFamily="2" charset="-122"/>
              </a:rPr>
              <a:t>，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声明displayItem方法：public</a:t>
            </a:r>
            <a:r>
              <a:rPr lang="en-US" altLang="zh-CN" sz="2200" dirty="0" smtClean="0">
                <a:ea typeface="宋体" panose="02010600030101010101" pitchFamily="2" charset="-122"/>
              </a:rPr>
              <a:t> void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displayItem</a:t>
            </a:r>
            <a:r>
              <a:rPr lang="en-US" altLang="zh-CN" sz="2200" dirty="0" smtClean="0">
                <a:ea typeface="宋体" panose="02010600030101010101" pitchFamily="2" charset="-122"/>
              </a:rPr>
              <a:t>(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200" dirty="0" smtClean="0">
                <a:ea typeface="宋体" panose="02010600030101010101" pitchFamily="2" charset="-122"/>
              </a:rPr>
              <a:t>  no)，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该方法显示参数no指定的考题内容</a:t>
            </a:r>
            <a:r>
              <a:rPr lang="zh-CN" altLang="en-US" sz="2200" dirty="0" smtClean="0">
                <a:ea typeface="宋体" panose="02010600030101010101" pitchFamily="2" charset="-122"/>
              </a:rPr>
              <a:t>；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在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ExamView类，声明testExam方法：public</a:t>
            </a:r>
            <a:r>
              <a:rPr lang="en-US" altLang="zh-CN" sz="2200" dirty="0" smtClean="0">
                <a:ea typeface="宋体" panose="02010600030101010101" pitchFamily="2" charset="-122"/>
              </a:rPr>
              <a:t> void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testExam</a:t>
            </a:r>
            <a:r>
              <a:rPr lang="en-US" altLang="zh-CN" sz="2200" dirty="0" smtClean="0">
                <a:ea typeface="宋体" panose="02010600030101010101" pitchFamily="2" charset="-122"/>
              </a:rPr>
              <a:t>()，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在方法中</a:t>
            </a:r>
            <a:r>
              <a:rPr lang="zh-CN" altLang="en-US" sz="2200" dirty="0" smtClean="0">
                <a:ea typeface="宋体" panose="02010600030101010101" pitchFamily="2" charset="-122"/>
              </a:rPr>
              <a:t>：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814705" lvl="1" indent="-370205">
              <a:lnSpc>
                <a:spcPct val="150000"/>
              </a:lnSpc>
              <a:defRPr/>
            </a:pPr>
            <a:r>
              <a:rPr lang="zh-CN" altLang="en-US" sz="1800" dirty="0" smtClean="0">
                <a:ea typeface="宋体" panose="02010600030101010101" pitchFamily="2" charset="-122"/>
              </a:rPr>
              <a:t>初始时，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调用</a:t>
            </a:r>
            <a:r>
              <a:rPr lang="en-US" altLang="zh-CN" sz="1800" dirty="0" smtClean="0">
                <a:ea typeface="宋体" panose="02010600030101010101" pitchFamily="2" charset="-122"/>
              </a:rPr>
              <a:t> displayItem显示考题第1题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814705" lvl="1" indent="-370205">
              <a:lnSpc>
                <a:spcPct val="150000"/>
              </a:lnSpc>
              <a:defRPr/>
            </a:pPr>
            <a:r>
              <a:rPr lang="en-US" altLang="zh-CN" sz="1800" dirty="0" err="1" smtClean="0">
                <a:ea typeface="宋体" panose="02010600030101010101" pitchFamily="2" charset="-122"/>
              </a:rPr>
              <a:t>调用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getUserAction</a:t>
            </a:r>
            <a:r>
              <a:rPr lang="zh-CN" altLang="en-US" sz="1800" dirty="0" smtClean="0">
                <a:ea typeface="宋体" panose="02010600030101010101" pitchFamily="2" charset="-122"/>
              </a:rPr>
              <a:t>方法，判断当用户键入</a:t>
            </a:r>
            <a:r>
              <a:rPr lang="en-US" altLang="zh-CN" sz="1800" dirty="0" smtClean="0">
                <a:ea typeface="宋体" panose="02010600030101010101" pitchFamily="2" charset="-122"/>
              </a:rPr>
              <a:t>n时，显示下一题；当用户键入p时，显示上一题（如果当前不是第1题时）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814705" lvl="1" indent="-370205">
              <a:lnSpc>
                <a:spcPct val="150000"/>
              </a:lnSpc>
              <a:defRPr/>
            </a:pPr>
            <a:r>
              <a:rPr lang="en-US" altLang="zh-CN" sz="1800" dirty="0" err="1" smtClean="0">
                <a:ea typeface="宋体" panose="02010600030101010101" pitchFamily="2" charset="-122"/>
              </a:rPr>
              <a:t>在当前为最后一题时键入n，方法结束并返回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200" dirty="0" err="1" smtClean="0">
                <a:ea typeface="宋体" panose="02010600030101010101" pitchFamily="2" charset="-122"/>
              </a:rPr>
              <a:t>在Exam类的main方法中调用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testExam</a:t>
            </a:r>
            <a:r>
              <a:rPr lang="zh-CN" altLang="en-US" sz="2200" dirty="0" smtClean="0">
                <a:ea typeface="宋体" panose="02010600030101010101" pitchFamily="2" charset="-122"/>
              </a:rPr>
              <a:t>方法，验证结果。</a:t>
            </a:r>
            <a:endParaRPr lang="en-US" altLang="zh-CN" sz="2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7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完善业务功能（二）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在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ExamView类中，定义char</a:t>
            </a:r>
            <a:r>
              <a:rPr lang="en-US" altLang="zh-CN" sz="2200" dirty="0" smtClean="0">
                <a:ea typeface="宋体" panose="02010600030101010101" pitchFamily="2" charset="-122"/>
              </a:rPr>
              <a:t>[]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answer属性，改进testExam方法</a:t>
            </a:r>
            <a:r>
              <a:rPr lang="zh-CN" altLang="en-US" sz="2200" dirty="0" smtClean="0">
                <a:ea typeface="宋体" panose="02010600030101010101" pitchFamily="2" charset="-122"/>
              </a:rPr>
              <a:t>，在原基础上</a:t>
            </a:r>
            <a:r>
              <a:rPr lang="en-US" altLang="zh-CN" sz="2200" dirty="0" smtClean="0">
                <a:ea typeface="宋体" panose="02010600030101010101" pitchFamily="2" charset="-122"/>
              </a:rPr>
              <a:t>：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800100" lvl="1" indent="-355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调用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getUserAction</a:t>
            </a:r>
            <a:r>
              <a:rPr lang="zh-CN" altLang="en-US" sz="2000" dirty="0" smtClean="0">
                <a:ea typeface="宋体" panose="02010600030101010101" pitchFamily="2" charset="-122"/>
              </a:rPr>
              <a:t>方法，判断当用户键入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a、b、c、d中的任意键时，将其记为当前题目的答案（记入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answer数组中</a:t>
            </a:r>
            <a:r>
              <a:rPr lang="en-US" altLang="zh-CN" sz="2000" dirty="0" smtClean="0"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5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在显示最后一题时键入n，方法结束</a:t>
            </a:r>
            <a:r>
              <a:rPr lang="en-US" altLang="zh-CN" sz="2000" dirty="0" smtClean="0">
                <a:ea typeface="宋体" panose="02010600030101010101" pitchFamily="2" charset="-122"/>
              </a:rPr>
              <a:t>，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调用ItemService</a:t>
            </a:r>
            <a:r>
              <a:rPr lang="zh-CN" altLang="en-US" sz="2000" dirty="0" smtClean="0">
                <a:ea typeface="宋体" panose="02010600030101010101" pitchFamily="2" charset="-122"/>
              </a:rPr>
              <a:t>中的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saveAnswer保存所有答案，并返回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200" dirty="0" err="1" smtClean="0">
                <a:ea typeface="宋体" panose="02010600030101010101" pitchFamily="2" charset="-122"/>
              </a:rPr>
              <a:t>在Exam类的main方法中调用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ExamView类</a:t>
            </a:r>
            <a:r>
              <a:rPr lang="zh-CN" altLang="en-US" sz="2200" dirty="0" smtClean="0">
                <a:ea typeface="宋体" panose="02010600030101010101" pitchFamily="2" charset="-122"/>
              </a:rPr>
              <a:t>的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testExam方法，测试题目显示及按键操作是否正确</a:t>
            </a:r>
            <a:r>
              <a:rPr lang="en-US" altLang="zh-CN" sz="2200" dirty="0" smtClean="0">
                <a:ea typeface="宋体" panose="02010600030101010101" pitchFamily="2" charset="-122"/>
              </a:rPr>
              <a:t>。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8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进阶业务功能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在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ExamView类中，继续改进testExam方法</a:t>
            </a:r>
            <a:r>
              <a:rPr lang="zh-CN" altLang="en-US" sz="2200" dirty="0" smtClean="0">
                <a:ea typeface="宋体" panose="02010600030101010101" pitchFamily="2" charset="-122"/>
              </a:rPr>
              <a:t>，在原基础上</a:t>
            </a:r>
            <a:r>
              <a:rPr lang="en-US" altLang="zh-CN" sz="2200" dirty="0" smtClean="0">
                <a:ea typeface="宋体" panose="02010600030101010101" pitchFamily="2" charset="-122"/>
              </a:rPr>
              <a:t>：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800100" lvl="1" indent="-355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0" dirty="0" smtClean="0">
                <a:ea typeface="宋体" panose="02010600030101010101" pitchFamily="2" charset="-122"/>
              </a:rPr>
              <a:t>起始进入考试时，首先显示一页</a:t>
            </a:r>
            <a:r>
              <a:rPr lang="en-US" altLang="zh-CN" sz="1800" dirty="0" smtClean="0">
                <a:ea typeface="宋体" panose="02010600030101010101" pitchFamily="2" charset="-122"/>
              </a:rPr>
              <a:t>“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帮助信息</a:t>
            </a:r>
            <a:r>
              <a:rPr lang="en-US" altLang="zh-CN" sz="1800" dirty="0" smtClean="0">
                <a:ea typeface="宋体" panose="02010600030101010101" pitchFamily="2" charset="-122"/>
              </a:rPr>
              <a:t>”，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用来说明考试过程中的操作方法，尤其是各按</a:t>
            </a:r>
            <a:r>
              <a:rPr lang="zh-CN" altLang="en-US" sz="1800" dirty="0" smtClean="0">
                <a:ea typeface="宋体" panose="02010600030101010101" pitchFamily="2" charset="-122"/>
              </a:rPr>
              <a:t>键的使用。当键入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n时</a:t>
            </a:r>
            <a:r>
              <a:rPr lang="en-US" altLang="zh-CN" sz="1800" dirty="0" smtClean="0">
                <a:ea typeface="宋体" panose="02010600030101010101" pitchFamily="2" charset="-122"/>
              </a:rPr>
              <a:t>，</a:t>
            </a:r>
            <a:r>
              <a:rPr lang="zh-CN" altLang="en-US" sz="1800" dirty="0" smtClean="0">
                <a:ea typeface="宋体" panose="02010600030101010101" pitchFamily="2" charset="-122"/>
              </a:rPr>
              <a:t>显示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第一道题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800100" lvl="1" indent="-355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800" dirty="0" smtClean="0">
                <a:ea typeface="宋体" panose="02010600030101010101" pitchFamily="2" charset="-122"/>
              </a:rPr>
              <a:t>在显示每题题目的同时，如果之前考生已经选择了该题目的答案，则答案也同时显示以便考生查看；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800100" lvl="1" indent="-355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800" dirty="0" err="1" smtClean="0">
                <a:ea typeface="宋体" panose="02010600030101010101" pitchFamily="2" charset="-122"/>
              </a:rPr>
              <a:t>键入f表示结束考试，程序应提示用户进行确认</a:t>
            </a:r>
            <a:r>
              <a:rPr lang="en-US" altLang="zh-CN" sz="1800" dirty="0" smtClean="0">
                <a:ea typeface="宋体" panose="02010600030101010101" pitchFamily="2" charset="-122"/>
              </a:rPr>
              <a:t>。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如确认则自动判分，并调用ItemService</a:t>
            </a:r>
            <a:r>
              <a:rPr lang="zh-CN" altLang="en-US" sz="1800" dirty="0" smtClean="0">
                <a:ea typeface="宋体" panose="02010600030101010101" pitchFamily="2" charset="-122"/>
              </a:rPr>
              <a:t>中的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saveAnswer保存所有答案及分数，并显示所有考题的正确答案和考生所选答案，以及考试分数，然后方法结束</a:t>
            </a:r>
            <a:r>
              <a:rPr lang="en-US" altLang="zh-CN" sz="1800" dirty="0" smtClean="0">
                <a:ea typeface="宋体" panose="02010600030101010101" pitchFamily="2" charset="-122"/>
              </a:rPr>
              <a:t>。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如果不确认，则继续答题</a:t>
            </a:r>
            <a:r>
              <a:rPr lang="en-US" altLang="zh-CN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200" dirty="0" err="1" smtClean="0">
                <a:ea typeface="宋体" panose="02010600030101010101" pitchFamily="2" charset="-122"/>
              </a:rPr>
              <a:t>在Exam类的main方法中调用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ExamView类</a:t>
            </a:r>
            <a:r>
              <a:rPr lang="zh-CN" altLang="en-US" sz="2200" dirty="0" smtClean="0">
                <a:ea typeface="宋体" panose="02010600030101010101" pitchFamily="2" charset="-122"/>
              </a:rPr>
              <a:t>的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testExam方法，验证程序是否正确运行</a:t>
            </a:r>
            <a:r>
              <a:rPr lang="en-US" altLang="zh-CN" sz="2200" dirty="0" smtClean="0">
                <a:ea typeface="宋体" panose="02010600030101010101" pitchFamily="2" charset="-122"/>
              </a:rPr>
              <a:t>。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9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进阶业务功能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添加以下功能：程序启动时，显示主菜单，菜单包含以下两项：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00100" lvl="1" indent="-355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进入考试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800100" lvl="1" indent="-355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显示上次考试成绩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当用户选择</a:t>
            </a:r>
            <a:r>
              <a:rPr lang="en-US" altLang="zh-CN" sz="2400" dirty="0" smtClean="0">
                <a:ea typeface="宋体" panose="02010600030101010101" pitchFamily="2" charset="-122"/>
              </a:rPr>
              <a:t>1时，进入考试过程；当用户选择2时，显示上次考试成绩，按n键后回到主菜单。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仿真实现一个基于文本界面的考试管理系统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增量式开发，循序渐进完成项目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建立查看使用</a:t>
            </a:r>
            <a:r>
              <a:rPr lang="en-US" altLang="zh-CN" dirty="0" smtClean="0">
                <a:ea typeface="宋体" panose="02010600030101010101" pitchFamily="2" charset="-122"/>
              </a:rPr>
              <a:t>API</a:t>
            </a:r>
            <a:r>
              <a:rPr lang="zh-CN" altLang="en-US" dirty="0" smtClean="0">
                <a:ea typeface="宋体" panose="02010600030101010101" pitchFamily="2" charset="-122"/>
              </a:rPr>
              <a:t>文档的习惯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掌握编程技巧和调试技巧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主要涉及以下主要知识点：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基础</a:t>
            </a:r>
            <a:r>
              <a:rPr lang="en-US" altLang="zh-CN" dirty="0" smtClean="0">
                <a:ea typeface="宋体" panose="02010600030101010101" pitchFamily="2" charset="-122"/>
              </a:rPr>
              <a:t>API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集合的存储与遍历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ea typeface="宋体" panose="02010600030101010101" pitchFamily="2" charset="-122"/>
              </a:rPr>
              <a:t>流基础知识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I/O</a:t>
            </a:r>
            <a:r>
              <a:rPr lang="zh-CN" altLang="en-US" dirty="0" smtClean="0">
                <a:ea typeface="宋体" panose="02010600030101010101" pitchFamily="2" charset="-122"/>
              </a:rPr>
              <a:t>流的链接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将散装数据合成对象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控制台</a:t>
            </a:r>
            <a:r>
              <a:rPr lang="en-US" altLang="zh-CN" dirty="0" smtClean="0">
                <a:ea typeface="宋体" panose="02010600030101010101" pitchFamily="2" charset="-122"/>
              </a:rPr>
              <a:t>I/O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需求说明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57505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仿真实现基于文本界面的考试管理系统。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应提供机上考试功能，并且能够自动判分。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能够自动记录最后一次考试成绩。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应尽量做到界面友好，操作方便。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可选步骤，能够查询显示最后一次考试的答题情况和成绩。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14356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panose="02010600030101010101" pitchFamily="2" charset="-122"/>
              </a:rPr>
              <a:t>软件设计结构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51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57505" lvl="1" indent="-14605"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57505" lvl="1" indent="-14605"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57505" lvl="1" indent="-14605"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57505" lvl="1" indent="-14605"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57505" lvl="1" indent="-14605"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57505" lvl="1" indent="-14605"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57505" lvl="1" indent="-14605"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sz="22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sz="22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en-US" altLang="zh-CN" sz="2200" dirty="0" smtClean="0">
                <a:ea typeface="宋体" panose="02010600030101010101" pitchFamily="2" charset="-122"/>
              </a:rPr>
              <a:t>Item</a:t>
            </a:r>
            <a:r>
              <a:rPr lang="zh-CN" altLang="en-US" sz="2200" dirty="0" smtClean="0">
                <a:ea typeface="宋体" panose="02010600030101010101" pitchFamily="2" charset="-122"/>
              </a:rPr>
              <a:t>类 </a:t>
            </a:r>
            <a:r>
              <a:rPr lang="en-US" altLang="zh-CN" sz="2200" dirty="0" smtClean="0">
                <a:ea typeface="宋体" panose="02010600030101010101" pitchFamily="2" charset="-122"/>
              </a:rPr>
              <a:t>— </a:t>
            </a:r>
            <a:r>
              <a:rPr lang="zh-CN" altLang="en-US" sz="2200" dirty="0" smtClean="0">
                <a:ea typeface="宋体" panose="02010600030101010101" pitchFamily="2" charset="-122"/>
              </a:rPr>
              <a:t>表示考试题目类，每个</a:t>
            </a:r>
            <a:r>
              <a:rPr lang="en-US" altLang="zh-CN" sz="2200" dirty="0" smtClean="0">
                <a:ea typeface="宋体" panose="02010600030101010101" pitchFamily="2" charset="-122"/>
              </a:rPr>
              <a:t>Item</a:t>
            </a:r>
            <a:r>
              <a:rPr lang="zh-CN" altLang="en-US" sz="2200" dirty="0" smtClean="0">
                <a:ea typeface="宋体" panose="02010600030101010101" pitchFamily="2" charset="-122"/>
              </a:rPr>
              <a:t>对象对应一道题目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en-US" altLang="zh-CN" sz="2200" dirty="0" err="1" smtClean="0">
                <a:ea typeface="宋体" panose="02010600030101010101" pitchFamily="2" charset="-122"/>
              </a:rPr>
              <a:t>ItemService</a:t>
            </a:r>
            <a:r>
              <a:rPr lang="zh-CN" altLang="en-US" sz="2200" dirty="0" smtClean="0">
                <a:ea typeface="宋体" panose="02010600030101010101" pitchFamily="2" charset="-122"/>
              </a:rPr>
              <a:t>类 </a:t>
            </a:r>
            <a:r>
              <a:rPr lang="en-US" altLang="zh-CN" sz="2200" dirty="0" smtClean="0">
                <a:ea typeface="宋体" panose="02010600030101010101" pitchFamily="2" charset="-122"/>
              </a:rPr>
              <a:t>— </a:t>
            </a:r>
            <a:r>
              <a:rPr lang="zh-CN" altLang="en-US" sz="2200" dirty="0" smtClean="0">
                <a:ea typeface="宋体" panose="02010600030101010101" pitchFamily="2" charset="-122"/>
              </a:rPr>
              <a:t>封装了与考试题目访问相关的业务方法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en-US" altLang="zh-CN" sz="2200" dirty="0" err="1" smtClean="0">
                <a:ea typeface="宋体" panose="02010600030101010101" pitchFamily="2" charset="-122"/>
              </a:rPr>
              <a:t>ExamView</a:t>
            </a:r>
            <a:r>
              <a:rPr lang="zh-CN" altLang="en-US" sz="2200" dirty="0" smtClean="0">
                <a:ea typeface="宋体" panose="02010600030101010101" pitchFamily="2" charset="-122"/>
              </a:rPr>
              <a:t>类 </a:t>
            </a:r>
            <a:r>
              <a:rPr lang="en-US" altLang="zh-CN" sz="2200" dirty="0" smtClean="0">
                <a:ea typeface="宋体" panose="02010600030101010101" pitchFamily="2" charset="-122"/>
              </a:rPr>
              <a:t>— </a:t>
            </a:r>
            <a:r>
              <a:rPr lang="zh-CN" altLang="en-US" sz="2200" dirty="0" smtClean="0">
                <a:ea typeface="宋体" panose="02010600030101010101" pitchFamily="2" charset="-122"/>
              </a:rPr>
              <a:t>为应用程序的主控类，负责与用户交互，完成考试、判卷及成绩查询功能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en-US" altLang="zh-CN" sz="2200" dirty="0" smtClean="0">
                <a:ea typeface="宋体" panose="02010600030101010101" pitchFamily="2" charset="-122"/>
              </a:rPr>
              <a:t>Exam</a:t>
            </a:r>
            <a:r>
              <a:rPr lang="zh-CN" altLang="en-US" sz="2200" dirty="0" smtClean="0">
                <a:ea typeface="宋体" panose="02010600030101010101" pitchFamily="2" charset="-122"/>
              </a:rPr>
              <a:t>类 </a:t>
            </a:r>
            <a:r>
              <a:rPr lang="en-US" altLang="zh-CN" sz="2200" dirty="0" smtClean="0">
                <a:ea typeface="宋体" panose="02010600030101010101" pitchFamily="2" charset="-122"/>
              </a:rPr>
              <a:t>— </a:t>
            </a:r>
            <a:r>
              <a:rPr lang="zh-CN" altLang="en-US" sz="2200" dirty="0" smtClean="0">
                <a:ea typeface="宋体" panose="02010600030101010101" pitchFamily="2" charset="-122"/>
              </a:rPr>
              <a:t>程序入口类</a:t>
            </a:r>
            <a:r>
              <a:rPr lang="en-US" altLang="zh-CN" sz="2200" dirty="0" smtClean="0">
                <a:ea typeface="宋体" panose="02010600030101010101" pitchFamily="2" charset="-122"/>
              </a:rPr>
              <a:t>(main</a:t>
            </a:r>
            <a:r>
              <a:rPr lang="zh-CN" altLang="en-US" sz="2200" dirty="0" smtClean="0">
                <a:ea typeface="宋体" panose="02010600030101010101" pitchFamily="2" charset="-122"/>
              </a:rPr>
              <a:t>方法</a:t>
            </a:r>
            <a:r>
              <a:rPr lang="en-US" altLang="zh-CN" sz="2200" dirty="0" smtClean="0">
                <a:ea typeface="宋体" panose="02010600030101010101" pitchFamily="2" charset="-122"/>
              </a:rPr>
              <a:t>)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971600" y="1549382"/>
            <a:ext cx="7128792" cy="28083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5796136" y="2267182"/>
            <a:ext cx="2016224" cy="122413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40151" y="2267182"/>
            <a:ext cx="10081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domain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3419872" y="1691118"/>
            <a:ext cx="2016224" cy="122413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7" y="1691117"/>
            <a:ext cx="76808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1691118"/>
            <a:ext cx="208823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</a:rPr>
              <a:t>com.atguigu.exam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1187624" y="2195174"/>
            <a:ext cx="2088232" cy="158417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1639" y="2195173"/>
            <a:ext cx="76808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test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3648" y="2627222"/>
            <a:ext cx="1728192" cy="677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anose="02010600030101010101" pitchFamily="2" charset="-122"/>
            </a:endParaRPr>
          </a:p>
          <a:p>
            <a:r>
              <a:rPr lang="en-US" altLang="zh-CN" b="1" dirty="0" smtClean="0">
                <a:ea typeface="宋体" panose="02010600030101010101" pitchFamily="2" charset="-122"/>
              </a:rPr>
              <a:t>Exam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endParaRPr lang="zh-CN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635896" y="3275294"/>
            <a:ext cx="1728192" cy="720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anose="02010600030101010101" pitchFamily="2" charset="-122"/>
            </a:endParaRPr>
          </a:p>
          <a:p>
            <a:r>
              <a:rPr lang="en-US" altLang="zh-CN" sz="2000" b="1" dirty="0" err="1" smtClean="0">
                <a:ea typeface="宋体" panose="02010600030101010101" pitchFamily="2" charset="-122"/>
              </a:rPr>
              <a:t>ItemService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endParaRPr lang="zh-CN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940152" y="2627222"/>
            <a:ext cx="1728192" cy="720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ea typeface="宋体" panose="02010600030101010101" pitchFamily="2" charset="-122"/>
              </a:rPr>
              <a:t>Item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endParaRPr lang="zh-CN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63888" y="2022122"/>
            <a:ext cx="1656184" cy="677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anose="02010600030101010101" pitchFamily="2" charset="-122"/>
            </a:endParaRPr>
          </a:p>
          <a:p>
            <a:r>
              <a:rPr lang="en-US" altLang="zh-CN" b="1" dirty="0" err="1" smtClean="0">
                <a:ea typeface="宋体" panose="02010600030101010101" pitchFamily="2" charset="-122"/>
              </a:rPr>
              <a:t>ExamView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endParaRPr lang="zh-CN" altLang="en-US" sz="1000" b="1" dirty="0"/>
          </a:p>
        </p:txBody>
      </p:sp>
      <p:cxnSp>
        <p:nvCxnSpPr>
          <p:cNvPr id="48" name="直接箭头连接符 47"/>
          <p:cNvCxnSpPr>
            <a:stCxn id="44" idx="3"/>
            <a:endCxn id="47" idx="1"/>
          </p:cNvCxnSpPr>
          <p:nvPr/>
        </p:nvCxnSpPr>
        <p:spPr bwMode="auto">
          <a:xfrm flipV="1">
            <a:off x="3131840" y="2360676"/>
            <a:ext cx="432048" cy="605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直接箭头连接符 48"/>
          <p:cNvCxnSpPr>
            <a:endCxn id="46" idx="0"/>
          </p:cNvCxnSpPr>
          <p:nvPr/>
        </p:nvCxnSpPr>
        <p:spPr bwMode="auto">
          <a:xfrm>
            <a:off x="5364088" y="2267182"/>
            <a:ext cx="144016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0" name="直接箭头连接符 49"/>
          <p:cNvCxnSpPr>
            <a:endCxn id="46" idx="2"/>
          </p:cNvCxnSpPr>
          <p:nvPr/>
        </p:nvCxnSpPr>
        <p:spPr bwMode="auto">
          <a:xfrm flipV="1">
            <a:off x="5364088" y="3347302"/>
            <a:ext cx="1440160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圆角矩形 50"/>
          <p:cNvSpPr/>
          <p:nvPr/>
        </p:nvSpPr>
        <p:spPr bwMode="auto">
          <a:xfrm>
            <a:off x="3419872" y="3061550"/>
            <a:ext cx="2016224" cy="122413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3888" y="3131277"/>
            <a:ext cx="10081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service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35896" y="3462282"/>
            <a:ext cx="1584176" cy="677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b="1" dirty="0" smtClean="0">
              <a:ea typeface="宋体" panose="02010600030101010101" pitchFamily="2" charset="-122"/>
            </a:endParaRPr>
          </a:p>
          <a:p>
            <a:r>
              <a:rPr lang="en-US" altLang="zh-CN" b="1" dirty="0" err="1" smtClean="0">
                <a:ea typeface="宋体" panose="02010600030101010101" pitchFamily="2" charset="-122"/>
              </a:rPr>
              <a:t>ItemService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endParaRPr lang="zh-CN" altLang="en-US" sz="1000" b="1" dirty="0"/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 bwMode="auto">
          <a:xfrm flipV="1">
            <a:off x="4427984" y="2699230"/>
            <a:ext cx="0" cy="7630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使用基本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I/O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流读取文本文件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在</a:t>
            </a:r>
            <a:r>
              <a:rPr lang="en-US" altLang="zh-CN" sz="2200" dirty="0" smtClean="0">
                <a:ea typeface="宋体" panose="02010600030101010101" pitchFamily="2" charset="-122"/>
              </a:rPr>
              <a:t>IDE</a:t>
            </a:r>
            <a:r>
              <a:rPr lang="zh-CN" altLang="en-US" sz="2200" dirty="0" smtClean="0">
                <a:ea typeface="宋体" panose="02010600030101010101" pitchFamily="2" charset="-122"/>
              </a:rPr>
              <a:t>（例如</a:t>
            </a:r>
            <a:r>
              <a:rPr lang="en-US" altLang="zh-CN" sz="2200" dirty="0" smtClean="0">
                <a:ea typeface="宋体" panose="02010600030101010101" pitchFamily="2" charset="-122"/>
              </a:rPr>
              <a:t>eclipse</a:t>
            </a:r>
            <a:r>
              <a:rPr lang="zh-CN" altLang="en-US" sz="2200" dirty="0" smtClean="0">
                <a:ea typeface="宋体" panose="02010600030101010101" pitchFamily="2" charset="-122"/>
              </a:rPr>
              <a:t>）中创建</a:t>
            </a:r>
            <a:r>
              <a:rPr lang="en-US" altLang="zh-CN" sz="2200" dirty="0" smtClean="0">
                <a:ea typeface="宋体" panose="02010600030101010101" pitchFamily="2" charset="-122"/>
              </a:rPr>
              <a:t>Exam</a:t>
            </a:r>
            <a:r>
              <a:rPr lang="zh-CN" altLang="en-US" sz="2200" dirty="0" smtClean="0">
                <a:ea typeface="宋体" panose="02010600030101010101" pitchFamily="2" charset="-122"/>
              </a:rPr>
              <a:t>项目，在该项目下完成后续步骤。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编写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ItemService</a:t>
            </a:r>
            <a:r>
              <a:rPr lang="zh-CN" altLang="en-US" sz="2200" dirty="0" smtClean="0">
                <a:ea typeface="宋体" panose="02010600030101010101" pitchFamily="2" charset="-122"/>
              </a:rPr>
              <a:t>类</a:t>
            </a:r>
            <a:r>
              <a:rPr lang="en-US" altLang="zh-CN" sz="2200" dirty="0" smtClean="0">
                <a:ea typeface="宋体" panose="02010600030101010101" pitchFamily="2" charset="-122"/>
              </a:rPr>
              <a:t>，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提供public</a:t>
            </a:r>
            <a:r>
              <a:rPr lang="en-US" altLang="zh-CN" sz="2200" dirty="0" smtClean="0">
                <a:ea typeface="宋体" panose="02010600030101010101" pitchFamily="2" charset="-122"/>
              </a:rPr>
              <a:t> void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readTextFile</a:t>
            </a:r>
            <a:r>
              <a:rPr lang="en-US" altLang="zh-CN" sz="2200" dirty="0" smtClean="0">
                <a:ea typeface="宋体" panose="02010600030101010101" pitchFamily="2" charset="-122"/>
              </a:rPr>
              <a:t>(String filename)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方法，该方法可读取参数指定的文本文件内容</a:t>
            </a:r>
            <a:r>
              <a:rPr lang="zh-CN" altLang="en-US" sz="2200" dirty="0" smtClean="0">
                <a:ea typeface="宋体" panose="02010600030101010101" pitchFamily="2" charset="-122"/>
              </a:rPr>
              <a:t> （不使用包装） </a:t>
            </a:r>
            <a:r>
              <a:rPr lang="en-US" altLang="zh-CN" sz="2200" dirty="0" smtClean="0">
                <a:ea typeface="宋体" panose="02010600030101010101" pitchFamily="2" charset="-122"/>
              </a:rPr>
              <a:t>，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并打印输出到屏幕上</a:t>
            </a:r>
            <a:r>
              <a:rPr lang="zh-CN" altLang="en-US" sz="2200" dirty="0" smtClean="0">
                <a:ea typeface="宋体" panose="02010600030101010101" pitchFamily="2" charset="-122"/>
              </a:rPr>
              <a:t>；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200" dirty="0" err="1" smtClean="0">
                <a:ea typeface="宋体" panose="02010600030101010101" pitchFamily="2" charset="-122"/>
              </a:rPr>
              <a:t>Exam类的main方法中</a:t>
            </a:r>
            <a:r>
              <a:rPr lang="zh-CN" altLang="en-US" sz="2200" dirty="0" smtClean="0">
                <a:ea typeface="宋体" panose="02010600030101010101" pitchFamily="2" charset="-122"/>
              </a:rPr>
              <a:t>，创建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ItemService对象并调用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readTextFile</a:t>
            </a:r>
            <a:r>
              <a:rPr lang="zh-CN" altLang="en-US" sz="2200" dirty="0" smtClean="0">
                <a:ea typeface="宋体" panose="02010600030101010101" pitchFamily="2" charset="-122"/>
              </a:rPr>
              <a:t>方法，来打印输出指定文本文件内容。</a:t>
            </a:r>
            <a:endParaRPr lang="zh-CN" altLang="en-US" sz="22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使用流的链接读取文本文件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改进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ItemService</a:t>
            </a:r>
            <a:r>
              <a:rPr lang="zh-CN" altLang="en-US" sz="2200" dirty="0" smtClean="0">
                <a:ea typeface="宋体" panose="02010600030101010101" pitchFamily="2" charset="-122"/>
              </a:rPr>
              <a:t>类的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readTextFile方法</a:t>
            </a:r>
            <a:r>
              <a:rPr lang="en-US" altLang="zh-CN" sz="2200" dirty="0" smtClean="0">
                <a:ea typeface="宋体" panose="02010600030101010101" pitchFamily="2" charset="-122"/>
              </a:rPr>
              <a:t>: public List&lt;String&gt;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readTextFile</a:t>
            </a:r>
            <a:r>
              <a:rPr lang="en-US" altLang="zh-CN" sz="2200" dirty="0" smtClean="0">
                <a:ea typeface="宋体" panose="02010600030101010101" pitchFamily="2" charset="-122"/>
              </a:rPr>
              <a:t>(String filename)，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该方法使用流的链接，以文本行的方式读取参数指定的文本文件内容，并放置到</a:t>
            </a:r>
            <a:r>
              <a:rPr lang="zh-CN" altLang="en-US" sz="2200" dirty="0" smtClean="0">
                <a:ea typeface="宋体" panose="02010600030101010101" pitchFamily="2" charset="-122"/>
              </a:rPr>
              <a:t>集合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中以作为该方法的返回值</a:t>
            </a:r>
            <a:r>
              <a:rPr lang="zh-CN" altLang="en-US" sz="2200" dirty="0" smtClean="0">
                <a:ea typeface="宋体" panose="02010600030101010101" pitchFamily="2" charset="-122"/>
              </a:rPr>
              <a:t>；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200" dirty="0" err="1" smtClean="0">
                <a:ea typeface="宋体" panose="02010600030101010101" pitchFamily="2" charset="-122"/>
              </a:rPr>
              <a:t>Exam类的main方法中</a:t>
            </a:r>
            <a:r>
              <a:rPr lang="zh-CN" altLang="en-US" sz="2200" dirty="0" smtClean="0">
                <a:ea typeface="宋体" panose="02010600030101010101" pitchFamily="2" charset="-122"/>
              </a:rPr>
              <a:t>，创建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ItemService对象并调用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readTextFile</a:t>
            </a:r>
            <a:r>
              <a:rPr lang="zh-CN" altLang="en-US" sz="2200" dirty="0" smtClean="0">
                <a:ea typeface="宋体" panose="02010600030101010101" pitchFamily="2" charset="-122"/>
              </a:rPr>
              <a:t>方法，接收方法返回的</a:t>
            </a:r>
            <a:r>
              <a:rPr lang="en-US" altLang="zh-CN" sz="2200" dirty="0" smtClean="0">
                <a:ea typeface="宋体" panose="02010600030101010101" pitchFamily="2" charset="-122"/>
              </a:rPr>
              <a:t>List</a:t>
            </a:r>
            <a:r>
              <a:rPr lang="zh-CN" altLang="en-US" sz="2200" dirty="0" smtClean="0">
                <a:ea typeface="宋体" panose="02010600030101010101" pitchFamily="2" charset="-122"/>
              </a:rPr>
              <a:t>集合</a:t>
            </a:r>
            <a:r>
              <a:rPr lang="en-US" altLang="zh-CN" sz="2200" dirty="0" smtClean="0">
                <a:ea typeface="宋体" panose="02010600030101010101" pitchFamily="2" charset="-122"/>
              </a:rPr>
              <a:t>，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在屏幕上打印</a:t>
            </a:r>
            <a:r>
              <a:rPr lang="zh-CN" altLang="en-US" sz="2200" dirty="0" smtClean="0">
                <a:ea typeface="宋体" panose="02010600030101010101" pitchFamily="2" charset="-122"/>
              </a:rPr>
              <a:t>集合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内容</a:t>
            </a:r>
            <a:r>
              <a:rPr lang="zh-CN" altLang="en-US" sz="2200" dirty="0" smtClean="0">
                <a:ea typeface="宋体" panose="02010600030101010101" pitchFamily="2" charset="-122"/>
              </a:rPr>
              <a:t>。</a:t>
            </a:r>
            <a:endParaRPr lang="zh-CN" altLang="en-US" sz="2200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知识点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将散装数据合成对象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通常需要将文件中读取的内容封装到指定类型的对象中，以便于程序处理。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例如：读取</a:t>
            </a:r>
            <a:r>
              <a:rPr lang="en-US" altLang="zh-CN" dirty="0" err="1" smtClean="0">
                <a:ea typeface="宋体" panose="02010600030101010101" pitchFamily="2" charset="-122"/>
              </a:rPr>
              <a:t>Teacher.txt中的数据，用来创建Teacher对象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Teacher.txt</a:t>
            </a:r>
            <a:r>
              <a:rPr lang="zh-CN" altLang="en-US" dirty="0" smtClean="0">
                <a:ea typeface="宋体" panose="02010600030101010101" pitchFamily="2" charset="-122"/>
              </a:rPr>
              <a:t>文件内容如下：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buNone/>
              <a:defRPr/>
            </a:pPr>
            <a:r>
              <a:rPr lang="zh-CN" altLang="en-US" i="1" dirty="0" smtClean="0">
                <a:ea typeface="宋体" panose="02010600030101010101" pitchFamily="2" charset="-122"/>
              </a:rPr>
              <a:t>张三</a:t>
            </a:r>
            <a:endParaRPr lang="zh-CN" altLang="en-US" i="1" dirty="0" smtClean="0">
              <a:ea typeface="宋体" panose="02010600030101010101" pitchFamily="2" charset="-122"/>
            </a:endParaRPr>
          </a:p>
          <a:p>
            <a:pPr marL="704850" lvl="1" indent="-361950">
              <a:buNone/>
              <a:defRPr/>
            </a:pPr>
            <a:r>
              <a:rPr lang="zh-CN" altLang="en-US" i="1" dirty="0" smtClean="0">
                <a:ea typeface="宋体" panose="02010600030101010101" pitchFamily="2" charset="-122"/>
              </a:rPr>
              <a:t>男</a:t>
            </a:r>
            <a:endParaRPr lang="zh-CN" altLang="en-US" i="1" dirty="0" smtClean="0">
              <a:ea typeface="宋体" panose="02010600030101010101" pitchFamily="2" charset="-122"/>
            </a:endParaRPr>
          </a:p>
          <a:p>
            <a:pPr marL="704850" lvl="1" indent="-361950">
              <a:buNone/>
              <a:defRPr/>
            </a:pPr>
            <a:r>
              <a:rPr lang="en-US" altLang="zh-CN" i="1" dirty="0" smtClean="0">
                <a:ea typeface="宋体" panose="02010600030101010101" pitchFamily="2" charset="-122"/>
              </a:rPr>
              <a:t>30</a:t>
            </a:r>
            <a:endParaRPr lang="en-US" altLang="zh-CN" i="1" dirty="0" smtClean="0">
              <a:ea typeface="宋体" panose="02010600030101010101" pitchFamily="2" charset="-122"/>
            </a:endParaRPr>
          </a:p>
          <a:p>
            <a:pPr marL="704850" lvl="1" indent="-361950">
              <a:buNone/>
              <a:defRPr/>
            </a:pPr>
            <a:r>
              <a:rPr lang="zh-CN" altLang="en-US" i="1" dirty="0" smtClean="0">
                <a:ea typeface="宋体" panose="02010600030101010101" pitchFamily="2" charset="-122"/>
              </a:rPr>
              <a:t>六班</a:t>
            </a:r>
            <a:endParaRPr lang="zh-CN" altLang="en-US" i="1" dirty="0" smtClean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将散装数据合成对象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制作包含</a:t>
            </a:r>
            <a:r>
              <a:rPr lang="en-US" altLang="zh-CN" sz="2200" dirty="0" smtClean="0">
                <a:ea typeface="宋体" panose="02010600030101010101" pitchFamily="2" charset="-122"/>
              </a:rPr>
              <a:t>10道选择题的文本文件，选择题内容包括题目、4个选项和标准答案（均为单选）</a:t>
            </a:r>
            <a:r>
              <a:rPr lang="zh-CN" altLang="en-US" sz="2200" dirty="0" smtClean="0">
                <a:ea typeface="宋体" panose="02010600030101010101" pitchFamily="2" charset="-122"/>
              </a:rPr>
              <a:t>；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定义题目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Item类，属性与上述单选题对应，并提供对应的get</a:t>
            </a:r>
            <a:r>
              <a:rPr lang="en-US" altLang="zh-CN" sz="2200" dirty="0" smtClean="0">
                <a:ea typeface="宋体" panose="02010600030101010101" pitchFamily="2" charset="-122"/>
              </a:rPr>
              <a:t>/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set方法</a:t>
            </a:r>
            <a:r>
              <a:rPr lang="zh-CN" altLang="en-US" sz="2200" dirty="0" smtClean="0">
                <a:ea typeface="宋体" panose="02010600030101010101" pitchFamily="2" charset="-122"/>
              </a:rPr>
              <a:t>；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在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ItemService</a:t>
            </a:r>
            <a:r>
              <a:rPr lang="zh-CN" altLang="en-US" sz="2200" dirty="0" smtClean="0">
                <a:ea typeface="宋体" panose="02010600030101010101" pitchFamily="2" charset="-122"/>
              </a:rPr>
              <a:t>类中声明实例变量</a:t>
            </a:r>
            <a:r>
              <a:rPr lang="en-US" altLang="zh-CN" sz="2200" dirty="0" smtClean="0">
                <a:ea typeface="宋体" panose="02010600030101010101" pitchFamily="2" charset="-122"/>
              </a:rPr>
              <a:t>Item[] items</a:t>
            </a:r>
            <a:r>
              <a:rPr lang="zh-CN" altLang="en-US" sz="2200" dirty="0" smtClean="0">
                <a:ea typeface="宋体" panose="02010600030101010101" pitchFamily="2" charset="-122"/>
              </a:rPr>
              <a:t>；将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ItemService</a:t>
            </a:r>
            <a:r>
              <a:rPr lang="zh-CN" altLang="en-US" sz="2200" dirty="0" smtClean="0">
                <a:ea typeface="宋体" panose="02010600030101010101" pitchFamily="2" charset="-122"/>
              </a:rPr>
              <a:t>类的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readTextFile方法改为私有方法</a:t>
            </a:r>
            <a:r>
              <a:rPr lang="zh-CN" altLang="en-US" sz="2200" dirty="0" smtClean="0">
                <a:ea typeface="宋体" panose="02010600030101010101" pitchFamily="2" charset="-122"/>
              </a:rPr>
              <a:t>；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200" dirty="0" smtClean="0">
                <a:ea typeface="宋体" panose="02010600030101010101" pitchFamily="2" charset="-122"/>
              </a:rPr>
              <a:t>在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ItemService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zh-CN" altLang="en-US" sz="2200" dirty="0" smtClean="0">
                <a:ea typeface="宋体" panose="02010600030101010101" pitchFamily="2" charset="-122"/>
              </a:rPr>
              <a:t>类中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添加构造器，构造器中调用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readTextFile方法，将</a:t>
            </a:r>
            <a:r>
              <a:rPr lang="zh-CN" altLang="en-US" sz="2200" dirty="0" smtClean="0">
                <a:ea typeface="宋体" panose="02010600030101010101" pitchFamily="2" charset="-122"/>
              </a:rPr>
              <a:t>方法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返回的字符串</a:t>
            </a:r>
            <a:r>
              <a:rPr lang="zh-CN" altLang="en-US" sz="2200" dirty="0" smtClean="0">
                <a:ea typeface="宋体" panose="02010600030101010101" pitchFamily="2" charset="-122"/>
              </a:rPr>
              <a:t>集合组装</a:t>
            </a:r>
            <a:r>
              <a:rPr lang="en-US" altLang="zh-CN" sz="2200" dirty="0" smtClean="0">
                <a:ea typeface="宋体" panose="02010600030101010101" pitchFamily="2" charset="-122"/>
              </a:rPr>
              <a:t>为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Item对象，并将所有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Item对象以数组形式保存在</a:t>
            </a:r>
            <a:r>
              <a:rPr lang="en-US" altLang="zh-CN" sz="2200" dirty="0" smtClean="0">
                <a:ea typeface="宋体" panose="02010600030101010101" pitchFamily="2" charset="-122"/>
              </a:rPr>
              <a:t> items</a:t>
            </a:r>
            <a:r>
              <a:rPr lang="zh-CN" altLang="en-US" sz="2200" dirty="0" smtClean="0">
                <a:ea typeface="宋体" panose="02010600030101010101" pitchFamily="2" charset="-122"/>
              </a:rPr>
              <a:t>实例变量中；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200" dirty="0" err="1" smtClean="0">
                <a:ea typeface="宋体" panose="02010600030101010101" pitchFamily="2" charset="-122"/>
              </a:rPr>
              <a:t>添加getItem方法</a:t>
            </a:r>
            <a:r>
              <a:rPr lang="zh-CN" altLang="en-US" sz="2200" dirty="0" smtClean="0">
                <a:ea typeface="宋体" panose="02010600030101010101" pitchFamily="2" charset="-122"/>
              </a:rPr>
              <a:t>：</a:t>
            </a:r>
            <a:r>
              <a:rPr lang="en-US" altLang="zh-CN" sz="2200" dirty="0" smtClean="0">
                <a:ea typeface="宋体" panose="02010600030101010101" pitchFamily="2" charset="-122"/>
              </a:rPr>
              <a:t> public Item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getItem</a:t>
            </a:r>
            <a:r>
              <a:rPr lang="en-US" altLang="zh-CN" sz="2200" dirty="0" smtClean="0">
                <a:ea typeface="宋体" panose="02010600030101010101" pitchFamily="2" charset="-122"/>
              </a:rPr>
              <a:t>(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200" dirty="0" smtClean="0">
                <a:ea typeface="宋体" panose="02010600030101010101" pitchFamily="2" charset="-122"/>
              </a:rPr>
              <a:t> no)，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该方法返回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ItemService中保存的由参数no指定的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Item对象</a:t>
            </a:r>
            <a:r>
              <a:rPr lang="zh-CN" altLang="en-US" sz="2200" dirty="0" smtClean="0">
                <a:ea typeface="宋体" panose="02010600030101010101" pitchFamily="2" charset="-122"/>
              </a:rPr>
              <a:t>；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200" dirty="0" err="1" smtClean="0">
                <a:ea typeface="宋体" panose="02010600030101010101" pitchFamily="2" charset="-122"/>
              </a:rPr>
              <a:t>Exam类的main方法中调用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getItem</a:t>
            </a:r>
            <a:r>
              <a:rPr lang="zh-CN" altLang="en-US" sz="2200" dirty="0" smtClean="0">
                <a:ea typeface="宋体" panose="02010600030101010101" pitchFamily="2" charset="-122"/>
              </a:rPr>
              <a:t>方法，接收方法返回的</a:t>
            </a:r>
            <a:r>
              <a:rPr lang="en-US" altLang="zh-CN" sz="2200" dirty="0" smtClean="0">
                <a:ea typeface="宋体" panose="02010600030101010101" pitchFamily="2" charset="-122"/>
              </a:rPr>
              <a:t>Item</a:t>
            </a:r>
            <a:r>
              <a:rPr lang="zh-CN" altLang="en-US" sz="2200" dirty="0" smtClean="0">
                <a:ea typeface="宋体" panose="02010600030101010101" pitchFamily="2" charset="-122"/>
              </a:rPr>
              <a:t>对象</a:t>
            </a:r>
            <a:r>
              <a:rPr lang="en-US" altLang="zh-CN" sz="2200" dirty="0" smtClean="0">
                <a:ea typeface="宋体" panose="02010600030101010101" pitchFamily="2" charset="-122"/>
              </a:rPr>
              <a:t>，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在屏幕上打印</a:t>
            </a:r>
            <a:r>
              <a:rPr lang="zh-CN" altLang="en-US" sz="2200" dirty="0" smtClean="0">
                <a:ea typeface="宋体" panose="02010600030101010101" pitchFamily="2" charset="-122"/>
              </a:rPr>
              <a:t>对象。</a:t>
            </a:r>
            <a:endParaRPr lang="zh-CN" altLang="en-US" sz="2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4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使用流的链接写入文本文件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ItemService</a:t>
            </a:r>
            <a:r>
              <a:rPr lang="zh-CN" altLang="en-US" sz="2400" dirty="0" smtClean="0">
                <a:ea typeface="宋体" panose="02010600030101010101" pitchFamily="2" charset="-122"/>
              </a:rPr>
              <a:t>类中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添加saveAnswer方法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</a:rPr>
              <a:t> public void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saveAnswer</a:t>
            </a:r>
            <a:r>
              <a:rPr lang="en-US" altLang="zh-CN" sz="2400" dirty="0" smtClean="0">
                <a:ea typeface="宋体" panose="02010600030101010101" pitchFamily="2" charset="-122"/>
              </a:rPr>
              <a:t>(char[] answer)，该方法创建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answer.dat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二进制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文件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，并将数组中的内容</a:t>
            </a:r>
            <a:r>
              <a:rPr lang="zh-CN" altLang="en-US" sz="2400" dirty="0" smtClean="0">
                <a:ea typeface="宋体" panose="02010600030101010101" pitchFamily="2" charset="-122"/>
              </a:rPr>
              <a:t>以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对象形式</a:t>
            </a:r>
            <a:r>
              <a:rPr lang="zh-CN" altLang="en-US" sz="2400" dirty="0" smtClean="0">
                <a:ea typeface="宋体" panose="02010600030101010101" pitchFamily="2" charset="-122"/>
              </a:rPr>
              <a:t>写入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到文件中保存</a:t>
            </a:r>
            <a:r>
              <a:rPr lang="zh-CN" altLang="en-US" sz="2400" dirty="0" smtClean="0"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altLang="zh-CN" sz="1800" i="1" dirty="0" smtClean="0">
                <a:ea typeface="宋体" panose="02010600030101010101" pitchFamily="2" charset="-122"/>
              </a:rPr>
              <a:t>	</a:t>
            </a:r>
            <a:r>
              <a:rPr lang="zh-CN" altLang="en-US" sz="1800" i="1" dirty="0" smtClean="0">
                <a:ea typeface="宋体" panose="02010600030101010101" pitchFamily="2" charset="-122"/>
              </a:rPr>
              <a:t>提示：使用对象序列化机制</a:t>
            </a:r>
            <a:endParaRPr lang="en-US" altLang="zh-CN" sz="1800" i="1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altLang="zh-CN" sz="2400" dirty="0" err="1" smtClean="0">
                <a:ea typeface="宋体" panose="02010600030101010101" pitchFamily="2" charset="-122"/>
              </a:rPr>
              <a:t>在Exam类的main方法中调用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saveAnswer</a:t>
            </a:r>
            <a:r>
              <a:rPr lang="zh-CN" altLang="en-US" sz="2400" dirty="0" smtClean="0">
                <a:ea typeface="宋体" panose="02010600030101010101" pitchFamily="2" charset="-122"/>
              </a:rPr>
              <a:t>方法，测试是否正常工作。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2695</Words>
  <Application>WPS 演示</Application>
  <PresentationFormat>全屏显示(4:3)</PresentationFormat>
  <Paragraphs>145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楷体</vt:lpstr>
      <vt:lpstr>Times New Roman</vt:lpstr>
      <vt:lpstr>新宋体</vt:lpstr>
      <vt:lpstr>Gulim</vt:lpstr>
      <vt:lpstr>Times New Roman</vt:lpstr>
      <vt:lpstr>Arial Unicode MS</vt:lpstr>
      <vt:lpstr>Calibri</vt:lpstr>
      <vt:lpstr>微软雅黑</vt:lpstr>
      <vt:lpstr>Arial Unicode MS</vt:lpstr>
      <vt:lpstr>PPT模板</vt:lpstr>
      <vt:lpstr>考试管理软件</vt:lpstr>
      <vt:lpstr>目标</vt:lpstr>
      <vt:lpstr>需求说明</vt:lpstr>
      <vt:lpstr>PowerPoint 演示文稿</vt:lpstr>
      <vt:lpstr>第1步 —使用基本I/O流读取文本文件</vt:lpstr>
      <vt:lpstr>第2步 —使用流的链接读取文本文件</vt:lpstr>
      <vt:lpstr>知识点 — 将散装数据合成对象</vt:lpstr>
      <vt:lpstr>第3步 —将散装数据合成对象</vt:lpstr>
      <vt:lpstr>第4步 —使用流的链接写入文本文件</vt:lpstr>
      <vt:lpstr>第5步 — 访问键盘设备</vt:lpstr>
      <vt:lpstr>第6步 — 完善业务功能（一）</vt:lpstr>
      <vt:lpstr>第7步 — 完善业务功能（二）</vt:lpstr>
      <vt:lpstr>第8步 — 进阶业务功能</vt:lpstr>
      <vt:lpstr>第9步 — 进阶业务功能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723</cp:revision>
  <dcterms:created xsi:type="dcterms:W3CDTF">2012-08-05T14:09:00Z</dcterms:created>
  <dcterms:modified xsi:type="dcterms:W3CDTF">2016-09-27T06:18:05Z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