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8" r:id="rId3"/>
    <p:sldId id="585" r:id="rId4"/>
    <p:sldId id="580" r:id="rId5"/>
    <p:sldId id="602" r:id="rId6"/>
    <p:sldId id="603" r:id="rId7"/>
    <p:sldId id="604" r:id="rId8"/>
    <p:sldId id="605" r:id="rId9"/>
    <p:sldId id="606" r:id="rId10"/>
    <p:sldId id="607" r:id="rId11"/>
    <p:sldId id="608" r:id="rId12"/>
    <p:sldId id="609" r:id="rId13"/>
    <p:sldId id="610" r:id="rId14"/>
    <p:sldId id="611" r:id="rId15"/>
    <p:sldId id="612" r:id="rId16"/>
    <p:sldId id="25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5" autoAdjust="0"/>
    <p:restoredTop sz="93222" autoAdjust="0"/>
  </p:normalViewPr>
  <p:slideViewPr>
    <p:cSldViewPr>
      <p:cViewPr varScale="1">
        <p:scale>
          <a:sx n="79" d="100"/>
          <a:sy n="79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14352" y="1844824"/>
            <a:ext cx="8129614" cy="1851025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家庭记账软件</a:t>
            </a:r>
            <a:endParaRPr lang="zh-CN" altLang="zh-CN" sz="8000" b="1" dirty="0" smtClean="0">
              <a:solidFill>
                <a:srgbClr val="FFFF00"/>
              </a:solidFill>
              <a:latin typeface="+mn-lt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panose="02010600030101010101" pitchFamily="2" charset="-122"/>
              </a:rPr>
              <a:t>流程图（活动图）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— </a:t>
            </a:r>
            <a:r>
              <a:rPr lang="zh-CN" altLang="en-US" sz="3200" b="1" dirty="0" smtClean="0">
                <a:ea typeface="宋体" panose="02010600030101010101" pitchFamily="2" charset="-122"/>
              </a:rPr>
              <a:t>主流程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00100" y="1571612"/>
            <a:ext cx="7200800" cy="503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742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panose="02010600030101010101" pitchFamily="2" charset="-122"/>
              </a:rPr>
              <a:t>流程图（活动图）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— </a:t>
            </a:r>
            <a:r>
              <a:rPr lang="zh-CN" altLang="en-US" sz="3200" b="1" dirty="0" smtClean="0">
                <a:ea typeface="宋体" panose="02010600030101010101" pitchFamily="2" charset="-122"/>
              </a:rPr>
              <a:t>收入和支出处理流程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14678" y="1857364"/>
            <a:ext cx="2808312" cy="478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ea typeface="宋体" panose="02010600030101010101" pitchFamily="2" charset="-122"/>
              </a:rPr>
              <a:t>键盘访问的实现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2500"/>
          </a:bodyPr>
          <a:lstStyle/>
          <a:p>
            <a:pPr marL="457200" indent="-45720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项目中提供了</a:t>
            </a:r>
            <a:r>
              <a:rPr lang="en-US" altLang="zh-CN" dirty="0" smtClean="0">
                <a:ea typeface="宋体" panose="02010600030101010101" pitchFamily="2" charset="-122"/>
              </a:rPr>
              <a:t>Utility.java</a:t>
            </a:r>
            <a:r>
              <a:rPr lang="zh-CN" altLang="en-US" dirty="0" smtClean="0">
                <a:ea typeface="宋体" panose="02010600030101010101" pitchFamily="2" charset="-122"/>
              </a:rPr>
              <a:t>类，可用来方便地实现键盘访问。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char select = Utility.</a:t>
            </a:r>
            <a:r>
              <a:rPr lang="en-US" altLang="zh-CN" dirty="0" err="1" smtClean="0">
                <a:ea typeface="宋体" panose="02010600030101010101" pitchFamily="2" charset="-122"/>
                <a:sym typeface="+mn-ea"/>
              </a:rPr>
              <a:t>readMenuSelection();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该类提供了以下静态方法：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public static char </a:t>
            </a:r>
            <a:r>
              <a:rPr lang="en-US" altLang="zh-CN" dirty="0" err="1" smtClean="0">
                <a:ea typeface="宋体" panose="02010600030101010101" pitchFamily="2" charset="-122"/>
              </a:rPr>
              <a:t>readMenuSelection</a:t>
            </a:r>
            <a:r>
              <a:rPr lang="en-US" altLang="zh-CN" dirty="0" smtClean="0">
                <a:ea typeface="宋体" panose="02010600030101010101" pitchFamily="2" charset="-122"/>
              </a:rPr>
              <a:t>()  </a:t>
            </a:r>
            <a:r>
              <a:rPr lang="zh-CN" altLang="en-US" dirty="0" smtClean="0">
                <a:ea typeface="宋体" panose="02010600030101010101" pitchFamily="2" charset="-122"/>
              </a:rPr>
              <a:t>：该方法读取键盘，如果用户键入</a:t>
            </a:r>
            <a:r>
              <a:rPr lang="en-US" altLang="zh-CN" dirty="0" smtClean="0">
                <a:ea typeface="宋体" panose="02010600030101010101" pitchFamily="2" charset="-122"/>
              </a:rPr>
              <a:t>’1’-’4’</a:t>
            </a:r>
            <a:r>
              <a:rPr lang="zh-CN" altLang="en-US" dirty="0" smtClean="0">
                <a:ea typeface="宋体" panose="02010600030101010101" pitchFamily="2" charset="-122"/>
              </a:rPr>
              <a:t>中的任意字符，则方法返回。返回值为用户键入字符。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int money = Utility.</a:t>
            </a:r>
            <a:r>
              <a:rPr lang="en-US" altLang="zh-CN" dirty="0" smtClean="0">
                <a:ea typeface="宋体" panose="02010600030101010101" pitchFamily="2" charset="-122"/>
              </a:rPr>
              <a:t>readNumber();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public static </a:t>
            </a:r>
            <a:r>
              <a:rPr lang="en-US" altLang="zh-CN" dirty="0" err="1" smtClean="0"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readNumber</a:t>
            </a:r>
            <a:r>
              <a:rPr lang="en-US" altLang="zh-CN" dirty="0" smtClean="0">
                <a:ea typeface="宋体" panose="02010600030101010101" pitchFamily="2" charset="-122"/>
              </a:rPr>
              <a:t>() </a:t>
            </a:r>
            <a:r>
              <a:rPr lang="zh-CN" altLang="en-US" dirty="0" smtClean="0">
                <a:ea typeface="宋体" panose="02010600030101010101" pitchFamily="2" charset="-122"/>
              </a:rPr>
              <a:t>：该方法从键盘读取一个不超过</a:t>
            </a:r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位长度的整数，并将其作为方法的返回值。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String str = Utility.readString();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public static String </a:t>
            </a:r>
            <a:r>
              <a:rPr lang="en-US" altLang="zh-CN" dirty="0" err="1" smtClean="0">
                <a:ea typeface="宋体" panose="02010600030101010101" pitchFamily="2" charset="-122"/>
              </a:rPr>
              <a:t>readString</a:t>
            </a:r>
            <a:r>
              <a:rPr lang="en-US" altLang="zh-CN" dirty="0" smtClean="0">
                <a:ea typeface="宋体" panose="02010600030101010101" pitchFamily="2" charset="-122"/>
              </a:rPr>
              <a:t>() </a:t>
            </a:r>
            <a:r>
              <a:rPr lang="zh-CN" altLang="en-US" dirty="0" smtClean="0">
                <a:ea typeface="宋体" panose="02010600030101010101" pitchFamily="2" charset="-122"/>
              </a:rPr>
              <a:t>：该方法从键盘读取一个不超过</a:t>
            </a:r>
            <a:r>
              <a:rPr lang="en-US" altLang="zh-CN" dirty="0" smtClean="0"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ea typeface="宋体" panose="02010600030101010101" pitchFamily="2" charset="-122"/>
              </a:rPr>
              <a:t>位长度的字符串，并将其作为方法的返回值。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public static char </a:t>
            </a:r>
            <a:r>
              <a:rPr lang="en-US" altLang="zh-CN" dirty="0" err="1" smtClean="0">
                <a:ea typeface="宋体" panose="02010600030101010101" pitchFamily="2" charset="-122"/>
              </a:rPr>
              <a:t>readConfirmSelection</a:t>
            </a:r>
            <a:r>
              <a:rPr lang="en-US" altLang="zh-CN" dirty="0" smtClean="0">
                <a:ea typeface="宋体" panose="02010600030101010101" pitchFamily="2" charset="-122"/>
              </a:rPr>
              <a:t>() </a:t>
            </a:r>
            <a:r>
              <a:rPr lang="zh-CN" altLang="en-US" sz="1800" dirty="0" smtClean="0">
                <a:ea typeface="宋体" panose="02010600030101010101" pitchFamily="2" charset="-122"/>
              </a:rPr>
              <a:t>：</a:t>
            </a:r>
            <a:r>
              <a:rPr lang="zh-CN" altLang="en-US" dirty="0" smtClean="0">
                <a:ea typeface="宋体" panose="02010600030101010101" pitchFamily="2" charset="-122"/>
              </a:rPr>
              <a:t>该方法从键盘读取‘</a:t>
            </a:r>
            <a:r>
              <a:rPr lang="en-US" altLang="zh-CN" dirty="0" smtClean="0">
                <a:ea typeface="宋体" panose="02010600030101010101" pitchFamily="2" charset="-122"/>
              </a:rPr>
              <a:t>Y’</a:t>
            </a:r>
            <a:r>
              <a:rPr lang="zh-CN" altLang="en-US" dirty="0" smtClean="0">
                <a:ea typeface="宋体" panose="02010600030101010101" pitchFamily="2" charset="-122"/>
              </a:rPr>
              <a:t>或</a:t>
            </a:r>
            <a:r>
              <a:rPr lang="en-US" altLang="zh-CN" dirty="0" smtClean="0">
                <a:ea typeface="宋体" panose="02010600030101010101" pitchFamily="2" charset="-122"/>
              </a:rPr>
              <a:t>’N’</a:t>
            </a:r>
            <a:r>
              <a:rPr lang="zh-CN" altLang="en-US" dirty="0" smtClean="0">
                <a:ea typeface="宋体" panose="02010600030101010101" pitchFamily="2" charset="-122"/>
              </a:rPr>
              <a:t>，并将其作为方法的返回值。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char  c = Utility.readConfirmSelection();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ea typeface="宋体" panose="02010600030101010101" pitchFamily="2" charset="-122"/>
              </a:rPr>
              <a:t>第</a:t>
            </a:r>
            <a:r>
              <a:rPr lang="en-US" altLang="zh-CN" b="1" dirty="0" smtClean="0">
                <a:ea typeface="宋体" panose="02010600030101010101" pitchFamily="2" charset="-122"/>
              </a:rPr>
              <a:t>1</a:t>
            </a:r>
            <a:r>
              <a:rPr lang="zh-CN" altLang="en-US" b="1" dirty="0" smtClean="0">
                <a:ea typeface="宋体" panose="02010600030101010101" pitchFamily="2" charset="-122"/>
              </a:rPr>
              <a:t>步 </a:t>
            </a:r>
            <a:r>
              <a:rPr lang="en-US" altLang="zh-CN" b="1" dirty="0" smtClean="0">
                <a:ea typeface="宋体" panose="02010600030101010101" pitchFamily="2" charset="-122"/>
              </a:rPr>
              <a:t>— </a:t>
            </a:r>
            <a:r>
              <a:rPr lang="zh-CN" altLang="en-US" b="1" dirty="0" smtClean="0">
                <a:ea typeface="宋体" panose="02010600030101010101" pitchFamily="2" charset="-122"/>
              </a:rPr>
              <a:t>实现主程序结构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创建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FamilyAccount</a:t>
            </a:r>
            <a:r>
              <a:rPr lang="zh-CN" altLang="en-US" sz="2400" dirty="0" smtClean="0">
                <a:ea typeface="宋体" panose="02010600030101010101" pitchFamily="2" charset="-122"/>
              </a:rPr>
              <a:t>类及</a:t>
            </a:r>
            <a:r>
              <a:rPr lang="en-US" altLang="zh-CN" sz="2400" dirty="0" smtClean="0">
                <a:ea typeface="宋体" panose="02010600030101010101" pitchFamily="2" charset="-122"/>
              </a:rPr>
              <a:t>main</a:t>
            </a:r>
            <a:r>
              <a:rPr lang="zh-CN" altLang="en-US" sz="2400" dirty="0" smtClean="0">
                <a:ea typeface="宋体" panose="02010600030101010101" pitchFamily="2" charset="-122"/>
              </a:rPr>
              <a:t>方法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在</a:t>
            </a:r>
            <a:r>
              <a:rPr lang="en-US" altLang="zh-CN" sz="2400" dirty="0" smtClean="0">
                <a:ea typeface="宋体" panose="02010600030101010101" pitchFamily="2" charset="-122"/>
              </a:rPr>
              <a:t>main</a:t>
            </a:r>
            <a:r>
              <a:rPr lang="zh-CN" altLang="en-US" sz="2400" dirty="0" smtClean="0">
                <a:ea typeface="宋体" panose="02010600030101010101" pitchFamily="2" charset="-122"/>
              </a:rPr>
              <a:t>方法中，参照主流程图，实现程序主体结构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测试程序，确认可以正常执行第</a:t>
            </a:r>
            <a:r>
              <a:rPr lang="en-US" altLang="zh-CN" sz="2400" dirty="0" smtClean="0"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ea typeface="宋体" panose="02010600030101010101" pitchFamily="2" charset="-122"/>
              </a:rPr>
              <a:t>和第</a:t>
            </a:r>
            <a:r>
              <a:rPr lang="en-US" altLang="zh-CN" sz="2400" dirty="0" smtClean="0"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ea typeface="宋体" panose="02010600030101010101" pitchFamily="2" charset="-122"/>
              </a:rPr>
              <a:t>菜单项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714356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ea typeface="宋体" panose="02010600030101010101" pitchFamily="2" charset="-122"/>
              </a:rPr>
              <a:t>第</a:t>
            </a:r>
            <a:r>
              <a:rPr lang="en-US" altLang="zh-CN" b="1" dirty="0" smtClean="0"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ea typeface="宋体" panose="02010600030101010101" pitchFamily="2" charset="-122"/>
              </a:rPr>
              <a:t>步 </a:t>
            </a:r>
            <a:r>
              <a:rPr lang="en-US" altLang="zh-CN" b="1" dirty="0" smtClean="0">
                <a:ea typeface="宋体" panose="02010600030101010101" pitchFamily="2" charset="-122"/>
              </a:rPr>
              <a:t>— </a:t>
            </a:r>
            <a:r>
              <a:rPr lang="zh-CN" altLang="en-US" b="1" dirty="0" smtClean="0">
                <a:ea typeface="宋体" panose="02010600030101010101" pitchFamily="2" charset="-122"/>
              </a:rPr>
              <a:t>实现收入和支出登记处理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ea typeface="宋体" panose="02010600030101010101" pitchFamily="2" charset="-122"/>
              </a:rPr>
              <a:t>main</a:t>
            </a:r>
            <a:r>
              <a:rPr lang="zh-CN" altLang="en-US" dirty="0" smtClean="0">
                <a:ea typeface="宋体" panose="02010600030101010101" pitchFamily="2" charset="-122"/>
              </a:rPr>
              <a:t>方法中，参照收入和支出流程，实现“登记收入”功能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测试“登记收入”功能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ea typeface="宋体" panose="02010600030101010101" pitchFamily="2" charset="-122"/>
              </a:rPr>
              <a:t>main</a:t>
            </a:r>
            <a:r>
              <a:rPr lang="zh-CN" altLang="en-US" dirty="0" smtClean="0">
                <a:ea typeface="宋体" panose="02010600030101010101" pitchFamily="2" charset="-122"/>
              </a:rPr>
              <a:t>方法中，参照收入和支出流程，实现“登记支出”功能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测试“登记支出”功能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目标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 marL="361950" indent="-361950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模拟实现一个基于文本界面的</a:t>
            </a:r>
            <a:r>
              <a:rPr lang="en-US" altLang="zh-CN" sz="2400" dirty="0" smtClean="0">
                <a:ea typeface="宋体" panose="02010600030101010101" pitchFamily="2" charset="-122"/>
              </a:rPr>
              <a:t>《</a:t>
            </a:r>
            <a:r>
              <a:rPr lang="zh-CN" altLang="en-US" sz="2400" dirty="0" smtClean="0">
                <a:ea typeface="宋体" panose="02010600030101010101" pitchFamily="2" charset="-122"/>
              </a:rPr>
              <a:t>家庭记账软件</a:t>
            </a:r>
            <a:r>
              <a:rPr lang="en-US" altLang="zh-CN" sz="2400" dirty="0" smtClean="0">
                <a:ea typeface="宋体" panose="02010600030101010101" pitchFamily="2" charset="-122"/>
              </a:rPr>
              <a:t>》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361950" indent="-361950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掌握初步的编程技巧和调试技巧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361950" indent="-361950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主要涉及以下知识点：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局部变量和基本数据类型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循环语句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分支语句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方法调用和返回值的接收（工具类的使用）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简单的屏幕输出格式控制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模拟实现基于文本界面的</a:t>
            </a:r>
            <a:r>
              <a:rPr lang="en-US" altLang="zh-CN" sz="2400" dirty="0" smtClean="0">
                <a:ea typeface="宋体" panose="02010600030101010101" pitchFamily="2" charset="-122"/>
              </a:rPr>
              <a:t>《</a:t>
            </a:r>
            <a:r>
              <a:rPr lang="zh-CN" altLang="en-US" sz="2400" dirty="0" smtClean="0">
                <a:ea typeface="宋体" panose="02010600030101010101" pitchFamily="2" charset="-122"/>
              </a:rPr>
              <a:t>家庭记账软件</a:t>
            </a:r>
            <a:r>
              <a:rPr lang="en-US" altLang="zh-CN" sz="2400" dirty="0" smtClean="0">
                <a:ea typeface="宋体" panose="02010600030101010101" pitchFamily="2" charset="-122"/>
              </a:rPr>
              <a:t>》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该软件能够记录家庭的收入、支出，并能够打印收支明细表。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项目采用分级菜单方式。主菜单如下：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-----------------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家庭收支记账软件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-----------------</a:t>
            </a:r>
            <a:endParaRPr lang="en-US" altLang="zh-CN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1157605" lvl="2" indent="-357505">
              <a:defRPr/>
            </a:pP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                   1 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收支明细</a:t>
            </a:r>
            <a:endParaRPr lang="zh-CN" altLang="en-US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1157605" lvl="2" indent="-357505"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2 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登记收入</a:t>
            </a:r>
            <a:endParaRPr lang="zh-CN" altLang="en-US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1157605" lvl="2" indent="-357505"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登记支出</a:t>
            </a:r>
            <a:endParaRPr lang="zh-CN" altLang="en-US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1157605" lvl="2" indent="-357505"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4 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退    出</a:t>
            </a:r>
            <a:endParaRPr lang="zh-CN" altLang="en-US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1157605" lvl="2" indent="-357505">
              <a:defRPr/>
            </a:pPr>
            <a:endParaRPr lang="zh-CN" altLang="en-US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1157605" lvl="2" indent="-357505"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(1-4)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_</a:t>
            </a:r>
            <a:endParaRPr lang="en-US" altLang="zh-CN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338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假设家庭起始的生活基本金为</a:t>
            </a:r>
            <a:r>
              <a:rPr lang="en-US" altLang="zh-CN" sz="2400" dirty="0" smtClean="0">
                <a:ea typeface="宋体" panose="02010600030101010101" pitchFamily="2" charset="-122"/>
              </a:rPr>
              <a:t>10000</a:t>
            </a:r>
            <a:r>
              <a:rPr lang="zh-CN" altLang="en-US" sz="2400" dirty="0" smtClean="0">
                <a:ea typeface="宋体" panose="02010600030101010101" pitchFamily="2" charset="-122"/>
              </a:rPr>
              <a:t>元。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每次登记收入（菜单</a:t>
            </a:r>
            <a:r>
              <a:rPr lang="en-US" altLang="zh-CN" sz="2400" dirty="0" smtClean="0"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ea typeface="宋体" panose="02010600030101010101" pitchFamily="2" charset="-122"/>
              </a:rPr>
              <a:t>）后，收入的金额应累加到基本金上，并记录本次收入明细，以便后续的查询。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每次登记支出（菜单</a:t>
            </a:r>
            <a:r>
              <a:rPr lang="en-US" altLang="zh-CN" sz="2400" dirty="0" smtClean="0"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ea typeface="宋体" panose="02010600030101010101" pitchFamily="2" charset="-122"/>
              </a:rPr>
              <a:t>）后，支出的金额应从基本金中扣除，并记录本次支出明细，以便后续的查询。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查询收支明细（ 菜单</a:t>
            </a:r>
            <a:r>
              <a:rPr lang="en-US" altLang="zh-CN" sz="2400" dirty="0" smtClean="0"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ea typeface="宋体" panose="02010600030101010101" pitchFamily="2" charset="-122"/>
              </a:rPr>
              <a:t>）时，将显示所有的收入、支出名细列表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“登记收入”的界面及操作过程如下所示：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家庭收支记账软件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1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收支明细</a:t>
            </a:r>
            <a:endParaRPr lang="zh-CN" altLang="en-US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登记收入</a:t>
            </a:r>
            <a:endParaRPr lang="zh-CN" altLang="en-US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登记支出</a:t>
            </a:r>
            <a:endParaRPr lang="zh-CN" altLang="en-US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4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退    出</a:t>
            </a:r>
            <a:endParaRPr lang="zh-CN" altLang="en-US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endParaRPr lang="zh-CN" altLang="en-US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(1-4)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本次收入金额：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1000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本次收入说明：劳务费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_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“登记支出”的界面及操作过程如下所示：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家庭收支记账软件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1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收支明细</a:t>
            </a:r>
            <a:endParaRPr lang="zh-CN" altLang="en-US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登记收入</a:t>
            </a:r>
            <a:endParaRPr lang="zh-CN" altLang="en-US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登记支出</a:t>
            </a:r>
            <a:endParaRPr lang="zh-CN" altLang="en-US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4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退    出</a:t>
            </a:r>
            <a:endParaRPr lang="zh-CN" altLang="en-US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endParaRPr lang="zh-CN" altLang="en-US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(1-4)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本次支出金额：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800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本次支出说明：物业费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_</a:t>
            </a:r>
            <a:endParaRPr lang="en-US" altLang="zh-CN" sz="24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507" y="764704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3314" y="1319713"/>
            <a:ext cx="7572428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“收支明细”的界面及操作过程如下所示：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700405" lvl="1" indent="-357505">
              <a:lnSpc>
                <a:spcPct val="150000"/>
              </a:lnSpc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家庭收支记账软件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</a:t>
            </a:r>
            <a:endParaRPr lang="en-US" altLang="zh-CN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endParaRPr lang="en-US" altLang="zh-CN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1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收支明细</a:t>
            </a:r>
            <a:endParaRPr lang="zh-CN" altLang="en-US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登记收入</a:t>
            </a:r>
            <a:endParaRPr lang="zh-CN" altLang="en-US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登记支出</a:t>
            </a:r>
            <a:endParaRPr lang="zh-CN" altLang="en-US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4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退    出</a:t>
            </a:r>
            <a:endParaRPr lang="zh-CN" altLang="en-US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endParaRPr lang="zh-CN" altLang="en-US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请选择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(1-4)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</a:t>
            </a:r>
            <a:endParaRPr lang="en-US" altLang="zh-CN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endParaRPr lang="en-US" altLang="zh-CN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当前收支明细记录</a:t>
            </a: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</a:t>
            </a:r>
            <a:endParaRPr lang="en-US" altLang="zh-CN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收支    </a:t>
            </a:r>
            <a:r>
              <a:rPr lang="zh-CN" altLang="en-US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收支</a:t>
            </a:r>
            <a:r>
              <a:rPr lang="zh-CN" altLang="en-US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金额</a:t>
            </a:r>
            <a:r>
              <a:rPr lang="en-US" altLang="zh-CN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	  </a:t>
            </a:r>
            <a:r>
              <a:rPr lang="zh-CN" altLang="en-US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账户金额</a:t>
            </a:r>
            <a:r>
              <a:rPr lang="en-US" altLang="zh-CN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	   </a:t>
            </a:r>
            <a:r>
              <a:rPr lang="zh-CN" altLang="en-US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说 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明</a:t>
            </a:r>
            <a:endParaRPr lang="zh-CN" altLang="en-US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收入    </a:t>
            </a:r>
            <a:r>
              <a:rPr lang="en-US" altLang="zh-CN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1000           11000            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劳务费</a:t>
            </a:r>
            <a:endParaRPr lang="zh-CN" altLang="en-US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支出    </a:t>
            </a:r>
            <a:r>
              <a:rPr lang="en-US" altLang="zh-CN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800            10200            </a:t>
            </a:r>
            <a:r>
              <a:rPr lang="zh-CN" altLang="en-US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物业</a:t>
            </a:r>
            <a:r>
              <a:rPr lang="zh-CN" altLang="en-US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费</a:t>
            </a:r>
            <a:endParaRPr lang="zh-CN" altLang="en-US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endParaRPr lang="zh-CN" altLang="en-US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1157605" lvl="2" indent="-357505"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--------------------------------------------------</a:t>
            </a:r>
            <a:endParaRPr lang="en-US" altLang="zh-CN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提示：明细表格的对齐，可以简单使用制表符‘</a:t>
            </a:r>
            <a:r>
              <a:rPr lang="en-US" altLang="zh-CN" sz="2000" dirty="0" smtClean="0">
                <a:ea typeface="宋体" panose="02010600030101010101" pitchFamily="2" charset="-122"/>
              </a:rPr>
              <a:t>\t’</a:t>
            </a:r>
            <a:r>
              <a:rPr lang="zh-CN" altLang="en-US" sz="2000" dirty="0" smtClean="0">
                <a:ea typeface="宋体" panose="02010600030101010101" pitchFamily="2" charset="-122"/>
              </a:rPr>
              <a:t>来实现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22308"/>
            <a:ext cx="757242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“退  出”的界面及操作过程如下所示：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700405" lvl="1" indent="-357505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家庭收支记账软件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</a:t>
            </a:r>
            <a:endParaRPr lang="en-US" altLang="zh-CN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endParaRPr lang="en-US" altLang="zh-CN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1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收支明细</a:t>
            </a:r>
            <a:endParaRPr lang="zh-CN" altLang="en-US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登记收入</a:t>
            </a:r>
            <a:endParaRPr lang="zh-CN" altLang="en-US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登记支出</a:t>
            </a:r>
            <a:endParaRPr lang="zh-CN" altLang="en-US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4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退    出</a:t>
            </a:r>
            <a:endParaRPr lang="zh-CN" altLang="en-US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endParaRPr lang="zh-CN" altLang="en-US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请选择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(1-4)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4</a:t>
            </a:r>
            <a:endParaRPr lang="en-US" altLang="zh-CN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endParaRPr lang="en-US" altLang="zh-CN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确认是否退出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(Y/N)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_</a:t>
            </a:r>
            <a:endParaRPr lang="en-US" altLang="zh-CN" sz="2000" dirty="0" smtClean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panose="02010600030101010101" pitchFamily="2" charset="-122"/>
              </a:rPr>
              <a:t>基本金和收支明细的记录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22308"/>
            <a:ext cx="7858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基本金的记录可以使用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int</a:t>
            </a:r>
            <a:r>
              <a:rPr lang="zh-CN" altLang="en-US" sz="2400" dirty="0" smtClean="0">
                <a:ea typeface="宋体" panose="02010600030101010101" pitchFamily="2" charset="-122"/>
              </a:rPr>
              <a:t>类型的局部变量来实现：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357505" indent="-357505">
              <a:lnSpc>
                <a:spcPct val="150000"/>
              </a:lnSpc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	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ea typeface="宋体" panose="02010600030101010101" pitchFamily="2" charset="-122"/>
              </a:rPr>
              <a:t> balance = 10000;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357505" indent="-35750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收支明细记录可以使用</a:t>
            </a:r>
            <a:r>
              <a:rPr lang="en-US" altLang="zh-CN" sz="2400" dirty="0" smtClean="0">
                <a:ea typeface="宋体" panose="02010600030101010101" pitchFamily="2" charset="-122"/>
              </a:rPr>
              <a:t>Sting</a:t>
            </a:r>
            <a:r>
              <a:rPr lang="zh-CN" altLang="en-US" sz="2400" dirty="0" smtClean="0">
                <a:ea typeface="宋体" panose="02010600030101010101" pitchFamily="2" charset="-122"/>
              </a:rPr>
              <a:t>类型的变量来实现，其初始值为明细表的表头。例如：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357505" indent="-357505">
              <a:lnSpc>
                <a:spcPct val="150000"/>
              </a:lnSpc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	String details = "</a:t>
            </a:r>
            <a:r>
              <a:rPr lang="zh-CN" altLang="en-US" sz="2400" dirty="0" smtClean="0">
                <a:ea typeface="宋体" panose="02010600030101010101" pitchFamily="2" charset="-122"/>
              </a:rPr>
              <a:t>收支</a:t>
            </a:r>
            <a:r>
              <a:rPr lang="en-US" altLang="zh-CN" sz="2400" dirty="0" smtClean="0">
                <a:ea typeface="宋体" panose="02010600030101010101" pitchFamily="2" charset="-122"/>
              </a:rPr>
              <a:t>\t</a:t>
            </a:r>
            <a:r>
              <a:rPr lang="zh-CN" altLang="en-US" sz="2400" dirty="0" smtClean="0">
                <a:ea typeface="宋体" panose="02010600030101010101" pitchFamily="2" charset="-122"/>
              </a:rPr>
              <a:t>账户金额</a:t>
            </a:r>
            <a:r>
              <a:rPr lang="en-US" altLang="zh-CN" sz="2400" dirty="0" smtClean="0">
                <a:ea typeface="宋体" panose="02010600030101010101" pitchFamily="2" charset="-122"/>
              </a:rPr>
              <a:t>\t</a:t>
            </a:r>
            <a:r>
              <a:rPr lang="zh-CN" altLang="en-US" sz="2400" dirty="0" smtClean="0">
                <a:ea typeface="宋体" panose="02010600030101010101" pitchFamily="2" charset="-122"/>
              </a:rPr>
              <a:t>收支金额</a:t>
            </a:r>
            <a:r>
              <a:rPr lang="en-US" altLang="zh-CN" sz="2400" dirty="0" smtClean="0">
                <a:ea typeface="宋体" panose="02010600030101010101" pitchFamily="2" charset="-122"/>
              </a:rPr>
              <a:t>\t</a:t>
            </a:r>
            <a:r>
              <a:rPr lang="zh-CN" altLang="en-US" sz="2400" dirty="0" smtClean="0">
                <a:ea typeface="宋体" panose="02010600030101010101" pitchFamily="2" charset="-122"/>
              </a:rPr>
              <a:t>说    明</a:t>
            </a:r>
            <a:r>
              <a:rPr lang="en-US" altLang="zh-CN" sz="2400" dirty="0" smtClean="0">
                <a:ea typeface="宋体" panose="02010600030101010101" pitchFamily="2" charset="-122"/>
              </a:rPr>
              <a:t>\n";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357505" indent="-35750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在登记收支时，将收支金额与</a:t>
            </a:r>
            <a:r>
              <a:rPr lang="en-US" altLang="zh-CN" sz="2400" dirty="0" smtClean="0">
                <a:ea typeface="宋体" panose="02010600030101010101" pitchFamily="2" charset="-122"/>
              </a:rPr>
              <a:t>balance</a:t>
            </a:r>
            <a:r>
              <a:rPr lang="zh-CN" altLang="en-US" sz="2400" dirty="0" smtClean="0">
                <a:ea typeface="宋体" panose="02010600030101010101" pitchFamily="2" charset="-122"/>
              </a:rPr>
              <a:t>相加或相减，收支记录直接串接到</a:t>
            </a:r>
            <a:r>
              <a:rPr lang="en-US" altLang="zh-CN" sz="2400" dirty="0" smtClean="0">
                <a:ea typeface="宋体" panose="02010600030101010101" pitchFamily="2" charset="-122"/>
              </a:rPr>
              <a:t>details</a:t>
            </a:r>
            <a:r>
              <a:rPr lang="zh-CN" altLang="en-US" sz="2400" dirty="0" smtClean="0">
                <a:ea typeface="宋体" panose="02010600030101010101" pitchFamily="2" charset="-122"/>
              </a:rPr>
              <a:t>后面即可。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2442</Words>
  <Application>WPS 演示</Application>
  <PresentationFormat>全屏显示(4:3)</PresentationFormat>
  <Paragraphs>139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楷体</vt:lpstr>
      <vt:lpstr>Times New Roman</vt:lpstr>
      <vt:lpstr>新宋体</vt:lpstr>
      <vt:lpstr>GungsuhChe</vt:lpstr>
      <vt:lpstr>Calibri</vt:lpstr>
      <vt:lpstr>微软雅黑</vt:lpstr>
      <vt:lpstr>Arial Unicode MS</vt:lpstr>
      <vt:lpstr>PPT模板</vt:lpstr>
      <vt:lpstr>家庭记账软件</vt:lpstr>
      <vt:lpstr>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键盘访问的实现</vt:lpstr>
      <vt:lpstr>第1步 — 实现主程序结构</vt:lpstr>
      <vt:lpstr>第2步 — 实现收入和支出登记处理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Irene</cp:lastModifiedBy>
  <cp:revision>645</cp:revision>
  <dcterms:created xsi:type="dcterms:W3CDTF">2012-08-05T14:09:00Z</dcterms:created>
  <dcterms:modified xsi:type="dcterms:W3CDTF">2018-03-07T09:01:25Z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