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585" r:id="rId3"/>
    <p:sldId id="580" r:id="rId4"/>
    <p:sldId id="602" r:id="rId5"/>
    <p:sldId id="603" r:id="rId6"/>
    <p:sldId id="604" r:id="rId7"/>
    <p:sldId id="606" r:id="rId8"/>
    <p:sldId id="613" r:id="rId9"/>
    <p:sldId id="607" r:id="rId10"/>
    <p:sldId id="614" r:id="rId11"/>
    <p:sldId id="625" r:id="rId12"/>
    <p:sldId id="615" r:id="rId13"/>
    <p:sldId id="616" r:id="rId14"/>
    <p:sldId id="617" r:id="rId15"/>
    <p:sldId id="626" r:id="rId16"/>
    <p:sldId id="618" r:id="rId17"/>
    <p:sldId id="619" r:id="rId18"/>
    <p:sldId id="608" r:id="rId19"/>
    <p:sldId id="620" r:id="rId20"/>
    <p:sldId id="621" r:id="rId21"/>
    <p:sldId id="610" r:id="rId22"/>
    <p:sldId id="622" r:id="rId23"/>
    <p:sldId id="623" r:id="rId24"/>
    <p:sldId id="624" r:id="rId25"/>
    <p:sldId id="25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3222" autoAdjust="0"/>
  </p:normalViewPr>
  <p:slideViewPr>
    <p:cSldViewPr>
      <p:cViewPr varScale="1">
        <p:scale>
          <a:sx n="68" d="100"/>
          <a:sy n="68" d="100"/>
        </p:scale>
        <p:origin x="14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客户信息管理软件</a:t>
            </a:r>
            <a:endParaRPr lang="zh-CN" altLang="zh-CN" sz="8000" b="1" dirty="0">
              <a:solidFill>
                <a:srgbClr val="FFFF00"/>
              </a:solidFill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类的设计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zh-CN" dirty="0">
                <a:ea typeface="宋体" panose="02010600030101010101" pitchFamily="2" charset="-122"/>
              </a:rPr>
              <a:t>Customer</a:t>
            </a:r>
            <a:r>
              <a:rPr lang="zh-CN" altLang="en-US" dirty="0">
                <a:ea typeface="宋体" panose="02010600030101010101" pitchFamily="2" charset="-122"/>
              </a:rPr>
              <a:t>为实体类，用来封装客户信息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anose="02010600030101010101" pitchFamily="2" charset="-122"/>
              </a:rPr>
              <a:t>该类封装客户的以下信息：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name </a:t>
            </a:r>
            <a:r>
              <a:rPr lang="zh-CN" altLang="en-US" dirty="0">
                <a:ea typeface="宋体" panose="02010600030101010101" pitchFamily="2" charset="-122"/>
              </a:rPr>
              <a:t>：客户姓名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>
                <a:ea typeface="宋体" panose="02010600030101010101" pitchFamily="2" charset="-122"/>
              </a:rPr>
              <a:t>char gender  </a:t>
            </a:r>
            <a:r>
              <a:rPr lang="zh-CN" altLang="en-US" dirty="0">
                <a:ea typeface="宋体" panose="02010600030101010101" pitchFamily="2" charset="-122"/>
              </a:rPr>
              <a:t>：性别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age          </a:t>
            </a:r>
            <a:r>
              <a:rPr lang="zh-CN" altLang="en-US" dirty="0">
                <a:ea typeface="宋体" panose="02010600030101010101" pitchFamily="2" charset="-122"/>
              </a:rPr>
              <a:t>：年龄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phone</a:t>
            </a:r>
            <a:r>
              <a:rPr lang="zh-CN" altLang="en-US" dirty="0">
                <a:ea typeface="宋体" panose="02010600030101010101" pitchFamily="2" charset="-122"/>
              </a:rPr>
              <a:t>：电话号码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>
                <a:ea typeface="宋体" panose="02010600030101010101" pitchFamily="2" charset="-122"/>
              </a:rPr>
              <a:t>String email </a:t>
            </a:r>
            <a:r>
              <a:rPr lang="zh-CN" altLang="en-US" dirty="0">
                <a:ea typeface="宋体" panose="02010600030101010101" pitchFamily="2" charset="-122"/>
              </a:rPr>
              <a:t>：电子邮箱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anose="02010600030101010101" pitchFamily="2" charset="-122"/>
              </a:rPr>
              <a:t>提供各属性的</a:t>
            </a:r>
            <a:r>
              <a:rPr lang="en-US" altLang="zh-CN" dirty="0">
                <a:ea typeface="宋体" panose="02010600030101010101" pitchFamily="2" charset="-122"/>
              </a:rPr>
              <a:t>get/set</a:t>
            </a:r>
            <a:r>
              <a:rPr lang="zh-CN" altLang="en-US" dirty="0">
                <a:ea typeface="宋体" panose="02010600030101010101" pitchFamily="2" charset="-122"/>
              </a:rPr>
              <a:t>方法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anose="02010600030101010101" pitchFamily="2" charset="-122"/>
              </a:rPr>
              <a:t>提供所需的构造器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（可自行确定）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561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19380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74956" y="1556792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380" y="152554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16116" y="157281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88716" y="1576175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zh-CN" altLang="en-US" sz="2000" dirty="0"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本类封装以下信息：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Customer[] customers</a:t>
            </a:r>
            <a:r>
              <a:rPr lang="zh-CN" altLang="en-US" sz="2000" dirty="0">
                <a:ea typeface="宋体" panose="02010600030101010101" pitchFamily="2" charset="-122"/>
              </a:rPr>
              <a:t>：用来保存客户对象的数组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total = 0                 </a:t>
            </a:r>
            <a:r>
              <a:rPr lang="zh-CN" altLang="en-US" sz="2000" dirty="0">
                <a:ea typeface="宋体" panose="02010600030101010101" pitchFamily="2" charset="-122"/>
              </a:rPr>
              <a:t>：记录已保存客户对象的数量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totalCustomer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addCustomer</a:t>
            </a:r>
            <a:r>
              <a:rPr lang="en-US" altLang="zh-CN" sz="2000" dirty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>
                <a:ea typeface="宋体" panose="02010600030101010101" pitchFamily="2" charset="-122"/>
              </a:rPr>
              <a:t>customer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replaceCustomer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>
                <a:ea typeface="宋体" panose="02010600030101010101" pitchFamily="2" charset="-122"/>
              </a:rPr>
              <a:t>cust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deleteCustomer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index)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>
                <a:ea typeface="宋体" panose="02010600030101010101" pitchFamily="2" charset="-122"/>
              </a:rPr>
              <a:t>getAllCustomers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>
                <a:ea typeface="宋体" panose="02010600030101010101" pitchFamily="2" charset="-122"/>
              </a:rPr>
              <a:t>getCustomer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index) 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totalCustomer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用途：构造器，用来初始化</a:t>
            </a:r>
            <a:r>
              <a:rPr lang="en-US" altLang="zh-CN" sz="2000" dirty="0">
                <a:ea typeface="宋体" panose="02010600030101010101" pitchFamily="2" charset="-122"/>
              </a:rPr>
              <a:t>customers</a:t>
            </a:r>
            <a:r>
              <a:rPr lang="zh-CN" altLang="en-US" sz="2000" dirty="0">
                <a:ea typeface="宋体" panose="02010600030101010101" pitchFamily="2" charset="-122"/>
              </a:rPr>
              <a:t>数组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 err="1">
                <a:ea typeface="宋体" panose="02010600030101010101" pitchFamily="2" charset="-122"/>
              </a:rPr>
              <a:t>totalCustomer</a:t>
            </a:r>
            <a:r>
              <a:rPr lang="zh-CN" altLang="en-US" sz="2000" dirty="0">
                <a:ea typeface="宋体" panose="02010600030101010101" pitchFamily="2" charset="-122"/>
              </a:rPr>
              <a:t>：指定</a:t>
            </a:r>
            <a:r>
              <a:rPr lang="en-US" altLang="zh-CN" sz="2000" dirty="0">
                <a:ea typeface="宋体" panose="02010600030101010101" pitchFamily="2" charset="-122"/>
              </a:rPr>
              <a:t>customers</a:t>
            </a:r>
            <a:r>
              <a:rPr lang="zh-CN" altLang="en-US" sz="2000" dirty="0">
                <a:ea typeface="宋体" panose="02010600030101010101" pitchFamily="2" charset="-122"/>
              </a:rPr>
              <a:t>数组的最大空间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addCustomer</a:t>
            </a:r>
            <a:r>
              <a:rPr lang="en-US" altLang="zh-CN" sz="2000" dirty="0">
                <a:ea typeface="宋体" panose="02010600030101010101" pitchFamily="2" charset="-122"/>
              </a:rPr>
              <a:t>(Customer </a:t>
            </a:r>
            <a:r>
              <a:rPr lang="en-US" altLang="zh-CN" sz="2000" dirty="0" err="1">
                <a:ea typeface="宋体" panose="02010600030101010101" pitchFamily="2" charset="-122"/>
              </a:rPr>
              <a:t>customer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用途：将参数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添加组中最后一个客户对象记录之后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指定要添加的客户对象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返回：添加成功返回</a:t>
            </a:r>
            <a:r>
              <a:rPr lang="en-US" altLang="zh-CN" sz="2000" dirty="0"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ea typeface="宋体" panose="02010600030101010101" pitchFamily="2" charset="-122"/>
              </a:rPr>
              <a:t>false</a:t>
            </a:r>
            <a:r>
              <a:rPr lang="zh-CN" altLang="en-US" sz="2000" dirty="0">
                <a:ea typeface="宋体" panose="02010600030101010101" pitchFamily="2" charset="-122"/>
              </a:rPr>
              <a:t>表示数组已满，无法添加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replaceCustomer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index, Customer </a:t>
            </a:r>
            <a:r>
              <a:rPr lang="en-US" altLang="zh-CN" sz="2000" dirty="0" err="1">
                <a:ea typeface="宋体" panose="02010600030101010101" pitchFamily="2" charset="-122"/>
              </a:rPr>
              <a:t>cust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用途：用参数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替换数组中由</a:t>
            </a:r>
            <a:r>
              <a:rPr lang="en-US" altLang="zh-CN" sz="2000" dirty="0">
                <a:ea typeface="宋体" panose="02010600030101010101" pitchFamily="2" charset="-122"/>
              </a:rPr>
              <a:t>index</a:t>
            </a:r>
            <a:r>
              <a:rPr lang="zh-CN" altLang="en-US" sz="2000" dirty="0">
                <a:ea typeface="宋体" panose="02010600030101010101" pitchFamily="2" charset="-122"/>
              </a:rPr>
              <a:t>指定的对象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指定替换的新客户对象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           index</a:t>
            </a:r>
            <a:r>
              <a:rPr lang="zh-CN" altLang="en-US" sz="2000" dirty="0">
                <a:ea typeface="宋体" panose="02010600030101010101" pitchFamily="2" charset="-122"/>
              </a:rPr>
              <a:t>指定所替换对象在数组中的位置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返回：替换成功返回</a:t>
            </a:r>
            <a:r>
              <a:rPr lang="en-US" altLang="zh-CN" sz="2000" dirty="0"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ea typeface="宋体" panose="02010600030101010101" pitchFamily="2" charset="-122"/>
              </a:rPr>
              <a:t>false</a:t>
            </a:r>
            <a:r>
              <a:rPr lang="zh-CN" altLang="en-US" sz="2000" dirty="0">
                <a:ea typeface="宋体" panose="02010600030101010101" pitchFamily="2" charset="-122"/>
              </a:rPr>
              <a:t>表示索引无效，无法替换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CustomerList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</a:t>
            </a:r>
            <a:r>
              <a:rPr lang="en-US" altLang="zh-CN" sz="2000" dirty="0" err="1"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deleteCustomer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index)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用途：从数组中删除参数</a:t>
            </a:r>
            <a:r>
              <a:rPr lang="en-US" altLang="zh-CN" sz="2000" dirty="0">
                <a:ea typeface="宋体" panose="02010600030101010101" pitchFamily="2" charset="-122"/>
              </a:rPr>
              <a:t>index</a:t>
            </a:r>
            <a:r>
              <a:rPr lang="zh-CN" altLang="en-US" sz="2000" dirty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 index</a:t>
            </a:r>
            <a:r>
              <a:rPr lang="zh-CN" altLang="en-US" sz="2000" dirty="0">
                <a:ea typeface="宋体" panose="02010600030101010101" pitchFamily="2" charset="-122"/>
              </a:rPr>
              <a:t>指定所删除对象在数组中的索引位置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返回：删除成功返回</a:t>
            </a:r>
            <a:r>
              <a:rPr lang="en-US" altLang="zh-CN" sz="2000" dirty="0"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ea typeface="宋体" panose="02010600030101010101" pitchFamily="2" charset="-122"/>
              </a:rPr>
              <a:t>false</a:t>
            </a:r>
            <a:r>
              <a:rPr lang="zh-CN" altLang="en-US" sz="2000" dirty="0">
                <a:ea typeface="宋体" panose="02010600030101010101" pitchFamily="2" charset="-122"/>
              </a:rPr>
              <a:t>表示索引无效，无法删除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Customer[] </a:t>
            </a:r>
            <a:r>
              <a:rPr lang="en-US" altLang="zh-CN" sz="2000" dirty="0" err="1">
                <a:ea typeface="宋体" panose="02010600030101010101" pitchFamily="2" charset="-122"/>
              </a:rPr>
              <a:t>getAllCustomers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用途：返回数组中记录的所有客户对象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返回：</a:t>
            </a:r>
            <a:r>
              <a:rPr lang="en-US" altLang="zh-CN" sz="2000" dirty="0">
                <a:ea typeface="宋体" panose="02010600030101010101" pitchFamily="2" charset="-122"/>
              </a:rPr>
              <a:t> Customer[] </a:t>
            </a:r>
            <a:r>
              <a:rPr lang="zh-CN" altLang="en-US" sz="2000" dirty="0">
                <a:ea typeface="宋体" panose="02010600030101010101" pitchFamily="2" charset="-122"/>
              </a:rPr>
              <a:t>数组中包含了当前所有客户对象，该数组长度与对象个数相同。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Customer </a:t>
            </a:r>
            <a:r>
              <a:rPr lang="en-US" altLang="zh-CN" sz="2000" dirty="0" err="1">
                <a:ea typeface="宋体" panose="02010600030101010101" pitchFamily="2" charset="-122"/>
              </a:rPr>
              <a:t>getCustomer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index) 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用途：返回参数</a:t>
            </a:r>
            <a:r>
              <a:rPr lang="en-US" altLang="zh-CN" sz="2000" dirty="0">
                <a:ea typeface="宋体" panose="02010600030101010101" pitchFamily="2" charset="-122"/>
              </a:rPr>
              <a:t>index</a:t>
            </a:r>
            <a:r>
              <a:rPr lang="zh-CN" altLang="en-US" sz="2000" dirty="0">
                <a:ea typeface="宋体" panose="02010600030101010101" pitchFamily="2" charset="-122"/>
              </a:rPr>
              <a:t>指定索引位置的客户对象记录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 index</a:t>
            </a:r>
            <a:r>
              <a:rPr lang="zh-CN" altLang="en-US" sz="2000" dirty="0">
                <a:ea typeface="宋体" panose="02010600030101010101" pitchFamily="2" charset="-122"/>
              </a:rPr>
              <a:t>指定所要获取的客户对象在数组中的索引位置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返回：封装了客户信息的</a:t>
            </a:r>
            <a:r>
              <a:rPr lang="en-US" altLang="zh-CN" sz="2000" dirty="0">
                <a:ea typeface="宋体" panose="02010600030101010101" pitchFamily="2" charset="-122"/>
              </a:rPr>
              <a:t>Customer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1268760"/>
          <a:ext cx="6216350" cy="10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8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1907704" y="1556792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1840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17707" y="1546691"/>
            <a:ext cx="43204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8414" y="3326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CustomerView</a:t>
            </a:r>
            <a:r>
              <a:rPr lang="zh-CN" altLang="en-US" sz="2000" dirty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本类封装以下信息：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en-US" altLang="zh-CN" sz="2000" dirty="0">
                <a:ea typeface="宋体" panose="02010600030101010101" pitchFamily="2" charset="-122"/>
              </a:rPr>
              <a:t> customers = new </a:t>
            </a: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en-US" altLang="zh-CN" sz="2000" dirty="0">
                <a:ea typeface="宋体" panose="02010600030101010101" pitchFamily="2" charset="-122"/>
              </a:rPr>
              <a:t>(10);</a:t>
            </a:r>
          </a:p>
          <a:p>
            <a:pPr marL="800100" lvl="1" indent="-35433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ea typeface="宋体" panose="02010600030101010101" pitchFamily="2" charset="-122"/>
              </a:rPr>
              <a:t>创建最大包含</a:t>
            </a: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ea typeface="宋体" panose="02010600030101010101" pitchFamily="2" charset="-122"/>
              </a:rPr>
              <a:t>客户对象的</a:t>
            </a:r>
            <a:r>
              <a:rPr lang="en-US" altLang="zh-CN" sz="2000" dirty="0" err="1">
                <a:ea typeface="宋体" panose="02010600030101010101" pitchFamily="2" charset="-122"/>
              </a:rPr>
              <a:t>CustomerList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对象，供以下各成员方法使用。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该类至少提供以下方法：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enterMainMenu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addNewCustomer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modifyCustomer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deleteCustomer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listAllCustomers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/>
          <a:lstStyle/>
          <a:p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Gulim" panose="020B0600000101010101" pitchFamily="34" charset="-127"/>
              </a:rPr>
              <a:t>CustomerView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enterMainMenu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sz="2000" dirty="0" err="1">
                <a:ea typeface="宋体" panose="02010600030101010101" pitchFamily="2" charset="-122"/>
              </a:rPr>
              <a:t>addNewCustomer</a:t>
            </a:r>
            <a:r>
              <a:rPr lang="zh-CN" altLang="en-US" sz="2000" dirty="0">
                <a:ea typeface="宋体" panose="02010600030101010101" pitchFamily="2" charset="-122"/>
              </a:rPr>
              <a:t>），以完成客户信息处理。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addNewCustomer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457200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modifyCustomer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deleteCustomer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457200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private void </a:t>
            </a:r>
            <a:r>
              <a:rPr lang="en-US" altLang="zh-CN" sz="2000" dirty="0" err="1">
                <a:ea typeface="宋体" panose="02010600030101010101" pitchFamily="2" charset="-122"/>
              </a:rPr>
              <a:t>listAllCustomers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ea typeface="宋体" panose="02010600030101010101" pitchFamily="2" charset="-122"/>
              </a:rPr>
              <a:t>这四个方法仅供</a:t>
            </a:r>
            <a:r>
              <a:rPr lang="en-US" altLang="zh-CN" sz="2000" dirty="0" err="1">
                <a:ea typeface="宋体" panose="02010600030101010101" pitchFamily="2" charset="-122"/>
              </a:rPr>
              <a:t>enterMainMenu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ea typeface="宋体" panose="02010600030101010101" pitchFamily="2" charset="-122"/>
              </a:rPr>
              <a:t>方法调用。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用途：创建</a:t>
            </a:r>
            <a:r>
              <a:rPr lang="en-US" altLang="zh-CN" sz="2000" dirty="0" err="1">
                <a:ea typeface="宋体" panose="02010600030101010101" pitchFamily="2" charset="-122"/>
              </a:rPr>
              <a:t>CustomerView</a:t>
            </a:r>
            <a:r>
              <a:rPr lang="zh-CN" altLang="en-US" sz="2000" dirty="0">
                <a:ea typeface="宋体" panose="02010600030101010101" pitchFamily="2" charset="-122"/>
              </a:rPr>
              <a:t>实例，并调用 </a:t>
            </a:r>
            <a:r>
              <a:rPr lang="en-US" altLang="zh-CN" sz="2000" dirty="0" err="1">
                <a:ea typeface="宋体" panose="02010600030101010101" pitchFamily="2" charset="-122"/>
              </a:rPr>
              <a:t>enterMainMenu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ea typeface="宋体" panose="02010600030101010101" pitchFamily="2" charset="-122"/>
              </a:rPr>
              <a:t>方法以执行程序。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enterMainMenu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()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j-cs"/>
              </a:rPr>
              <a:t>方法的活动图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292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项目中提供了</a:t>
            </a:r>
            <a:r>
              <a:rPr lang="en-US" altLang="zh-CN" sz="2000" dirty="0">
                <a:ea typeface="宋体" panose="02010600030101010101" pitchFamily="2" charset="-122"/>
              </a:rPr>
              <a:t>CMUtility.java</a:t>
            </a:r>
            <a:r>
              <a:rPr lang="zh-CN" altLang="en-US" sz="2000" dirty="0">
                <a:ea typeface="宋体" panose="02010600030101010101" pitchFamily="2" charset="-122"/>
              </a:rPr>
              <a:t>类，可用来方便地实现键盘访问。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该类提供了以下静态方法：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>
                <a:ea typeface="宋体" panose="02010600030101010101" pitchFamily="2" charset="-122"/>
              </a:rPr>
              <a:t>readMenuSelection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用途：</a:t>
            </a:r>
            <a:r>
              <a:rPr lang="zh-CN" altLang="en-US" sz="2000" dirty="0">
                <a:ea typeface="宋体" panose="02010600030101010101" pitchFamily="2" charset="-122"/>
              </a:rPr>
              <a:t>该方法读取键盘，如果用户键入</a:t>
            </a:r>
            <a:r>
              <a:rPr lang="en-US" altLang="zh-CN" sz="2000" dirty="0">
                <a:ea typeface="宋体" panose="02010600030101010101" pitchFamily="2" charset="-122"/>
              </a:rPr>
              <a:t>’1’-’5’</a:t>
            </a:r>
            <a:r>
              <a:rPr lang="zh-CN" altLang="en-US" sz="2000" dirty="0">
                <a:ea typeface="宋体" panose="02010600030101010101" pitchFamily="2" charset="-122"/>
              </a:rPr>
              <a:t>中的任意字符，则方法返回。返回值为用户键入字符。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>
                <a:ea typeface="宋体" panose="02010600030101010101" pitchFamily="2" charset="-122"/>
              </a:rPr>
              <a:t>readChar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public static char </a:t>
            </a:r>
            <a:r>
              <a:rPr lang="en-US" altLang="zh-CN" sz="2000" dirty="0" err="1">
                <a:ea typeface="宋体" panose="02010600030101010101" pitchFamily="2" charset="-122"/>
              </a:rPr>
              <a:t>readChar</a:t>
            </a:r>
            <a:r>
              <a:rPr lang="en-US" altLang="zh-CN" sz="2000" dirty="0">
                <a:ea typeface="宋体" panose="02010600030101010101" pitchFamily="2" charset="-122"/>
              </a:rPr>
              <a:t>(char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用途：</a:t>
            </a:r>
            <a:r>
              <a:rPr lang="zh-CN" altLang="en-US" sz="2000" dirty="0">
                <a:ea typeface="宋体" panose="02010600030101010101" pitchFamily="2" charset="-122"/>
              </a:rPr>
              <a:t>这两个方法功能相同，均从键盘读取一个字符，并将其作为方法的返回值。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lnSpc>
                <a:spcPct val="150000"/>
              </a:lnSpc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— </a:t>
            </a:r>
            <a:r>
              <a:rPr lang="zh-CN" altLang="en-US" sz="2000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作为返回值。（提示：此方法可在修改客户时调用）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92500"/>
          </a:bodyPr>
          <a:lstStyle/>
          <a:p>
            <a:pPr marL="361950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模拟实现一个基于文本界面的</a:t>
            </a:r>
            <a:r>
              <a:rPr lang="en-US" altLang="zh-CN" dirty="0">
                <a:ea typeface="宋体" panose="02010600030101010101" pitchFamily="2" charset="-122"/>
              </a:rPr>
              <a:t>《</a:t>
            </a:r>
            <a:r>
              <a:rPr lang="zh-CN" altLang="en-US" dirty="0">
                <a:ea typeface="宋体" panose="02010600030101010101" pitchFamily="2" charset="-122"/>
              </a:rPr>
              <a:t>客户信息管理软件</a:t>
            </a:r>
            <a:r>
              <a:rPr lang="en-US" altLang="zh-CN" dirty="0">
                <a:ea typeface="宋体" panose="02010600030101010101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进一步掌握编程技巧和调试技巧，熟悉面向对象编程</a:t>
            </a:r>
          </a:p>
          <a:p>
            <a:pPr marL="361950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主要涉及以下知识点：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类和对象（属性、方法及构造器）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类的封装</a:t>
            </a: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引用数组、对象数组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数组的插入、删除和替换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对象的聚集处理：属性也是引用数据类型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anose="02010600030101010101" pitchFamily="2" charset="-122"/>
              </a:rPr>
              <a:t>多对象协同工作：很多类和对象一起完成工作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readInt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public static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readInt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用途：</a:t>
            </a:r>
            <a:r>
              <a:rPr lang="zh-CN" altLang="en-US" sz="2000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位的   整数，并将其作为方法的返回值。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— </a:t>
            </a:r>
            <a:r>
              <a:rPr lang="zh-CN" altLang="en-US" sz="2000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作为返回值。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String </a:t>
            </a:r>
            <a:r>
              <a:rPr lang="en-US" altLang="zh-CN" sz="2000" dirty="0" err="1">
                <a:ea typeface="宋体" panose="02010600030101010101" pitchFamily="2" charset="-122"/>
              </a:rPr>
              <a:t>readString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limit)  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public static String </a:t>
            </a:r>
            <a:r>
              <a:rPr lang="en-US" altLang="zh-CN" sz="2000" dirty="0" err="1">
                <a:ea typeface="宋体" panose="02010600030101010101" pitchFamily="2" charset="-122"/>
              </a:rPr>
              <a:t>readString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limit, String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800100" lvl="1" indent="-457200"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用途：</a:t>
            </a:r>
            <a:r>
              <a:rPr lang="zh-CN" altLang="en-US" sz="2000" dirty="0">
                <a:ea typeface="宋体" panose="02010600030101010101" pitchFamily="2" charset="-122"/>
              </a:rPr>
              <a:t>这两个方法功能相同，均从键盘读取一个长度不超过</a:t>
            </a:r>
            <a:r>
              <a:rPr lang="en-US" altLang="zh-CN" sz="2000" dirty="0">
                <a:ea typeface="宋体" panose="02010600030101010101" pitchFamily="2" charset="-122"/>
              </a:rPr>
              <a:t>limit</a:t>
            </a:r>
            <a:r>
              <a:rPr lang="zh-CN" altLang="en-US" sz="2000" dirty="0">
                <a:ea typeface="宋体" panose="02010600030101010101" pitchFamily="2" charset="-122"/>
              </a:rPr>
              <a:t>的字符串，并将其作为方法的返回值。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参数：</a:t>
            </a:r>
            <a:r>
              <a:rPr lang="en-US" altLang="zh-CN" sz="2000" dirty="0">
                <a:ea typeface="宋体" panose="02010600030101010101" pitchFamily="2" charset="-122"/>
              </a:rPr>
              <a:t>limit — </a:t>
            </a:r>
            <a:r>
              <a:rPr lang="zh-CN" altLang="en-US" sz="2000" dirty="0">
                <a:ea typeface="宋体" panose="02010600030101010101" pitchFamily="2" charset="-122"/>
              </a:rPr>
              <a:t>指定字符串的最大长度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           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— </a:t>
            </a:r>
            <a:r>
              <a:rPr lang="zh-CN" altLang="en-US" sz="2000" dirty="0">
                <a:ea typeface="宋体" panose="02010600030101010101" pitchFamily="2" charset="-122"/>
              </a:rPr>
              <a:t>如果用户不输入字符而直接回车，方法将以</a:t>
            </a:r>
            <a:r>
              <a:rPr lang="en-US" altLang="zh-CN" sz="2000" dirty="0" err="1">
                <a:ea typeface="宋体" panose="02010600030101010101" pitchFamily="2" charset="-122"/>
              </a:rPr>
              <a:t>defaultValue</a:t>
            </a:r>
            <a:r>
              <a:rPr lang="zh-CN" altLang="en-US" sz="2000" dirty="0">
                <a:ea typeface="宋体" panose="02010600030101010101" pitchFamily="2" charset="-122"/>
              </a:rPr>
              <a:t> 作为返回值。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public static char </a:t>
            </a:r>
            <a:r>
              <a:rPr lang="en-US" altLang="zh-CN" sz="2000" dirty="0" err="1">
                <a:ea typeface="宋体" panose="02010600030101010101" pitchFamily="2" charset="-122"/>
              </a:rPr>
              <a:t>readConfirmSelection</a:t>
            </a:r>
            <a:r>
              <a:rPr lang="en-US" altLang="zh-CN" sz="2000" dirty="0"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457200"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ea typeface="宋体" panose="02010600030101010101" pitchFamily="2" charset="-122"/>
              </a:rPr>
              <a:t>用途：</a:t>
            </a:r>
            <a:r>
              <a:rPr lang="zh-CN" altLang="en-US" sz="2000" dirty="0">
                <a:ea typeface="宋体" panose="02010600030101010101" pitchFamily="2" charset="-122"/>
              </a:rPr>
              <a:t>从键盘读取‘</a:t>
            </a:r>
            <a:r>
              <a:rPr lang="en-US" altLang="zh-CN" sz="2000" dirty="0">
                <a:ea typeface="宋体" panose="02010600030101010101" pitchFamily="2" charset="-122"/>
              </a:rPr>
              <a:t>Y’</a:t>
            </a:r>
            <a:r>
              <a:rPr lang="zh-CN" altLang="en-US" sz="2000" dirty="0"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ea typeface="宋体" panose="02010600030101010101" pitchFamily="2" charset="-122"/>
              </a:rPr>
              <a:t>’N’</a:t>
            </a:r>
            <a:r>
              <a:rPr lang="zh-CN" altLang="en-US" sz="2000" dirty="0">
                <a:ea typeface="宋体" panose="02010600030101010101" pitchFamily="2" charset="-122"/>
              </a:rPr>
              <a:t>，并将其作为方法的返回值。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类，并编译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</a:rPr>
              <a:t>Customer </a:t>
            </a:r>
            <a:r>
              <a:rPr lang="zh-CN" altLang="en-US" sz="2400" dirty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11430"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ea typeface="宋体" panose="02010600030101010101" pitchFamily="2" charset="-122"/>
              </a:rPr>
              <a:t>可以</a:t>
            </a: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</a:rPr>
              <a:t>方法中创建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对象，并调用对象的各个方法，以测试该类是否编写正确。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按照设计要求编写</a:t>
            </a:r>
            <a:r>
              <a:rPr lang="en-US" altLang="zh-CN" sz="2400" dirty="0" err="1">
                <a:ea typeface="宋体" panose="02010600030101010101" pitchFamily="2" charset="-122"/>
              </a:rPr>
              <a:t>CustomerList</a:t>
            </a:r>
            <a:r>
              <a:rPr lang="zh-CN" altLang="en-US" sz="2400" dirty="0">
                <a:ea typeface="宋体" panose="02010600030101010101" pitchFamily="2" charset="-122"/>
              </a:rPr>
              <a:t>类，并编译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ea typeface="宋体" panose="02010600030101010101" pitchFamily="2" charset="-122"/>
              </a:rPr>
              <a:t>CustomerList</a:t>
            </a:r>
            <a:r>
              <a:rPr lang="zh-CN" altLang="en-US" sz="2400" dirty="0">
                <a:ea typeface="宋体" panose="02010600030101010101" pitchFamily="2" charset="-122"/>
              </a:rPr>
              <a:t>类中临时添加一个</a:t>
            </a:r>
            <a:r>
              <a:rPr lang="en-US" altLang="zh-CN" sz="2400" dirty="0"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ea typeface="宋体" panose="02010600030101010101" pitchFamily="2" charset="-122"/>
              </a:rPr>
              <a:t>方法中，作为单元测试方法。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在方法中创建</a:t>
            </a:r>
            <a:r>
              <a:rPr lang="en-US" altLang="zh-CN" sz="2400" dirty="0" err="1">
                <a:ea typeface="宋体" panose="02010600030101010101" pitchFamily="2" charset="-122"/>
              </a:rPr>
              <a:t>CustomerList</a:t>
            </a:r>
            <a:r>
              <a:rPr lang="zh-CN" altLang="en-US" sz="2400" dirty="0">
                <a:ea typeface="宋体" panose="02010600030101010101" pitchFamily="2" charset="-122"/>
              </a:rPr>
              <a:t>对象（最多存放</a:t>
            </a: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个客户对象），然后分别用模拟数据调用以下各个方法，以测试各方法是否编写正确：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addCustomer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replaceCustomer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deleteCustomer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getAllCustomers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800100" lvl="1" indent="-45720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getCustomer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CustomerList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进一步测试以下情况，以验证该类是否编写正确：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ea typeface="宋体" panose="02010600030101010101" pitchFamily="2" charset="-122"/>
              </a:rPr>
              <a:t>addCustomer</a:t>
            </a:r>
            <a:r>
              <a:rPr lang="zh-CN" altLang="en-US" dirty="0">
                <a:ea typeface="宋体" panose="02010600030101010101" pitchFamily="2" charset="-122"/>
              </a:rPr>
              <a:t>方法，添加至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个以上客户对象时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>
                <a:ea typeface="宋体" panose="02010600030101010101" pitchFamily="2" charset="-122"/>
              </a:rPr>
              <a:t>replaceCustomer</a:t>
            </a:r>
            <a:r>
              <a:rPr lang="zh-CN" altLang="en-US" dirty="0">
                <a:ea typeface="宋体" panose="02010600030101010101" pitchFamily="2" charset="-122"/>
              </a:rPr>
              <a:t>方法替换对象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>
                <a:ea typeface="宋体" panose="02010600030101010101" pitchFamily="2" charset="-122"/>
              </a:rPr>
              <a:t>当数组中客户对象数量为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时，仍然调用</a:t>
            </a:r>
            <a:r>
              <a:rPr lang="en-US" altLang="zh-CN" dirty="0" err="1">
                <a:ea typeface="宋体" panose="02010600030101010101" pitchFamily="2" charset="-122"/>
              </a:rPr>
              <a:t>deleteCustomer</a:t>
            </a:r>
            <a:r>
              <a:rPr lang="zh-CN" altLang="en-US" dirty="0">
                <a:ea typeface="宋体" panose="02010600030101010101" pitchFamily="2" charset="-122"/>
              </a:rPr>
              <a:t>方法删除对象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dirty="0">
                <a:ea typeface="宋体" panose="02010600030101010101" pitchFamily="2" charset="-122"/>
              </a:rPr>
              <a:t>对于</a:t>
            </a:r>
            <a:r>
              <a:rPr lang="en-US" altLang="zh-CN" dirty="0" err="1">
                <a:ea typeface="宋体" panose="02010600030101010101" pitchFamily="2" charset="-122"/>
              </a:rPr>
              <a:t>replaceCustomer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deleteCustomer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getCustomer</a:t>
            </a:r>
            <a:r>
              <a:rPr lang="zh-CN" altLang="en-US" dirty="0">
                <a:ea typeface="宋体" panose="02010600030101010101" pitchFamily="2" charset="-122"/>
              </a:rPr>
              <a:t>的调用，当参数</a:t>
            </a:r>
            <a:r>
              <a:rPr lang="en-US" altLang="zh-CN" dirty="0">
                <a:ea typeface="宋体" panose="02010600030101010101" pitchFamily="2" charset="-122"/>
              </a:rPr>
              <a:t>index</a:t>
            </a:r>
            <a:r>
              <a:rPr lang="zh-CN" altLang="en-US" dirty="0">
                <a:ea typeface="宋体" panose="02010600030101010101" pitchFamily="2" charset="-122"/>
              </a:rPr>
              <a:t>的值无效时（例如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getAllCustomers</a:t>
            </a:r>
            <a:r>
              <a:rPr lang="zh-CN" altLang="en-US" dirty="0">
                <a:ea typeface="宋体" panose="02010600030101010101" pitchFamily="2" charset="-122"/>
              </a:rPr>
              <a:t>方法返回的数组长度是否与实际的客户对象数量一致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第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步 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—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实现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CustomerView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按照设计要求编写</a:t>
            </a:r>
            <a:r>
              <a:rPr lang="en-US" altLang="zh-CN" sz="2000" dirty="0" err="1">
                <a:ea typeface="宋体" panose="02010600030101010101" pitchFamily="2" charset="-122"/>
              </a:rPr>
              <a:t>CustomerView</a:t>
            </a:r>
            <a:r>
              <a:rPr lang="zh-CN" altLang="en-US" sz="2000" dirty="0">
                <a:ea typeface="宋体" panose="02010600030101010101" pitchFamily="2" charset="-122"/>
              </a:rPr>
              <a:t>类，逐一实现各个方法，并编译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执行</a:t>
            </a:r>
            <a:r>
              <a:rPr lang="en-US" altLang="zh-CN" sz="2000" dirty="0">
                <a:ea typeface="宋体" panose="02010600030101010101" pitchFamily="2" charset="-122"/>
              </a:rPr>
              <a:t>main</a:t>
            </a:r>
            <a:r>
              <a:rPr lang="zh-CN" altLang="en-US" sz="2000" dirty="0">
                <a:ea typeface="宋体" panose="02010600030101010101" pitchFamily="2" charset="-122"/>
              </a:rPr>
              <a:t>方法中，测试以下功能：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主菜单显示及操作是否正确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ea typeface="宋体" panose="02010600030101010101" pitchFamily="2" charset="-122"/>
              </a:rPr>
              <a:t>时，运行是否正确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“修改客户”操作是否正确，给用户的提示是否明确合理；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“删除客户”操作是否正确，给用户的提示是否明确合理；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“客户列表”操作是否正确，表格是否规整；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思考以下问题：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0100" lvl="1" indent="-354330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模拟实现基于文本界面的</a:t>
            </a:r>
            <a:r>
              <a:rPr lang="en-US" altLang="zh-CN" sz="2400" dirty="0"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项目采用分级菜单方式。主菜单如下：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客户信息管理软件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-----------------</a:t>
            </a:r>
          </a:p>
          <a:p>
            <a:pPr marL="700405" lvl="1" indent="-357505">
              <a:buNone/>
              <a:defRPr/>
            </a:pP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1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添 加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修 改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删 除 客 户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客 户 列 表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退           出</a:t>
            </a:r>
          </a:p>
          <a:p>
            <a:pPr marL="700405" lvl="1" indent="-357505">
              <a:buNone/>
              <a:defRPr/>
            </a:pP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                            请选择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643050"/>
            <a:ext cx="857256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每个客户的信息被保存在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对象中。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以一个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类型的数组来记录当前所有的客户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每次“添加客户”（菜单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）对象被添加到数组中。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每次“修改客户”（菜单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）后，修改后的客户（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）对象替换数组中原对象。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每次“删除客户”（菜单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）后，客户（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）对象被从数组中清除。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执行“客户列表 ”（菜单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）时，将列出数组中所有客户的信息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“添加客户”的界面及操作过程如下所示：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添加客户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姓名：张三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性别：男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</a:t>
            </a:r>
          </a:p>
          <a:p>
            <a:pPr marL="700405" lvl="1" indent="-357505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010-56253825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zhang@abc.com</a:t>
            </a: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添加完成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“修改客户”的界面及操作过程如下所示：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</a:t>
            </a:r>
          </a:p>
          <a:p>
            <a:pPr marL="700405" lvl="1" indent="-357505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修改客户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请选择待修改客户编号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姓名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&lt;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直接回车表示不修改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&gt;</a:t>
            </a:r>
            <a:endParaRPr lang="zh-CN" alt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性别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年龄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(30)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电话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(010-56253825)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邮箱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(zhang@abc.com)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zsan@abc.com</a:t>
            </a: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修改完成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a typeface="宋体" panose="02010600030101010101" pitchFamily="2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“删除客户”的界面及操作过程如下所示：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</a:t>
            </a:r>
          </a:p>
          <a:p>
            <a:pPr marL="700405" lvl="1" indent="-357505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删除客户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请选择待删除客户编号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</a:t>
            </a:r>
          </a:p>
          <a:p>
            <a:pPr marL="700405" lvl="1" indent="-357505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确认是否删除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(Y/N)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</a:p>
          <a:p>
            <a:pPr marL="700405" lvl="1" indent="-357505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删除完成</a:t>
            </a:r>
            <a:r>
              <a:rPr lang="en-US" altLang="zh-CN" sz="24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“客户列表”的界面及操作过程如下所示：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……</a:t>
            </a:r>
          </a:p>
          <a:p>
            <a:pPr marL="700405" lvl="1" indent="-357505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				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请选择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(1-5)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4</a:t>
            </a:r>
          </a:p>
          <a:p>
            <a:pPr marL="700405" lvl="1" indent="-357505">
              <a:buNone/>
              <a:defRPr/>
            </a:pPr>
            <a:endParaRPr lang="en-US" altLang="zh-CN" sz="2000" dirty="0">
              <a:solidFill>
                <a:srgbClr val="0070C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marL="700405" lvl="1" indent="-357505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---------------------------</a:t>
            </a:r>
          </a:p>
          <a:p>
            <a:pPr marL="700405" lvl="1" indent="-357505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编号  姓名       性别    年龄   电话            邮箱</a:t>
            </a:r>
          </a:p>
          <a:p>
            <a:pPr marL="700405" lvl="1" indent="-357505"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1    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张三       男      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30     010-56253825   abc@email.com</a:t>
            </a:r>
          </a:p>
          <a:p>
            <a:pPr marL="700405" lvl="1" indent="-357505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2    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李四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23     010-56253825    lisi@ibm.com</a:t>
            </a:r>
          </a:p>
          <a:p>
            <a:pPr marL="700405" lvl="1" indent="-357505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3    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王芳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26     010-56253825   wang@163.com</a:t>
            </a:r>
          </a:p>
          <a:p>
            <a:pPr marL="700405" lvl="1" indent="-357505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客户列表完成</a:t>
            </a:r>
            <a:r>
              <a:rPr lang="en-US" altLang="zh-CN" sz="2000" dirty="0">
                <a:solidFill>
                  <a:srgbClr val="0070C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-------------------------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a typeface="宋体" panose="02010600030101010101" pitchFamily="2" charset="-122"/>
              </a:rPr>
              <a:t>软件设计结构</a:t>
            </a:r>
            <a:endParaRPr lang="zh-CN" altLang="en-US" sz="32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该软件由以下三个模块组成：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CustomerView</a:t>
            </a:r>
            <a:r>
              <a:rPr lang="zh-CN" altLang="en-US" sz="2400" dirty="0">
                <a:ea typeface="宋体" panose="02010600030101010101" pitchFamily="2" charset="-122"/>
              </a:rPr>
              <a:t>为主模块，负责菜单的显示和处理用户操作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 err="1">
                <a:ea typeface="宋体" panose="02010600030101010101" pitchFamily="2" charset="-122"/>
              </a:rPr>
              <a:t>CustomerList</a:t>
            </a:r>
            <a:r>
              <a:rPr lang="zh-CN" altLang="en-US" sz="2400" dirty="0"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对象的管理模块，内部用数组管理一组</a:t>
            </a: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对象，并提供相应的添加、修改、删除和获取方法，供</a:t>
            </a:r>
            <a:r>
              <a:rPr lang="en-US" altLang="zh-CN" sz="2400" dirty="0" err="1">
                <a:ea typeface="宋体" panose="02010600030101010101" pitchFamily="2" charset="-122"/>
              </a:rPr>
              <a:t>CustomerView</a:t>
            </a:r>
            <a:r>
              <a:rPr lang="zh-CN" altLang="en-US" sz="2400" dirty="0">
                <a:ea typeface="宋体" panose="02010600030101010101" pitchFamily="2" charset="-122"/>
              </a:rPr>
              <a:t>调用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ea typeface="宋体" panose="02010600030101010101" pitchFamily="2" charset="-122"/>
              </a:rPr>
              <a:t>为实体对象，用来封装客户信息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243102" y="2000240"/>
            <a:ext cx="5400600" cy="201622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1454" y="225923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dirty="0" err="1"/>
              <a:t>CustomerList</a:t>
            </a:r>
            <a:endParaRPr lang="en-US" altLang="zh-CN" dirty="0"/>
          </a:p>
          <a:p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3142" y="2216264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dirty="0" err="1"/>
              <a:t>CustomerView</a:t>
            </a:r>
            <a:endParaRPr lang="en-US" altLang="zh-CN" dirty="0"/>
          </a:p>
          <a:p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454" y="3224376"/>
            <a:ext cx="1872208" cy="67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00" dirty="0"/>
          </a:p>
          <a:p>
            <a:r>
              <a:rPr lang="en-US" altLang="zh-CN" dirty="0"/>
              <a:t>Customer</a:t>
            </a:r>
          </a:p>
          <a:p>
            <a:endParaRPr lang="zh-CN" altLang="en-US" sz="10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3475350" y="2576304"/>
            <a:ext cx="93610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3475350" y="2792328"/>
            <a:ext cx="936104" cy="7706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347558" y="293634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1241</Words>
  <Application>Microsoft Office PowerPoint</Application>
  <PresentationFormat>全屏显示(4:3)</PresentationFormat>
  <Paragraphs>216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 Unicode MS</vt:lpstr>
      <vt:lpstr>Gulim</vt:lpstr>
      <vt:lpstr>GungsuhChe</vt:lpstr>
      <vt:lpstr>楷体</vt:lpstr>
      <vt:lpstr>宋体</vt:lpstr>
      <vt:lpstr>新宋体</vt:lpstr>
      <vt:lpstr>Arial</vt:lpstr>
      <vt:lpstr>Calibri</vt:lpstr>
      <vt:lpstr>Times New Roman</vt:lpstr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Customer类的设计</vt:lpstr>
      <vt:lpstr>PowerPoint 演示文稿</vt:lpstr>
      <vt:lpstr>CustomerList类的设计</vt:lpstr>
      <vt:lpstr>CustomerList类的设计</vt:lpstr>
      <vt:lpstr>CustomerList类的设计</vt:lpstr>
      <vt:lpstr>PowerPoint 演示文稿</vt:lpstr>
      <vt:lpstr>CustomerView类的设计</vt:lpstr>
      <vt:lpstr>CustomerView类的设计</vt:lpstr>
      <vt:lpstr>PowerPoint 演示文稿</vt:lpstr>
      <vt:lpstr>键盘访问的实现</vt:lpstr>
      <vt:lpstr>键盘访问的实现</vt:lpstr>
      <vt:lpstr>第1步 — 实现Customer类</vt:lpstr>
      <vt:lpstr>第2步 — 实现CustomerList类</vt:lpstr>
      <vt:lpstr>第2步 — 实现CustomerList类（续）</vt:lpstr>
      <vt:lpstr>第3步 — 实现CustomerView类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Chen Cedric</cp:lastModifiedBy>
  <cp:revision>674</cp:revision>
  <dcterms:created xsi:type="dcterms:W3CDTF">2012-08-05T14:09:00Z</dcterms:created>
  <dcterms:modified xsi:type="dcterms:W3CDTF">2019-03-04T11:53:31Z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