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8" r:id="rId3"/>
    <p:sldId id="585" r:id="rId4"/>
    <p:sldId id="626" r:id="rId5"/>
    <p:sldId id="580" r:id="rId6"/>
    <p:sldId id="602" r:id="rId7"/>
    <p:sldId id="603" r:id="rId8"/>
    <p:sldId id="604" r:id="rId9"/>
    <p:sldId id="606" r:id="rId10"/>
    <p:sldId id="607" r:id="rId11"/>
    <p:sldId id="631" r:id="rId12"/>
    <p:sldId id="627" r:id="rId13"/>
    <p:sldId id="614" r:id="rId14"/>
    <p:sldId id="615" r:id="rId15"/>
    <p:sldId id="616" r:id="rId16"/>
    <p:sldId id="617" r:id="rId17"/>
    <p:sldId id="618" r:id="rId18"/>
    <p:sldId id="619" r:id="rId19"/>
    <p:sldId id="628" r:id="rId20"/>
    <p:sldId id="629" r:id="rId21"/>
    <p:sldId id="630" r:id="rId22"/>
    <p:sldId id="620" r:id="rId23"/>
    <p:sldId id="610" r:id="rId24"/>
    <p:sldId id="622" r:id="rId25"/>
    <p:sldId id="624" r:id="rId26"/>
    <p:sldId id="257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1" autoAdjust="0"/>
    <p:restoredTop sz="93222" autoAdjust="0"/>
  </p:normalViewPr>
  <p:slideViewPr>
    <p:cSldViewPr>
      <p:cViewPr varScale="1">
        <p:scale>
          <a:sx n="66" d="100"/>
          <a:sy n="66" d="100"/>
        </p:scale>
        <p:origin x="-1710" y="-102"/>
      </p:cViewPr>
      <p:guideLst>
        <p:guide orient="horz" pos="2103"/>
        <p:guide pos="28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5720" y="1844824"/>
            <a:ext cx="8358246" cy="1851025"/>
          </a:xfrm>
        </p:spPr>
        <p:txBody>
          <a:bodyPr>
            <a:normAutofit/>
          </a:bodyPr>
          <a:lstStyle/>
          <a:p>
            <a:r>
              <a:rPr lang="zh-CN" altLang="en-US" sz="8000" b="1" dirty="0" smtClean="0">
                <a:solidFill>
                  <a:srgbClr val="FFFF00"/>
                </a:solidFill>
                <a:latin typeface="+mn-lt"/>
                <a:ea typeface="楷体" panose="02010609060101010101" pitchFamily="49" charset="-122"/>
              </a:rPr>
              <a:t>开发团队调度系统</a:t>
            </a:r>
            <a:endParaRPr lang="zh-CN" altLang="zh-CN" sz="8000" b="1" dirty="0" smtClean="0">
              <a:solidFill>
                <a:srgbClr val="FFFF00"/>
              </a:solidFill>
              <a:latin typeface="+mn-lt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1988840"/>
            <a:ext cx="151216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Employee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Id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Name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age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936104" cy="576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27784" y="1988840"/>
            <a:ext cx="1512168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ea typeface="宋体" panose="02010600030101010101" pitchFamily="2" charset="-122"/>
              </a:rPr>
              <a:t>程序员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Equipment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87631" y="1916832"/>
            <a:ext cx="1512168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设计师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 err="1" smtClean="0"/>
              <a:t>bouns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947478" y="1916832"/>
            <a:ext cx="1512168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架构</a:t>
            </a:r>
            <a:r>
              <a:rPr lang="zh-CN" altLang="en-US" dirty="0" smtClean="0"/>
              <a:t>师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股票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6" idx="1"/>
          </p:cNvCxnSpPr>
          <p:nvPr/>
        </p:nvCxnSpPr>
        <p:spPr>
          <a:xfrm flipH="1">
            <a:off x="1979712" y="2780928"/>
            <a:ext cx="648072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4139952" y="2636912"/>
            <a:ext cx="647679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6299799" y="2996952"/>
            <a:ext cx="648465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915816" y="692696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多层继承：</a:t>
            </a:r>
            <a:endParaRPr lang="en-US" altLang="zh-CN" dirty="0" smtClean="0"/>
          </a:p>
          <a:p>
            <a:r>
              <a:rPr lang="zh-CN" altLang="en-US" dirty="0" smtClean="0"/>
              <a:t>①提高代码复用性</a:t>
            </a:r>
            <a:endParaRPr lang="en-US" altLang="zh-CN" dirty="0" smtClean="0"/>
          </a:p>
          <a:p>
            <a:r>
              <a:rPr lang="zh-CN" altLang="en-US" dirty="0" smtClean="0"/>
              <a:t>②子类是父类的特殊类型（多态）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383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ea typeface="宋体" panose="02010600030101010101" pitchFamily="2" charset="-122"/>
              </a:rPr>
              <a:t>软件设计结构</a:t>
            </a:r>
            <a:endParaRPr lang="zh-CN" altLang="en-US" sz="32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内容占位符 2"/>
          <p:cNvSpPr>
            <a:spLocks noGrp="1"/>
          </p:cNvSpPr>
          <p:nvPr>
            <p:ph idx="1"/>
          </p:nvPr>
        </p:nvSpPr>
        <p:spPr>
          <a:xfrm>
            <a:off x="928662" y="1571612"/>
            <a:ext cx="7537450" cy="4816475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defRPr/>
            </a:pPr>
            <a:r>
              <a:rPr lang="en-US" altLang="zh-CN" dirty="0" err="1" smtClean="0">
                <a:ea typeface="宋体" panose="02010600030101010101" pitchFamily="2" charset="-122"/>
              </a:rPr>
              <a:t>com.atguigu.team.domain</a:t>
            </a:r>
            <a:r>
              <a:rPr lang="zh-CN" altLang="en-US" dirty="0" smtClean="0">
                <a:ea typeface="宋体" panose="02010600030101010101" pitchFamily="2" charset="-122"/>
              </a:rPr>
              <a:t>模块中包含了所有实体类：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en-US" altLang="zh-CN" dirty="0" smtClean="0">
                <a:latin typeface="+mj-lt"/>
                <a:ea typeface="宋体" panose="02010600030101010101" pitchFamily="2" charset="-122"/>
              </a:rPr>
              <a:t>                                </a:t>
            </a:r>
            <a:r>
              <a:rPr lang="zh-CN" altLang="zh-CN" dirty="0" smtClean="0">
                <a:latin typeface="+mj-lt"/>
                <a:ea typeface="宋体" panose="02010600030101010101" pitchFamily="2" charset="-122"/>
              </a:rPr>
              <a:t>关联</a:t>
            </a:r>
            <a:endParaRPr lang="zh-CN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其中程序员</a:t>
            </a:r>
            <a:r>
              <a:rPr lang="en-US" altLang="zh-CN" dirty="0" smtClean="0">
                <a:latin typeface="+mj-lt"/>
                <a:ea typeface="宋体" panose="02010600030101010101" pitchFamily="2" charset="-122"/>
              </a:rPr>
              <a:t>(Programmer)</a:t>
            </a: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及其子类，均会领用某种电子设备</a:t>
            </a:r>
            <a:r>
              <a:rPr lang="en-US" altLang="zh-CN" dirty="0" smtClean="0">
                <a:latin typeface="+mj-lt"/>
                <a:ea typeface="宋体" panose="02010600030101010101" pitchFamily="2" charset="-122"/>
              </a:rPr>
              <a:t>(Equipment)</a:t>
            </a: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85918" y="2221423"/>
            <a:ext cx="1440160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sz="1400" dirty="0" smtClean="0"/>
              <a:t>Employee</a:t>
            </a:r>
            <a:endParaRPr lang="en-US" altLang="zh-CN" sz="1400" dirty="0" smtClean="0"/>
          </a:p>
          <a:p>
            <a:endParaRPr lang="zh-CN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5098286" y="3085519"/>
            <a:ext cx="1440160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smtClean="0"/>
              <a:t>&lt;&lt;interface&gt;&gt;</a:t>
            </a:r>
            <a:endParaRPr lang="en-US" altLang="zh-CN" sz="1000" dirty="0" smtClean="0"/>
          </a:p>
          <a:p>
            <a:r>
              <a:rPr lang="en-US" altLang="zh-CN" sz="1400" dirty="0" smtClean="0"/>
              <a:t>Equipment</a:t>
            </a:r>
            <a:endParaRPr lang="en-US" altLang="zh-CN" sz="1400" dirty="0" smtClean="0"/>
          </a:p>
          <a:p>
            <a:endParaRPr lang="zh-CN" altLang="en-US" sz="1000" dirty="0"/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 bwMode="auto">
          <a:xfrm>
            <a:off x="3226078" y="3393296"/>
            <a:ext cx="187220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1785918" y="3085519"/>
            <a:ext cx="1440160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sz="1400" dirty="0" smtClean="0"/>
              <a:t>Programmer</a:t>
            </a:r>
            <a:endParaRPr lang="en-US" altLang="zh-CN" sz="1400" dirty="0" smtClean="0"/>
          </a:p>
          <a:p>
            <a:endParaRPr lang="zh-CN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1785918" y="3949615"/>
            <a:ext cx="1440160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sz="1400" dirty="0" smtClean="0"/>
              <a:t>Designer</a:t>
            </a:r>
            <a:endParaRPr lang="en-US" altLang="zh-CN" sz="1400" dirty="0" smtClean="0"/>
          </a:p>
          <a:p>
            <a:endParaRPr lang="zh-CN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785918" y="4813711"/>
            <a:ext cx="1440160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sz="1400" dirty="0" smtClean="0"/>
              <a:t>Architect</a:t>
            </a:r>
            <a:endParaRPr lang="en-US" altLang="zh-CN" sz="1400" dirty="0" smtClean="0"/>
          </a:p>
          <a:p>
            <a:endParaRPr lang="zh-CN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6610454" y="4309655"/>
            <a:ext cx="1008112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sz="1400" dirty="0" smtClean="0"/>
              <a:t>Printer</a:t>
            </a:r>
            <a:endParaRPr lang="en-US" altLang="zh-CN" sz="1400" dirty="0" smtClean="0"/>
          </a:p>
          <a:p>
            <a:endParaRPr lang="zh-CN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5242302" y="4309655"/>
            <a:ext cx="1224136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sz="1400" dirty="0" err="1" smtClean="0"/>
              <a:t>NoteBook</a:t>
            </a:r>
            <a:endParaRPr lang="en-US" altLang="zh-CN" sz="1400" dirty="0" smtClean="0"/>
          </a:p>
          <a:p>
            <a:endParaRPr lang="zh-CN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018166" y="4309655"/>
            <a:ext cx="1080120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sz="1400" dirty="0" smtClean="0"/>
              <a:t>PC</a:t>
            </a:r>
            <a:endParaRPr lang="en-US" altLang="zh-CN" sz="1400" dirty="0" smtClean="0"/>
          </a:p>
          <a:p>
            <a:endParaRPr lang="zh-CN" altLang="en-US" sz="1000" dirty="0"/>
          </a:p>
        </p:txBody>
      </p:sp>
      <p:sp>
        <p:nvSpPr>
          <p:cNvPr id="46" name="等腰三角形 45"/>
          <p:cNvSpPr/>
          <p:nvPr/>
        </p:nvSpPr>
        <p:spPr bwMode="auto">
          <a:xfrm>
            <a:off x="2433990" y="2869495"/>
            <a:ext cx="144016" cy="72008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47" name="直接连接符 46"/>
          <p:cNvCxnSpPr>
            <a:stCxn id="46" idx="3"/>
          </p:cNvCxnSpPr>
          <p:nvPr/>
        </p:nvCxnSpPr>
        <p:spPr bwMode="auto">
          <a:xfrm>
            <a:off x="2505998" y="2941503"/>
            <a:ext cx="0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等腰三角形 47"/>
          <p:cNvSpPr/>
          <p:nvPr/>
        </p:nvSpPr>
        <p:spPr bwMode="auto">
          <a:xfrm>
            <a:off x="2433990" y="3733591"/>
            <a:ext cx="144016" cy="72008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49" name="直接连接符 48"/>
          <p:cNvCxnSpPr>
            <a:stCxn id="48" idx="3"/>
            <a:endCxn id="41" idx="0"/>
          </p:cNvCxnSpPr>
          <p:nvPr/>
        </p:nvCxnSpPr>
        <p:spPr bwMode="auto">
          <a:xfrm>
            <a:off x="2505998" y="3805599"/>
            <a:ext cx="0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等腰三角形 49"/>
          <p:cNvSpPr/>
          <p:nvPr/>
        </p:nvSpPr>
        <p:spPr bwMode="auto">
          <a:xfrm>
            <a:off x="2433990" y="4597687"/>
            <a:ext cx="144016" cy="72008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51" name="直接连接符 50"/>
          <p:cNvCxnSpPr>
            <a:stCxn id="50" idx="3"/>
          </p:cNvCxnSpPr>
          <p:nvPr/>
        </p:nvCxnSpPr>
        <p:spPr bwMode="auto">
          <a:xfrm>
            <a:off x="2505998" y="4669695"/>
            <a:ext cx="0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等腰三角形 51"/>
          <p:cNvSpPr/>
          <p:nvPr/>
        </p:nvSpPr>
        <p:spPr bwMode="auto">
          <a:xfrm>
            <a:off x="5746358" y="3733591"/>
            <a:ext cx="144016" cy="72008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/>
          <p:cNvCxnSpPr>
            <a:stCxn id="52" idx="3"/>
          </p:cNvCxnSpPr>
          <p:nvPr/>
        </p:nvCxnSpPr>
        <p:spPr bwMode="auto">
          <a:xfrm>
            <a:off x="5818366" y="3805599"/>
            <a:ext cx="0" cy="5040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/>
          <p:nvPr/>
        </p:nvCxnSpPr>
        <p:spPr bwMode="auto">
          <a:xfrm>
            <a:off x="4594230" y="4021623"/>
            <a:ext cx="0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/>
          <p:nvPr/>
        </p:nvCxnSpPr>
        <p:spPr bwMode="auto">
          <a:xfrm>
            <a:off x="7114510" y="4021623"/>
            <a:ext cx="0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/>
          <p:nvPr/>
        </p:nvCxnSpPr>
        <p:spPr bwMode="auto">
          <a:xfrm flipH="1">
            <a:off x="4594230" y="4021623"/>
            <a:ext cx="25202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>
            <a:normAutofit/>
          </a:bodyPr>
          <a:lstStyle/>
          <a:p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Employee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类及其子类的设计</a:t>
            </a:r>
            <a:endParaRPr kumimoji="1" lang="zh-CN" altLang="en-US" sz="3200" b="1" kern="0" dirty="0" smtClean="0">
              <a:solidFill>
                <a:srgbClr val="000000"/>
              </a:solidFill>
              <a:latin typeface="Times New Roman" panose="02020603050405020304"/>
              <a:ea typeface="Gulim" panose="020B0600000101010101" pitchFamily="34" charset="-127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785786" y="1684359"/>
            <a:ext cx="7537450" cy="4816475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说明：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 err="1" smtClean="0"/>
              <a:t>memberId</a:t>
            </a:r>
            <a:r>
              <a:rPr lang="en-US" altLang="zh-CN" dirty="0" smtClean="0"/>
              <a:t> 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用来记录成员加入开发团队后在团队中的</a:t>
            </a:r>
            <a:r>
              <a:rPr lang="en-US" altLang="zh-CN" sz="2100" dirty="0" smtClean="0">
                <a:latin typeface="+mj-lt"/>
                <a:ea typeface="宋体" panose="02010600030101010101" pitchFamily="2" charset="-122"/>
              </a:rPr>
              <a:t>ID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 smtClean="0"/>
              <a:t>status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是项目自定义的枚举类型，表示成员的状态：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1144270" lvl="2" indent="-354330">
              <a:defRPr/>
            </a:pPr>
            <a:r>
              <a:rPr lang="en-US" altLang="zh-CN" sz="2100" dirty="0" smtClean="0">
                <a:latin typeface="+mj-lt"/>
                <a:ea typeface="宋体" panose="02010600030101010101" pitchFamily="2" charset="-122"/>
              </a:rPr>
              <a:t>FREE-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空闲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1144270" lvl="2" indent="-354330">
              <a:defRPr/>
            </a:pPr>
            <a:r>
              <a:rPr lang="en-US" altLang="zh-CN" sz="2100" dirty="0" smtClean="0">
                <a:latin typeface="+mj-lt"/>
                <a:ea typeface="宋体" panose="02010600030101010101" pitchFamily="2" charset="-122"/>
              </a:rPr>
              <a:t>BUSY-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已加入开发团队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1144270" lvl="2" indent="-354330">
              <a:defRPr/>
            </a:pPr>
            <a:r>
              <a:rPr lang="en-US" altLang="zh-CN" sz="2100" dirty="0" smtClean="0">
                <a:latin typeface="+mj-lt"/>
                <a:ea typeface="宋体" panose="02010600030101010101" pitchFamily="2" charset="-122"/>
              </a:rPr>
              <a:t>VOCATION-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正在休假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 smtClean="0"/>
              <a:t>equipment </a:t>
            </a: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表示该成员领用的设备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可根据需要自行为类提供各属性的</a:t>
            </a:r>
            <a:r>
              <a:rPr lang="en-US" altLang="zh-CN" dirty="0" smtClean="0">
                <a:latin typeface="+mj-lt"/>
                <a:ea typeface="宋体" panose="02010600030101010101" pitchFamily="2" charset="-122"/>
              </a:rPr>
              <a:t>get/set</a:t>
            </a: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方法以及</a:t>
            </a:r>
            <a:r>
              <a:rPr lang="zh-CN" altLang="en-US" dirty="0" smtClean="0">
                <a:ea typeface="宋体" panose="02010600030101010101" pitchFamily="2" charset="-122"/>
              </a:rPr>
              <a:t>重载</a:t>
            </a: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构造器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33337" y="1755573"/>
            <a:ext cx="2736304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Employee</a:t>
            </a:r>
            <a:endParaRPr lang="en-US" altLang="zh-CN" sz="1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433337" y="2043605"/>
            <a:ext cx="2736304" cy="954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- id: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endParaRPr lang="en-US" altLang="zh-CN" sz="1400" dirty="0" smtClean="0"/>
          </a:p>
          <a:p>
            <a:pPr algn="l">
              <a:buFontTx/>
              <a:buChar char="-"/>
            </a:pP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name:String</a:t>
            </a:r>
            <a:endParaRPr lang="en-US" altLang="zh-CN" sz="1400" dirty="0" smtClean="0"/>
          </a:p>
          <a:p>
            <a:pPr algn="l">
              <a:buFontTx/>
              <a:buChar char="-"/>
            </a:pPr>
            <a:r>
              <a:rPr lang="en-US" altLang="zh-CN" sz="1400" dirty="0" smtClean="0"/>
              <a:t> age: </a:t>
            </a:r>
            <a:r>
              <a:rPr lang="en-US" altLang="zh-CN" sz="1400" dirty="0" err="1" smtClean="0"/>
              <a:t>int</a:t>
            </a:r>
            <a:endParaRPr lang="en-US" altLang="zh-CN" sz="1400" dirty="0" smtClean="0"/>
          </a:p>
          <a:p>
            <a:pPr algn="l">
              <a:buFontTx/>
              <a:buChar char="-"/>
            </a:pPr>
            <a:r>
              <a:rPr lang="en-US" altLang="zh-CN" sz="1400" dirty="0" smtClean="0"/>
              <a:t> salary: double </a:t>
            </a:r>
            <a:endParaRPr lang="zh-CN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433337" y="2979709"/>
            <a:ext cx="2736304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+Employee(id: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, name: String, 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                   age: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, salary: double) </a:t>
            </a:r>
            <a:endParaRPr lang="zh-CN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675696" y="1729728"/>
            <a:ext cx="3024336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Programmer</a:t>
            </a:r>
            <a:endParaRPr lang="en-US" altLang="zh-CN" sz="1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745452" y="2043605"/>
            <a:ext cx="3024336" cy="738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- </a:t>
            </a:r>
            <a:r>
              <a:rPr lang="en-US" altLang="zh-CN" sz="1400" dirty="0" err="1" smtClean="0"/>
              <a:t>memberId</a:t>
            </a:r>
            <a:r>
              <a:rPr lang="en-US" altLang="zh-CN" sz="1400" dirty="0" smtClean="0"/>
              <a:t> : </a:t>
            </a:r>
            <a:r>
              <a:rPr lang="en-US" altLang="zh-CN" sz="1400" dirty="0" err="1" smtClean="0"/>
              <a:t>int</a:t>
            </a:r>
            <a:endParaRPr lang="en-US" altLang="zh-CN" sz="1400" dirty="0" smtClean="0"/>
          </a:p>
          <a:p>
            <a:pPr algn="l">
              <a:buFontTx/>
              <a:buChar char="-"/>
            </a:pPr>
            <a:r>
              <a:rPr lang="en-US" altLang="zh-CN" sz="1400" dirty="0" smtClean="0"/>
              <a:t> status: Status</a:t>
            </a:r>
            <a:endParaRPr lang="en-US" altLang="zh-CN" sz="1400" dirty="0" smtClean="0"/>
          </a:p>
          <a:p>
            <a:pPr algn="l">
              <a:buFontTx/>
              <a:buChar char="-"/>
            </a:pPr>
            <a:r>
              <a:rPr lang="en-US" altLang="zh-CN" sz="1400" dirty="0" smtClean="0"/>
              <a:t> equipment: Equipment</a:t>
            </a:r>
            <a:endParaRPr lang="en-US" altLang="zh-CN" sz="14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673697" y="2763685"/>
            <a:ext cx="3024336" cy="738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+Programmer(id: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, name: String, 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                       age: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, salary: double,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                       equipment: Equipment) 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Status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枚举类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Status</a:t>
            </a:r>
            <a:r>
              <a:rPr lang="zh-CN" altLang="en-US" dirty="0" smtClean="0">
                <a:ea typeface="宋体" panose="02010600030101010101" pitchFamily="2" charset="-122"/>
              </a:rPr>
              <a:t>枚举类位于</a:t>
            </a:r>
            <a:r>
              <a:rPr lang="en-US" altLang="zh-CN" dirty="0" err="1" smtClean="0"/>
              <a:t>com.atguigu.team.service</a:t>
            </a:r>
            <a:r>
              <a:rPr lang="zh-CN" altLang="en-US" dirty="0" smtClean="0">
                <a:ea typeface="宋体" panose="02010600030101010101" pitchFamily="2" charset="-122"/>
              </a:rPr>
              <a:t>包中，其代码如下：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354330">
              <a:buNone/>
              <a:defRPr/>
            </a:pPr>
            <a:r>
              <a:rPr lang="en-US" altLang="zh-CN" dirty="0" smtClean="0"/>
              <a:t>package </a:t>
            </a:r>
            <a:r>
              <a:rPr lang="en-US" altLang="zh-CN" dirty="0" err="1" smtClean="0"/>
              <a:t>com.atguigu.team.service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marL="800100" lvl="1" indent="-354330">
              <a:buNone/>
              <a:defRPr/>
            </a:pPr>
            <a:endParaRPr lang="en-US" altLang="zh-CN" dirty="0" smtClean="0"/>
          </a:p>
          <a:p>
            <a:pPr marL="800100" lvl="1" indent="-354330">
              <a:buNone/>
              <a:defRPr/>
            </a:pPr>
            <a:r>
              <a:rPr lang="en-US" altLang="zh-CN" dirty="0" smtClean="0"/>
              <a:t>public </a:t>
            </a:r>
            <a:r>
              <a:rPr lang="en-US" altLang="zh-CN" dirty="0" err="1" smtClean="0"/>
              <a:t>enum</a:t>
            </a:r>
            <a:r>
              <a:rPr lang="en-US" altLang="zh-CN" dirty="0" smtClean="0"/>
              <a:t> Status {</a:t>
            </a:r>
            <a:endParaRPr lang="en-US" altLang="zh-CN" dirty="0" smtClean="0"/>
          </a:p>
          <a:p>
            <a:pPr marL="800100" lvl="1" indent="-354330">
              <a:buNone/>
              <a:defRPr/>
            </a:pPr>
            <a:r>
              <a:rPr lang="en-US" altLang="zh-CN" dirty="0" smtClean="0"/>
              <a:t>      FREE, BUSY, VOCATION</a:t>
            </a:r>
            <a:endParaRPr lang="en-US" altLang="zh-CN" dirty="0" smtClean="0"/>
          </a:p>
          <a:p>
            <a:pPr marL="800100" lvl="1" indent="-354330">
              <a:buNone/>
              <a:defRPr/>
            </a:pPr>
            <a:r>
              <a:rPr lang="en-US" altLang="zh-CN" dirty="0" smtClean="0"/>
              <a:t>}</a:t>
            </a:r>
            <a:endParaRPr lang="en-US" altLang="zh-CN" dirty="0" smtClean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Employee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类及其子类的设计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85786" y="1612921"/>
            <a:ext cx="7537450" cy="4816475"/>
          </a:xfrm>
        </p:spPr>
        <p:txBody>
          <a:bodyPr>
            <a:normAutofit lnSpcReduction="10000"/>
          </a:bodyPr>
          <a:lstStyle/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说明：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smtClean="0"/>
              <a:t>bonus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为奖金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 smtClean="0"/>
              <a:t>stock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表示公司奖励的股票数量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可根据需要</a:t>
            </a:r>
            <a:r>
              <a:rPr lang="zh-CN" altLang="en-US" dirty="0" smtClean="0">
                <a:ea typeface="宋体" panose="02010600030101010101" pitchFamily="2" charset="-122"/>
              </a:rPr>
              <a:t>自行为类</a:t>
            </a: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提供各属性的</a:t>
            </a:r>
            <a:r>
              <a:rPr lang="en-US" altLang="zh-CN" dirty="0" smtClean="0">
                <a:latin typeface="+mj-lt"/>
                <a:ea typeface="宋体" panose="02010600030101010101" pitchFamily="2" charset="-122"/>
              </a:rPr>
              <a:t>get/set</a:t>
            </a: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方法以及重载构造器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3337" y="1684135"/>
            <a:ext cx="2736304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Designer</a:t>
            </a:r>
            <a:endParaRPr lang="en-US" altLang="zh-CN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433337" y="1972167"/>
            <a:ext cx="2736304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400" dirty="0" smtClean="0"/>
              <a:t>bonus : double</a:t>
            </a:r>
            <a:endParaRPr lang="en-US" altLang="zh-CN" sz="1400" dirty="0" smtClean="0"/>
          </a:p>
          <a:p>
            <a:pPr algn="l">
              <a:buFontTx/>
              <a:buChar char="-"/>
            </a:pPr>
            <a:endParaRPr lang="en-US" altLang="zh-CN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433337" y="2476223"/>
            <a:ext cx="2736304" cy="954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+ Designer(id: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, name: String, 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                   age: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, salary: double,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                   equipment: Equipment,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                   bonus : double) </a:t>
            </a:r>
            <a:endParaRPr lang="zh-CN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673697" y="1684135"/>
            <a:ext cx="3024336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Architect</a:t>
            </a:r>
            <a:endParaRPr lang="en-US" altLang="zh-CN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673697" y="1972167"/>
            <a:ext cx="3024336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400" dirty="0" smtClean="0"/>
              <a:t>stock : </a:t>
            </a:r>
            <a:r>
              <a:rPr lang="en-US" altLang="zh-CN" sz="1400" dirty="0" err="1" smtClean="0"/>
              <a:t>int</a:t>
            </a:r>
            <a:endParaRPr lang="en-US" altLang="zh-CN" sz="1400" dirty="0" smtClean="0"/>
          </a:p>
          <a:p>
            <a:pPr algn="l">
              <a:buFontTx/>
              <a:buChar char="-"/>
            </a:pPr>
            <a:endParaRPr lang="en-US" altLang="zh-CN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673697" y="2476223"/>
            <a:ext cx="3024336" cy="954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+Architect (id: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, name: String, 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                   age: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, salary: double,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                   equipment: Equipment,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                   bonus : double, stock :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)</a:t>
            </a:r>
            <a:endParaRPr lang="zh-CN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Equipment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接口及其实现子类的设计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57224" y="1684359"/>
            <a:ext cx="7537450" cy="48164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说明：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 smtClean="0"/>
              <a:t>model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表示机器的型号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 smtClean="0"/>
              <a:t>display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表示显示器名称</a:t>
            </a:r>
            <a:endParaRPr lang="zh-CN" altLang="en-US" sz="2100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可根据需要</a:t>
            </a:r>
            <a:r>
              <a:rPr lang="zh-CN" altLang="en-US" dirty="0" smtClean="0">
                <a:ea typeface="宋体" panose="02010600030101010101" pitchFamily="2" charset="-122"/>
              </a:rPr>
              <a:t>自行为类</a:t>
            </a: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提供各属性的</a:t>
            </a:r>
            <a:r>
              <a:rPr lang="en-US" altLang="zh-CN" dirty="0" smtClean="0">
                <a:latin typeface="+mj-lt"/>
                <a:ea typeface="宋体" panose="02010600030101010101" pitchFamily="2" charset="-122"/>
              </a:rPr>
              <a:t>get/set</a:t>
            </a: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方法以及重载构造器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8751" y="1755573"/>
            <a:ext cx="2736304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&lt;&lt;interface&gt;&gt;</a:t>
            </a:r>
            <a:endParaRPr lang="en-US" altLang="zh-CN" sz="1400" dirty="0" smtClean="0"/>
          </a:p>
          <a:p>
            <a:r>
              <a:rPr lang="en-US" altLang="zh-CN" sz="1400" i="1" dirty="0" smtClean="0"/>
              <a:t>Equipment</a:t>
            </a:r>
            <a:endParaRPr lang="en-US" altLang="zh-CN" sz="1400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288751" y="2259629"/>
            <a:ext cx="2736304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endParaRPr lang="en-US" altLang="zh-CN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88751" y="2547661"/>
            <a:ext cx="2736304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i="1" dirty="0" smtClean="0"/>
              <a:t>+ </a:t>
            </a:r>
            <a:r>
              <a:rPr lang="en-US" altLang="zh-CN" sz="1400" i="1" dirty="0" err="1" smtClean="0"/>
              <a:t>getDescription</a:t>
            </a:r>
            <a:r>
              <a:rPr lang="en-US" altLang="zh-CN" sz="1400" i="1" dirty="0" smtClean="0"/>
              <a:t> () : String </a:t>
            </a:r>
            <a:endParaRPr lang="en-US" altLang="zh-CN" sz="1400" i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31042" y="1740206"/>
            <a:ext cx="316835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NoteBook</a:t>
            </a:r>
            <a:endParaRPr lang="en-US" altLang="zh-CN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529111" y="2043605"/>
            <a:ext cx="3168352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400" dirty="0" smtClean="0"/>
              <a:t> model: String</a:t>
            </a:r>
            <a:endParaRPr lang="en-US" altLang="zh-CN" sz="1400" dirty="0" smtClean="0"/>
          </a:p>
          <a:p>
            <a:pPr algn="l">
              <a:buFontTx/>
              <a:buChar char="-"/>
            </a:pPr>
            <a:r>
              <a:rPr lang="en-US" altLang="zh-CN" sz="1400" dirty="0" smtClean="0"/>
              <a:t> price: double</a:t>
            </a:r>
            <a:endParaRPr lang="en-US" altLang="zh-CN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529111" y="2547661"/>
            <a:ext cx="316835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+ </a:t>
            </a:r>
            <a:r>
              <a:rPr lang="en-US" altLang="zh-CN" sz="1400" dirty="0" err="1" smtClean="0"/>
              <a:t>NoteBook</a:t>
            </a:r>
            <a:r>
              <a:rPr lang="en-US" altLang="zh-CN" sz="1400" dirty="0" smtClean="0"/>
              <a:t>(model: String, price: double)</a:t>
            </a:r>
            <a:endParaRPr lang="zh-CN" altLang="en-US" sz="1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288751" y="3051717"/>
            <a:ext cx="280831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PC</a:t>
            </a:r>
            <a:endParaRPr lang="en-US" altLang="zh-CN" sz="1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288751" y="3339749"/>
            <a:ext cx="2808312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400" dirty="0" smtClean="0"/>
              <a:t> model: String</a:t>
            </a:r>
            <a:endParaRPr lang="en-US" altLang="zh-CN" sz="1400" dirty="0" smtClean="0"/>
          </a:p>
          <a:p>
            <a:pPr algn="l">
              <a:buFontTx/>
              <a:buChar char="-"/>
            </a:pPr>
            <a:r>
              <a:rPr lang="en-US" altLang="zh-CN" sz="1400" dirty="0" smtClean="0"/>
              <a:t> display: String</a:t>
            </a:r>
            <a:endParaRPr lang="en-US" altLang="zh-CN" sz="1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288751" y="3843805"/>
            <a:ext cx="280831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+ PC(model: String, display: String)</a:t>
            </a:r>
            <a:endParaRPr lang="zh-CN" altLang="en-US" sz="1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529111" y="3051717"/>
            <a:ext cx="316835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Printer</a:t>
            </a:r>
            <a:endParaRPr lang="en-US" altLang="zh-CN" sz="1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529111" y="3339749"/>
            <a:ext cx="3168352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400" dirty="0" smtClean="0"/>
              <a:t> type: String</a:t>
            </a:r>
            <a:endParaRPr lang="en-US" altLang="zh-CN" sz="1400" dirty="0" smtClean="0"/>
          </a:p>
          <a:p>
            <a:pPr algn="l">
              <a:buFontTx/>
              <a:buChar char="-"/>
            </a:pPr>
            <a:r>
              <a:rPr lang="en-US" altLang="zh-CN" sz="1400" dirty="0" smtClean="0"/>
              <a:t> name: String</a:t>
            </a:r>
            <a:endParaRPr lang="en-US" altLang="zh-CN" sz="1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529111" y="3843805"/>
            <a:ext cx="316835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+ Printer(type: String, name: String)</a:t>
            </a:r>
            <a:endParaRPr lang="zh-CN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NameListService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类的设计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00113" y="1604514"/>
            <a:ext cx="7537450" cy="496775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说明：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 smtClean="0"/>
              <a:t>employees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用来保存所有公司员工对象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 err="1" smtClean="0"/>
              <a:t>NameListService</a:t>
            </a:r>
            <a:r>
              <a:rPr lang="en-US" altLang="zh-CN" dirty="0" smtClean="0"/>
              <a:t>()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构造器：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1144270" lvl="2" indent="-354330">
              <a:defRPr/>
            </a:pP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根据项目提供的</a:t>
            </a:r>
            <a:r>
              <a:rPr lang="en-US" altLang="zh-CN" sz="2100" dirty="0" smtClean="0">
                <a:latin typeface="+mj-lt"/>
                <a:ea typeface="宋体" panose="02010600030101010101" pitchFamily="2" charset="-122"/>
              </a:rPr>
              <a:t>Data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类构建相应大小的</a:t>
            </a:r>
            <a:r>
              <a:rPr lang="en-US" altLang="zh-CN" sz="2100" dirty="0" smtClean="0">
                <a:latin typeface="+mj-lt"/>
                <a:ea typeface="宋体" panose="02010600030101010101" pitchFamily="2" charset="-122"/>
              </a:rPr>
              <a:t>employees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数组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1144270" lvl="2" indent="-354330">
              <a:defRPr/>
            </a:pP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再根据</a:t>
            </a:r>
            <a:r>
              <a:rPr lang="en-US" altLang="zh-CN" sz="2100" dirty="0" smtClean="0">
                <a:ea typeface="宋体" panose="02010600030101010101" pitchFamily="2" charset="-122"/>
              </a:rPr>
              <a:t>Data</a:t>
            </a:r>
            <a:r>
              <a:rPr lang="zh-CN" altLang="en-US" sz="2100" dirty="0" smtClean="0">
                <a:ea typeface="宋体" panose="02010600030101010101" pitchFamily="2" charset="-122"/>
              </a:rPr>
              <a:t>类中的数据构建不同的对象，包括</a:t>
            </a:r>
            <a:r>
              <a:rPr lang="en-US" altLang="zh-CN" sz="2100" dirty="0" smtClean="0">
                <a:ea typeface="宋体" panose="02010600030101010101" pitchFamily="2" charset="-122"/>
              </a:rPr>
              <a:t>Employee</a:t>
            </a:r>
            <a:r>
              <a:rPr lang="zh-CN" altLang="en-US" sz="2100" dirty="0" smtClean="0">
                <a:ea typeface="宋体" panose="02010600030101010101" pitchFamily="2" charset="-122"/>
              </a:rPr>
              <a:t>、</a:t>
            </a:r>
            <a:r>
              <a:rPr lang="en-US" altLang="zh-CN" sz="2100" dirty="0" smtClean="0">
                <a:ea typeface="宋体" panose="02010600030101010101" pitchFamily="2" charset="-122"/>
              </a:rPr>
              <a:t>Programmer</a:t>
            </a:r>
            <a:r>
              <a:rPr lang="zh-CN" altLang="en-US" sz="2100" dirty="0" smtClean="0">
                <a:ea typeface="宋体" panose="02010600030101010101" pitchFamily="2" charset="-122"/>
              </a:rPr>
              <a:t>、</a:t>
            </a:r>
            <a:r>
              <a:rPr lang="en-US" altLang="zh-CN" sz="2100" dirty="0" smtClean="0">
                <a:ea typeface="宋体" panose="02010600030101010101" pitchFamily="2" charset="-122"/>
              </a:rPr>
              <a:t>Designer</a:t>
            </a:r>
            <a:r>
              <a:rPr lang="zh-CN" altLang="en-US" sz="2100" dirty="0" smtClean="0">
                <a:ea typeface="宋体" panose="02010600030101010101" pitchFamily="2" charset="-122"/>
              </a:rPr>
              <a:t>和</a:t>
            </a:r>
            <a:r>
              <a:rPr lang="en-US" altLang="zh-CN" sz="2100" dirty="0" smtClean="0">
                <a:ea typeface="宋体" panose="02010600030101010101" pitchFamily="2" charset="-122"/>
              </a:rPr>
              <a:t>Architect</a:t>
            </a:r>
            <a:r>
              <a:rPr lang="zh-CN" altLang="en-US" sz="2100" dirty="0" smtClean="0">
                <a:ea typeface="宋体" panose="02010600030101010101" pitchFamily="2" charset="-122"/>
              </a:rPr>
              <a:t>对象，以及相关联的</a:t>
            </a:r>
            <a:r>
              <a:rPr lang="en-US" altLang="zh-CN" sz="2100" dirty="0" err="1" smtClean="0">
                <a:ea typeface="宋体" panose="02010600030101010101" pitchFamily="2" charset="-122"/>
              </a:rPr>
              <a:t>Eqipment</a:t>
            </a:r>
            <a:r>
              <a:rPr lang="zh-CN" altLang="en-US" sz="2100" dirty="0" smtClean="0">
                <a:ea typeface="宋体" panose="02010600030101010101" pitchFamily="2" charset="-122"/>
              </a:rPr>
              <a:t>子类的对象</a:t>
            </a:r>
            <a:endParaRPr lang="en-US" altLang="zh-CN" sz="2100" dirty="0" smtClean="0">
              <a:ea typeface="宋体" panose="02010600030101010101" pitchFamily="2" charset="-122"/>
            </a:endParaRPr>
          </a:p>
          <a:p>
            <a:pPr marL="1144270" lvl="2" indent="-354330">
              <a:defRPr/>
            </a:pP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将对象存于数组中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1144270" lvl="2" indent="-354330">
              <a:defRPr/>
            </a:pPr>
            <a:r>
              <a:rPr lang="en-US" altLang="zh-CN" sz="2100" dirty="0" smtClean="0">
                <a:ea typeface="宋体" panose="02010600030101010101" pitchFamily="2" charset="-122"/>
              </a:rPr>
              <a:t>Data</a:t>
            </a:r>
            <a:r>
              <a:rPr lang="zh-CN" altLang="en-US" sz="2100" dirty="0" smtClean="0">
                <a:ea typeface="宋体" panose="02010600030101010101" pitchFamily="2" charset="-122"/>
              </a:rPr>
              <a:t>类位于</a:t>
            </a:r>
            <a:r>
              <a:rPr lang="en-US" altLang="zh-CN" sz="2100" dirty="0" err="1" smtClean="0">
                <a:ea typeface="宋体" panose="02010600030101010101" pitchFamily="2" charset="-122"/>
              </a:rPr>
              <a:t>com.atguigu.team.service</a:t>
            </a:r>
            <a:r>
              <a:rPr lang="zh-CN" altLang="en-US" sz="2100" dirty="0" smtClean="0">
                <a:ea typeface="宋体" panose="02010600030101010101" pitchFamily="2" charset="-122"/>
              </a:rPr>
              <a:t>包中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1675728"/>
            <a:ext cx="4680520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 err="1" smtClean="0"/>
              <a:t>NameListService</a:t>
            </a:r>
            <a:endParaRPr lang="en-US" altLang="zh-CN" sz="1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31640" y="2251792"/>
            <a:ext cx="4680520" cy="738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+ </a:t>
            </a:r>
            <a:r>
              <a:rPr lang="en-US" altLang="zh-CN" sz="1400" dirty="0" err="1" smtClean="0"/>
              <a:t>NameListService</a:t>
            </a:r>
            <a:r>
              <a:rPr lang="en-US" altLang="zh-CN" sz="1400" dirty="0" smtClean="0"/>
              <a:t>()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+ </a:t>
            </a:r>
            <a:r>
              <a:rPr lang="en-US" altLang="zh-CN" sz="1400" dirty="0" err="1" smtClean="0"/>
              <a:t>getAllEmployees</a:t>
            </a:r>
            <a:r>
              <a:rPr lang="en-US" altLang="zh-CN" sz="1400" dirty="0" smtClean="0"/>
              <a:t>(): Employee[]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+ </a:t>
            </a:r>
            <a:r>
              <a:rPr lang="en-US" altLang="zh-CN" sz="1400" dirty="0" err="1" smtClean="0"/>
              <a:t>getEmployee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id) throws </a:t>
            </a:r>
            <a:r>
              <a:rPr lang="en-US" altLang="zh-CN" sz="1400" dirty="0" err="1" smtClean="0"/>
              <a:t>TeamException</a:t>
            </a:r>
            <a:r>
              <a:rPr lang="en-US" altLang="zh-CN" sz="1400" dirty="0" smtClean="0"/>
              <a:t>: Employee </a:t>
            </a:r>
            <a:endParaRPr lang="en-US" altLang="zh-CN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331640" y="1963760"/>
            <a:ext cx="4680520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- employees: Employee[]</a:t>
            </a:r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NameListService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类的设计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900113" y="1643050"/>
            <a:ext cx="7537450" cy="4816475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说明：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 smtClean="0"/>
              <a:t>employees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用来保存所有公司员工对象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 err="1" smtClean="0"/>
              <a:t>getAllEmployees</a:t>
            </a:r>
            <a:r>
              <a:rPr lang="en-US" altLang="zh-CN" dirty="0" smtClean="0"/>
              <a:t> ()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方法：获取当前所有员工。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1144270" lvl="2" indent="-354330">
              <a:defRPr/>
            </a:pP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返回：包含所有员工对象的数组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 err="1" smtClean="0"/>
              <a:t>getEmployee</a:t>
            </a:r>
            <a:r>
              <a:rPr lang="en-US" altLang="zh-CN" dirty="0" smtClean="0"/>
              <a:t>(id 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  <a:r>
              <a:rPr lang="zh-CN" altLang="en-US" sz="2100" dirty="0" smtClean="0">
                <a:ea typeface="宋体" panose="02010600030101010101" pitchFamily="2" charset="-122"/>
              </a:rPr>
              <a:t>方法：获取指定</a:t>
            </a:r>
            <a:r>
              <a:rPr lang="en-US" altLang="zh-CN" sz="2100" dirty="0" smtClean="0">
                <a:ea typeface="宋体" panose="02010600030101010101" pitchFamily="2" charset="-122"/>
              </a:rPr>
              <a:t>ID</a:t>
            </a:r>
            <a:r>
              <a:rPr lang="zh-CN" altLang="en-US" sz="2100" dirty="0" smtClean="0">
                <a:ea typeface="宋体" panose="02010600030101010101" pitchFamily="2" charset="-122"/>
              </a:rPr>
              <a:t>的员工对象。</a:t>
            </a:r>
            <a:endParaRPr lang="en-US" altLang="zh-CN" sz="2100" dirty="0" smtClean="0">
              <a:ea typeface="宋体" panose="02010600030101010101" pitchFamily="2" charset="-122"/>
            </a:endParaRPr>
          </a:p>
          <a:p>
            <a:pPr marL="1144270" lvl="2" indent="-354330">
              <a:defRPr/>
            </a:pPr>
            <a:r>
              <a:rPr lang="zh-CN" altLang="en-US" sz="2100" dirty="0" smtClean="0">
                <a:ea typeface="宋体" panose="02010600030101010101" pitchFamily="2" charset="-122"/>
              </a:rPr>
              <a:t>参数：指定员工的</a:t>
            </a:r>
            <a:r>
              <a:rPr lang="en-US" altLang="zh-CN" sz="2100" dirty="0" smtClean="0">
                <a:ea typeface="宋体" panose="02010600030101010101" pitchFamily="2" charset="-122"/>
              </a:rPr>
              <a:t>ID</a:t>
            </a:r>
            <a:endParaRPr lang="en-US" altLang="zh-CN" sz="2100" dirty="0" smtClean="0">
              <a:ea typeface="宋体" panose="02010600030101010101" pitchFamily="2" charset="-122"/>
            </a:endParaRPr>
          </a:p>
          <a:p>
            <a:pPr marL="1144270" lvl="2" indent="-354330">
              <a:defRPr/>
            </a:pPr>
            <a:r>
              <a:rPr lang="zh-CN" altLang="en-US" sz="2100" dirty="0" smtClean="0">
                <a:ea typeface="宋体" panose="02010600030101010101" pitchFamily="2" charset="-122"/>
              </a:rPr>
              <a:t>返回：指定员工对象</a:t>
            </a:r>
            <a:endParaRPr lang="en-US" altLang="zh-CN" sz="2100" dirty="0" smtClean="0">
              <a:ea typeface="宋体" panose="02010600030101010101" pitchFamily="2" charset="-122"/>
            </a:endParaRPr>
          </a:p>
          <a:p>
            <a:pPr marL="1144270" lvl="2" indent="-354330">
              <a:defRPr/>
            </a:pP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异常：找不到指定的员工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另外，可根据需要</a:t>
            </a:r>
            <a:r>
              <a:rPr lang="zh-CN" altLang="en-US" dirty="0" smtClean="0">
                <a:ea typeface="宋体" panose="02010600030101010101" pitchFamily="2" charset="-122"/>
              </a:rPr>
              <a:t>自行添加其他方法或</a:t>
            </a: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重载构造器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1714264"/>
            <a:ext cx="4680520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 err="1" smtClean="0"/>
              <a:t>NameListService</a:t>
            </a:r>
            <a:endParaRPr lang="en-US" altLang="zh-CN" sz="14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331640" y="2290328"/>
            <a:ext cx="4680520" cy="738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+ </a:t>
            </a:r>
            <a:r>
              <a:rPr lang="en-US" altLang="zh-CN" sz="1400" dirty="0" err="1" smtClean="0"/>
              <a:t>NameListService</a:t>
            </a:r>
            <a:r>
              <a:rPr lang="en-US" altLang="zh-CN" sz="1400" dirty="0" smtClean="0"/>
              <a:t>()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+ </a:t>
            </a:r>
            <a:r>
              <a:rPr lang="en-US" altLang="zh-CN" sz="1400" dirty="0" err="1" smtClean="0"/>
              <a:t>getAllEmployees</a:t>
            </a:r>
            <a:r>
              <a:rPr lang="en-US" altLang="zh-CN" sz="1400" dirty="0" smtClean="0"/>
              <a:t>(): Employee[]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+ </a:t>
            </a:r>
            <a:r>
              <a:rPr lang="en-US" altLang="zh-CN" sz="1400" dirty="0" err="1" smtClean="0"/>
              <a:t>getEmployee</a:t>
            </a:r>
            <a:r>
              <a:rPr lang="en-US" altLang="zh-CN" sz="1400" dirty="0" smtClean="0"/>
              <a:t>(id: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) throws </a:t>
            </a:r>
            <a:r>
              <a:rPr lang="en-US" altLang="zh-CN" sz="1400" dirty="0" err="1" smtClean="0"/>
              <a:t>TeamException</a:t>
            </a:r>
            <a:r>
              <a:rPr lang="en-US" altLang="zh-CN" sz="1400" dirty="0" smtClean="0"/>
              <a:t>: Employee </a:t>
            </a:r>
            <a:endParaRPr lang="en-US" altLang="zh-CN" sz="1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331640" y="2002296"/>
            <a:ext cx="4680520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- employees: Employee[]</a:t>
            </a:r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TeamService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类的设计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57224" y="1684359"/>
            <a:ext cx="7537450" cy="48164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说明：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sz="2100" dirty="0" smtClean="0">
                <a:latin typeface="+mj-lt"/>
                <a:ea typeface="宋体" panose="02010600030101010101" pitchFamily="2" charset="-122"/>
              </a:rPr>
              <a:t>counter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为静态变量，用来为开发团队新增成员自动生成团队中的唯一</a:t>
            </a:r>
            <a:r>
              <a:rPr lang="en-US" altLang="zh-CN" sz="2100" dirty="0" smtClean="0">
                <a:latin typeface="+mj-lt"/>
                <a:ea typeface="宋体" panose="02010600030101010101" pitchFamily="2" charset="-122"/>
              </a:rPr>
              <a:t>ID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，即</a:t>
            </a:r>
            <a:r>
              <a:rPr lang="en-US" altLang="zh-CN" sz="2100" dirty="0" err="1" smtClean="0">
                <a:latin typeface="+mj-lt"/>
                <a:ea typeface="宋体" panose="02010600030101010101" pitchFamily="2" charset="-122"/>
              </a:rPr>
              <a:t>memberId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。（提示：应使用增</a:t>
            </a:r>
            <a:r>
              <a:rPr lang="en-US" altLang="zh-CN" sz="2100" dirty="0" smtClean="0">
                <a:latin typeface="+mj-lt"/>
                <a:ea typeface="宋体" panose="02010600030101010101" pitchFamily="2" charset="-122"/>
              </a:rPr>
              <a:t>1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的方式）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sz="2100" dirty="0" smtClean="0">
                <a:latin typeface="+mj-lt"/>
                <a:ea typeface="宋体" panose="02010600030101010101" pitchFamily="2" charset="-122"/>
              </a:rPr>
              <a:t>MAX_MEMBER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表示开发团队最大成员数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sz="2100" dirty="0" smtClean="0">
                <a:latin typeface="+mj-lt"/>
                <a:ea typeface="宋体" panose="02010600030101010101" pitchFamily="2" charset="-122"/>
              </a:rPr>
              <a:t>team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数组用来保存当前团队中的各成员对象 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sz="2400" dirty="0" smtClean="0"/>
              <a:t>total</a:t>
            </a:r>
            <a:r>
              <a:rPr lang="zh-CN" altLang="en-US" sz="2400" dirty="0" smtClean="0"/>
              <a:t>记录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团队成员的实际人数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8751" y="1755573"/>
            <a:ext cx="4824536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 err="1" smtClean="0"/>
              <a:t>TeamService</a:t>
            </a:r>
            <a:endParaRPr lang="en-US" altLang="zh-CN" sz="14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288751" y="2979709"/>
            <a:ext cx="4824536" cy="738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+ </a:t>
            </a:r>
            <a:r>
              <a:rPr lang="en-US" altLang="zh-CN" sz="1400" dirty="0" err="1" smtClean="0"/>
              <a:t>getTeam</a:t>
            </a:r>
            <a:r>
              <a:rPr lang="en-US" altLang="zh-CN" sz="1400" dirty="0" smtClean="0"/>
              <a:t>(): Programmer[]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+ </a:t>
            </a:r>
            <a:r>
              <a:rPr lang="en-US" altLang="zh-CN" sz="1400" dirty="0" err="1" smtClean="0"/>
              <a:t>addMember</a:t>
            </a:r>
            <a:r>
              <a:rPr lang="en-US" altLang="zh-CN" sz="1400" dirty="0" smtClean="0"/>
              <a:t>(e: Employee) throws </a:t>
            </a:r>
            <a:r>
              <a:rPr lang="en-US" altLang="zh-CN" sz="1400" dirty="0" err="1" smtClean="0"/>
              <a:t>TeamException</a:t>
            </a:r>
            <a:r>
              <a:rPr lang="en-US" altLang="zh-CN" sz="1400" dirty="0" smtClean="0"/>
              <a:t>: void 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+ </a:t>
            </a:r>
            <a:r>
              <a:rPr lang="en-US" altLang="zh-CN" sz="1400" dirty="0" err="1" smtClean="0"/>
              <a:t>removeMember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memberId</a:t>
            </a:r>
            <a:r>
              <a:rPr lang="en-US" altLang="zh-CN" sz="1400" dirty="0" smtClean="0"/>
              <a:t>: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) throws </a:t>
            </a:r>
            <a:r>
              <a:rPr lang="en-US" altLang="zh-CN" sz="1400" dirty="0" err="1" smtClean="0"/>
              <a:t>TeamException</a:t>
            </a:r>
            <a:r>
              <a:rPr lang="en-US" altLang="zh-CN" sz="1400" dirty="0" smtClean="0"/>
              <a:t>: void </a:t>
            </a:r>
            <a:endParaRPr lang="en-US" altLang="zh-CN" sz="1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288751" y="2043605"/>
            <a:ext cx="4824536" cy="954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- </a:t>
            </a:r>
            <a:r>
              <a:rPr lang="en-US" altLang="zh-CN" sz="1400" u="sng" dirty="0" smtClean="0"/>
              <a:t>counter: </a:t>
            </a:r>
            <a:r>
              <a:rPr lang="en-US" altLang="zh-CN" sz="1400" u="sng" dirty="0" err="1" smtClean="0"/>
              <a:t>int</a:t>
            </a:r>
            <a:r>
              <a:rPr lang="en-US" altLang="zh-CN" sz="1400" u="sng" dirty="0" smtClean="0"/>
              <a:t> </a:t>
            </a:r>
            <a:r>
              <a:rPr lang="en-US" altLang="zh-CN" sz="1400" dirty="0" smtClean="0"/>
              <a:t>= 1</a:t>
            </a:r>
            <a:endParaRPr lang="en-US" altLang="zh-CN" sz="1400" dirty="0" smtClean="0"/>
          </a:p>
          <a:p>
            <a:pPr algn="l">
              <a:buFontTx/>
              <a:buChar char="-"/>
            </a:pPr>
            <a:r>
              <a:rPr lang="en-US" altLang="zh-CN" sz="1400" dirty="0" smtClean="0"/>
              <a:t>MAX_MEMBER: final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= 5</a:t>
            </a:r>
            <a:endParaRPr lang="en-US" altLang="zh-CN" sz="1400" dirty="0" smtClean="0"/>
          </a:p>
          <a:p>
            <a:pPr algn="l">
              <a:buFontTx/>
              <a:buChar char="-"/>
            </a:pPr>
            <a:r>
              <a:rPr lang="en-US" altLang="zh-CN" sz="1400" dirty="0" smtClean="0"/>
              <a:t> team: Programmer[] = new Programmer[MAX_MEMBER];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- total: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= 0;</a:t>
            </a:r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TeamService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类的设计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900113" y="1612921"/>
            <a:ext cx="7537450" cy="4816475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说明：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 err="1" smtClean="0"/>
              <a:t>getTeam</a:t>
            </a:r>
            <a:r>
              <a:rPr lang="en-US" altLang="zh-CN" dirty="0" smtClean="0"/>
              <a:t>()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方法：返回当前团队的所有对象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1144270" lvl="2" indent="-354330">
              <a:defRPr/>
            </a:pP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返回：包含所有成员对象的</a:t>
            </a:r>
            <a:r>
              <a:rPr lang="zh-CN" altLang="en-US" sz="2400" dirty="0" smtClean="0"/>
              <a:t>数组，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数组大小与成员人数一致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 err="1" smtClean="0"/>
              <a:t>addMember</a:t>
            </a:r>
            <a:r>
              <a:rPr lang="en-US" altLang="zh-CN" dirty="0" smtClean="0"/>
              <a:t>(e: Employee)</a:t>
            </a:r>
            <a:r>
              <a:rPr lang="zh-CN" altLang="en-US" sz="2100" dirty="0" smtClean="0">
                <a:ea typeface="宋体" panose="02010600030101010101" pitchFamily="2" charset="-122"/>
              </a:rPr>
              <a:t>方法：向团队中添加成员</a:t>
            </a:r>
            <a:endParaRPr lang="en-US" altLang="zh-CN" sz="2100" dirty="0" smtClean="0">
              <a:ea typeface="宋体" panose="02010600030101010101" pitchFamily="2" charset="-122"/>
            </a:endParaRPr>
          </a:p>
          <a:p>
            <a:pPr marL="1144270" lvl="2" indent="-354330">
              <a:defRPr/>
            </a:pPr>
            <a:r>
              <a:rPr lang="zh-CN" altLang="en-US" sz="2100" dirty="0" smtClean="0">
                <a:ea typeface="宋体" panose="02010600030101010101" pitchFamily="2" charset="-122"/>
              </a:rPr>
              <a:t>参数：待添加成员的对象</a:t>
            </a:r>
            <a:endParaRPr lang="en-US" altLang="zh-CN" sz="2100" dirty="0" smtClean="0">
              <a:ea typeface="宋体" panose="02010600030101010101" pitchFamily="2" charset="-122"/>
            </a:endParaRPr>
          </a:p>
          <a:p>
            <a:pPr marL="1144270" lvl="2" indent="-354330">
              <a:defRPr/>
            </a:pP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异常：添加失败，</a:t>
            </a:r>
            <a:r>
              <a:rPr lang="en-US" altLang="zh-CN" sz="2400" dirty="0" smtClean="0"/>
              <a:t> </a:t>
            </a:r>
            <a:r>
              <a:rPr lang="en-US" altLang="zh-CN" sz="2100" dirty="0" err="1" smtClean="0">
                <a:latin typeface="+mj-lt"/>
                <a:ea typeface="宋体" panose="02010600030101010101" pitchFamily="2" charset="-122"/>
              </a:rPr>
              <a:t>TeamException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中包含了失败原因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sz="2400" dirty="0" err="1" smtClean="0"/>
              <a:t>removeMember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memberId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int</a:t>
            </a:r>
            <a:r>
              <a:rPr lang="en-US" altLang="zh-CN" sz="2100" dirty="0" smtClean="0">
                <a:latin typeface="+mj-lt"/>
                <a:ea typeface="宋体" panose="02010600030101010101" pitchFamily="2" charset="-122"/>
              </a:rPr>
              <a:t>)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方法：从团队中删除成员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1144270" lvl="2" indent="-354330">
              <a:defRPr/>
            </a:pPr>
            <a:r>
              <a:rPr lang="zh-CN" altLang="en-US" sz="2100" dirty="0" smtClean="0">
                <a:ea typeface="宋体" panose="02010600030101010101" pitchFamily="2" charset="-122"/>
              </a:rPr>
              <a:t>参数：待删除成员的</a:t>
            </a:r>
            <a:r>
              <a:rPr lang="en-US" altLang="zh-CN" sz="2400" dirty="0" err="1" smtClean="0"/>
              <a:t>memberId</a:t>
            </a:r>
            <a:endParaRPr lang="en-US" altLang="zh-CN" sz="2100" dirty="0" smtClean="0">
              <a:ea typeface="宋体" panose="02010600030101010101" pitchFamily="2" charset="-122"/>
            </a:endParaRPr>
          </a:p>
          <a:p>
            <a:pPr marL="1144270" lvl="2" indent="-354330">
              <a:defRPr/>
            </a:pPr>
            <a:r>
              <a:rPr lang="zh-CN" altLang="en-US" sz="2100" dirty="0" smtClean="0">
                <a:ea typeface="宋体" panose="02010600030101010101" pitchFamily="2" charset="-122"/>
              </a:rPr>
              <a:t>异常：删除失败，</a:t>
            </a:r>
            <a:r>
              <a:rPr lang="en-US" altLang="zh-CN" sz="2400" dirty="0" smtClean="0"/>
              <a:t> </a:t>
            </a:r>
            <a:r>
              <a:rPr lang="en-US" altLang="zh-CN" sz="2100" dirty="0" err="1" smtClean="0">
                <a:ea typeface="宋体" panose="02010600030101010101" pitchFamily="2" charset="-122"/>
              </a:rPr>
              <a:t>TeamException</a:t>
            </a:r>
            <a:r>
              <a:rPr lang="zh-CN" altLang="en-US" sz="2100" dirty="0" smtClean="0">
                <a:ea typeface="宋体" panose="02010600030101010101" pitchFamily="2" charset="-122"/>
              </a:rPr>
              <a:t>中包含了失败原因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另外，可根据需要</a:t>
            </a:r>
            <a:r>
              <a:rPr lang="zh-CN" altLang="en-US" dirty="0" smtClean="0">
                <a:ea typeface="宋体" panose="02010600030101010101" pitchFamily="2" charset="-122"/>
              </a:rPr>
              <a:t>自行添加其他方法或</a:t>
            </a: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重载构造器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1684135"/>
            <a:ext cx="4824536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 err="1" smtClean="0"/>
              <a:t>TeamService</a:t>
            </a:r>
            <a:endParaRPr lang="en-US" altLang="zh-CN" sz="14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331640" y="2260199"/>
            <a:ext cx="4824536" cy="738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+ </a:t>
            </a:r>
            <a:r>
              <a:rPr lang="en-US" altLang="zh-CN" sz="1400" dirty="0" err="1" smtClean="0"/>
              <a:t>getTeam</a:t>
            </a:r>
            <a:r>
              <a:rPr lang="en-US" altLang="zh-CN" sz="1400" dirty="0" smtClean="0"/>
              <a:t>(): Programmer[]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+ </a:t>
            </a:r>
            <a:r>
              <a:rPr lang="en-US" altLang="zh-CN" sz="1400" dirty="0" err="1" smtClean="0"/>
              <a:t>addMember</a:t>
            </a:r>
            <a:r>
              <a:rPr lang="en-US" altLang="zh-CN" sz="1400" dirty="0" smtClean="0"/>
              <a:t>(e: Employee) throws </a:t>
            </a:r>
            <a:r>
              <a:rPr lang="en-US" altLang="zh-CN" sz="1400" dirty="0" err="1" smtClean="0"/>
              <a:t>TeamException</a:t>
            </a:r>
            <a:r>
              <a:rPr lang="en-US" altLang="zh-CN" sz="1400" dirty="0" smtClean="0"/>
              <a:t>: void 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+ </a:t>
            </a:r>
            <a:r>
              <a:rPr lang="en-US" altLang="zh-CN" sz="1400" dirty="0" err="1" smtClean="0"/>
              <a:t>removeMember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memberId</a:t>
            </a:r>
            <a:r>
              <a:rPr lang="en-US" altLang="zh-CN" sz="1400" dirty="0" smtClean="0"/>
              <a:t>: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) throws </a:t>
            </a:r>
            <a:r>
              <a:rPr lang="en-US" altLang="zh-CN" sz="1400" dirty="0" err="1" smtClean="0"/>
              <a:t>TeamException</a:t>
            </a:r>
            <a:r>
              <a:rPr lang="en-US" altLang="zh-CN" sz="1400" dirty="0" smtClean="0"/>
              <a:t>: void </a:t>
            </a:r>
            <a:endParaRPr lang="en-US" altLang="zh-CN" sz="1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331640" y="1972167"/>
            <a:ext cx="4824536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3174" y="785794"/>
            <a:ext cx="3787904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目标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>
            <a:normAutofit lnSpcReduction="10000"/>
          </a:bodyPr>
          <a:lstStyle/>
          <a:p>
            <a:pPr marL="361950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模拟实现一个基于文本界面的</a:t>
            </a:r>
            <a:r>
              <a:rPr lang="en-US" altLang="zh-CN" dirty="0" smtClean="0">
                <a:ea typeface="宋体" panose="02010600030101010101" pitchFamily="2" charset="-122"/>
              </a:rPr>
              <a:t>《</a:t>
            </a:r>
            <a:r>
              <a:rPr lang="zh-CN" altLang="en-US" dirty="0" smtClean="0">
                <a:ea typeface="宋体" panose="02010600030101010101" pitchFamily="2" charset="-122"/>
              </a:rPr>
              <a:t>团队人员调度软件</a:t>
            </a:r>
            <a:r>
              <a:rPr lang="en-US" altLang="zh-CN" dirty="0" smtClean="0">
                <a:ea typeface="宋体" panose="02010600030101010101" pitchFamily="2" charset="-122"/>
              </a:rPr>
              <a:t>》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361950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熟悉</a:t>
            </a:r>
            <a:r>
              <a:rPr lang="en-US" altLang="zh-CN" dirty="0" smtClean="0">
                <a:ea typeface="宋体" panose="02010600030101010101" pitchFamily="2" charset="-122"/>
              </a:rPr>
              <a:t>Java</a:t>
            </a:r>
            <a:r>
              <a:rPr lang="zh-CN" altLang="en-US" dirty="0" smtClean="0">
                <a:ea typeface="宋体" panose="02010600030101010101" pitchFamily="2" charset="-122"/>
              </a:rPr>
              <a:t>面向对象的高级特性，进一步掌握编程技巧和调试技巧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marL="361950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主要涉及以下知识点：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类的继承和多态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对象的关联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04850" lvl="1" indent="-361950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static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</a:rPr>
              <a:t>final</a:t>
            </a:r>
            <a:r>
              <a:rPr lang="zh-CN" altLang="en-US" dirty="0" smtClean="0">
                <a:ea typeface="宋体" panose="02010600030101010101" pitchFamily="2" charset="-122"/>
              </a:rPr>
              <a:t>修饰符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特殊类的使用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异常处理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TeamView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类的设计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900113" y="1541483"/>
            <a:ext cx="7537450" cy="4816475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buNone/>
              <a:defRPr/>
            </a:pP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anose="02010600030101010101" pitchFamily="2" charset="-122"/>
              </a:rPr>
              <a:t>说明：</a:t>
            </a:r>
            <a:endParaRPr lang="en-US" altLang="zh-CN" dirty="0" smtClean="0">
              <a:latin typeface="+mj-lt"/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sz="2100" dirty="0" err="1" smtClean="0">
                <a:latin typeface="+mj-lt"/>
                <a:ea typeface="宋体" panose="02010600030101010101" pitchFamily="2" charset="-122"/>
              </a:rPr>
              <a:t>listSvc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和</a:t>
            </a:r>
            <a:r>
              <a:rPr lang="en-US" altLang="zh-CN" sz="2100" dirty="0" err="1" smtClean="0">
                <a:latin typeface="+mj-lt"/>
                <a:ea typeface="宋体" panose="02010600030101010101" pitchFamily="2" charset="-122"/>
              </a:rPr>
              <a:t>teamSvc</a:t>
            </a:r>
            <a:r>
              <a:rPr lang="zh-CN" altLang="en-US" sz="2100" dirty="0" smtClean="0">
                <a:latin typeface="+mj-lt"/>
                <a:ea typeface="宋体" panose="02010600030101010101" pitchFamily="2" charset="-122"/>
              </a:rPr>
              <a:t>属性：供类中的方法使用</a:t>
            </a:r>
            <a:endParaRPr lang="en-US" altLang="zh-CN" sz="2100" dirty="0" smtClean="0">
              <a:latin typeface="+mj-lt"/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 err="1" smtClean="0"/>
              <a:t>enterMainMenu</a:t>
            </a:r>
            <a:r>
              <a:rPr lang="en-US" altLang="zh-CN" dirty="0" smtClean="0"/>
              <a:t> ()</a:t>
            </a:r>
            <a:r>
              <a:rPr lang="zh-CN" altLang="en-US" sz="2100" dirty="0" smtClean="0">
                <a:ea typeface="宋体" panose="02010600030101010101" pitchFamily="2" charset="-122"/>
              </a:rPr>
              <a:t>方法：主界面显示及控制方法。</a:t>
            </a:r>
            <a:endParaRPr lang="en-US" altLang="zh-CN" sz="21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100" dirty="0" smtClean="0">
                <a:ea typeface="宋体" panose="02010600030101010101" pitchFamily="2" charset="-122"/>
              </a:rPr>
              <a:t>以下方法仅供</a:t>
            </a:r>
            <a:r>
              <a:rPr lang="en-US" altLang="zh-CN" sz="2100" dirty="0" err="1" smtClean="0">
                <a:ea typeface="宋体" panose="02010600030101010101" pitchFamily="2" charset="-122"/>
              </a:rPr>
              <a:t>enterMainMenu</a:t>
            </a:r>
            <a:r>
              <a:rPr lang="en-US" altLang="zh-CN" sz="2100" dirty="0" smtClean="0">
                <a:ea typeface="宋体" panose="02010600030101010101" pitchFamily="2" charset="-122"/>
              </a:rPr>
              <a:t>()</a:t>
            </a:r>
            <a:r>
              <a:rPr lang="zh-CN" altLang="en-US" sz="2100" dirty="0" smtClean="0">
                <a:ea typeface="宋体" panose="02010600030101010101" pitchFamily="2" charset="-122"/>
              </a:rPr>
              <a:t>方法调用：</a:t>
            </a:r>
            <a:endParaRPr lang="en-US" altLang="zh-CN" sz="2100" dirty="0" smtClean="0">
              <a:ea typeface="宋体" panose="02010600030101010101" pitchFamily="2" charset="-122"/>
            </a:endParaRPr>
          </a:p>
          <a:p>
            <a:pPr marL="1144270" lvl="2" indent="-354330">
              <a:defRPr/>
            </a:pPr>
            <a:r>
              <a:rPr lang="en-US" altLang="zh-CN" sz="2100" dirty="0" err="1" smtClean="0">
                <a:ea typeface="宋体" panose="02010600030101010101" pitchFamily="2" charset="-122"/>
              </a:rPr>
              <a:t>listAllEmployees</a:t>
            </a:r>
            <a:r>
              <a:rPr lang="en-US" altLang="zh-CN" sz="2400" dirty="0" smtClean="0"/>
              <a:t> ()</a:t>
            </a:r>
            <a:r>
              <a:rPr lang="zh-CN" altLang="en-US" sz="2100" dirty="0" smtClean="0">
                <a:ea typeface="宋体" panose="02010600030101010101" pitchFamily="2" charset="-122"/>
              </a:rPr>
              <a:t>方法：以表格形式列出公司所有成员</a:t>
            </a:r>
            <a:endParaRPr lang="en-US" altLang="zh-CN" sz="2100" dirty="0" smtClean="0">
              <a:ea typeface="宋体" panose="02010600030101010101" pitchFamily="2" charset="-122"/>
            </a:endParaRPr>
          </a:p>
          <a:p>
            <a:pPr marL="1144270" lvl="2" indent="-354330">
              <a:defRPr/>
            </a:pPr>
            <a:r>
              <a:rPr lang="en-US" altLang="zh-CN" sz="2400" dirty="0" err="1" smtClean="0"/>
              <a:t>addMember</a:t>
            </a:r>
            <a:r>
              <a:rPr lang="en-US" altLang="zh-CN" sz="2400" dirty="0" smtClean="0"/>
              <a:t> ()</a:t>
            </a:r>
            <a:r>
              <a:rPr lang="zh-CN" altLang="en-US" sz="2100" dirty="0" smtClean="0">
                <a:ea typeface="宋体" panose="02010600030101010101" pitchFamily="2" charset="-122"/>
              </a:rPr>
              <a:t>方法：实现添加成员操作</a:t>
            </a:r>
            <a:endParaRPr lang="en-US" altLang="zh-CN" sz="2100" dirty="0" smtClean="0">
              <a:ea typeface="宋体" panose="02010600030101010101" pitchFamily="2" charset="-122"/>
            </a:endParaRPr>
          </a:p>
          <a:p>
            <a:pPr marL="1144270" lvl="2" indent="-354330">
              <a:defRPr/>
            </a:pPr>
            <a:r>
              <a:rPr lang="en-US" altLang="zh-CN" sz="2400" dirty="0" err="1" smtClean="0"/>
              <a:t>deleteMember</a:t>
            </a:r>
            <a:r>
              <a:rPr lang="en-US" altLang="zh-CN" sz="2400" dirty="0" smtClean="0"/>
              <a:t> ()</a:t>
            </a:r>
            <a:r>
              <a:rPr lang="zh-CN" altLang="en-US" sz="2100" dirty="0" smtClean="0">
                <a:ea typeface="宋体" panose="02010600030101010101" pitchFamily="2" charset="-122"/>
              </a:rPr>
              <a:t>方法：实现删除成员操作</a:t>
            </a:r>
            <a:endParaRPr lang="en-US" altLang="zh-CN" sz="2100" dirty="0" smtClean="0">
              <a:ea typeface="宋体" panose="0201060003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1612697"/>
            <a:ext cx="4824536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 err="1" smtClean="0"/>
              <a:t>TeamView</a:t>
            </a:r>
            <a:endParaRPr lang="en-US" altLang="zh-CN" sz="14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331640" y="2437240"/>
            <a:ext cx="4824536" cy="1169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+ </a:t>
            </a:r>
            <a:r>
              <a:rPr lang="en-US" altLang="zh-CN" sz="1400" dirty="0" err="1" smtClean="0"/>
              <a:t>enterMainMenu</a:t>
            </a:r>
            <a:r>
              <a:rPr lang="en-US" altLang="zh-CN" sz="1400" dirty="0" smtClean="0"/>
              <a:t>(): void 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- </a:t>
            </a:r>
            <a:r>
              <a:rPr lang="en-US" altLang="zh-CN" sz="1400" dirty="0" err="1" smtClean="0"/>
              <a:t>listAllEmployees</a:t>
            </a:r>
            <a:r>
              <a:rPr lang="en-US" altLang="zh-CN" sz="1400" dirty="0" smtClean="0"/>
              <a:t>(): void 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- </a:t>
            </a:r>
            <a:r>
              <a:rPr lang="en-US" altLang="zh-CN" sz="1400" dirty="0" err="1" smtClean="0"/>
              <a:t>addMember</a:t>
            </a:r>
            <a:r>
              <a:rPr lang="en-US" altLang="zh-CN" sz="1400" dirty="0" smtClean="0"/>
              <a:t>(): void 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- </a:t>
            </a:r>
            <a:r>
              <a:rPr lang="en-US" altLang="zh-CN" sz="1400" dirty="0" err="1" smtClean="0"/>
              <a:t>deleteMember</a:t>
            </a:r>
            <a:r>
              <a:rPr lang="en-US" altLang="zh-CN" sz="1400" dirty="0" smtClean="0"/>
              <a:t>(): void 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+ </a:t>
            </a:r>
            <a:r>
              <a:rPr lang="en-US" altLang="zh-CN" sz="1400" u="sng" dirty="0" smtClean="0"/>
              <a:t>main(</a:t>
            </a:r>
            <a:r>
              <a:rPr lang="en-US" altLang="zh-CN" sz="1400" u="sng" dirty="0" err="1" smtClean="0"/>
              <a:t>args</a:t>
            </a:r>
            <a:r>
              <a:rPr lang="en-US" altLang="zh-CN" sz="1400" u="sng" dirty="0" smtClean="0"/>
              <a:t>: String[])</a:t>
            </a:r>
            <a:r>
              <a:rPr lang="en-US" altLang="zh-CN" sz="1400" dirty="0" smtClean="0"/>
              <a:t> : void </a:t>
            </a:r>
            <a:endParaRPr lang="en-US" altLang="zh-CN" sz="1400" u="sng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331640" y="1900729"/>
            <a:ext cx="4824536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- </a:t>
            </a:r>
            <a:r>
              <a:rPr lang="en-US" altLang="zh-CN" sz="1400" dirty="0" err="1" smtClean="0"/>
              <a:t>listSvc</a:t>
            </a:r>
            <a:r>
              <a:rPr lang="en-US" altLang="zh-CN" sz="1400" dirty="0" smtClean="0"/>
              <a:t>: </a:t>
            </a:r>
            <a:r>
              <a:rPr lang="en-US" altLang="zh-CN" sz="1400" dirty="0" err="1" smtClean="0"/>
              <a:t>NameListService</a:t>
            </a:r>
            <a:r>
              <a:rPr lang="en-US" altLang="zh-CN" sz="1400" dirty="0" smtClean="0"/>
              <a:t> = new </a:t>
            </a:r>
            <a:r>
              <a:rPr lang="en-US" altLang="zh-CN" sz="1400" dirty="0" err="1" smtClean="0"/>
              <a:t>NameListService</a:t>
            </a:r>
            <a:r>
              <a:rPr lang="en-US" altLang="zh-CN" sz="1400" dirty="0" smtClean="0"/>
              <a:t>()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- </a:t>
            </a:r>
            <a:r>
              <a:rPr lang="en-US" altLang="zh-CN" sz="1400" dirty="0" err="1" smtClean="0"/>
              <a:t>teamSvc</a:t>
            </a:r>
            <a:r>
              <a:rPr lang="en-US" altLang="zh-CN" sz="1400" dirty="0" smtClean="0"/>
              <a:t>: </a:t>
            </a:r>
            <a:r>
              <a:rPr lang="en-US" altLang="zh-CN" sz="1400" dirty="0" err="1" smtClean="0"/>
              <a:t>TeamService</a:t>
            </a:r>
            <a:r>
              <a:rPr lang="en-US" altLang="zh-CN" sz="1400" dirty="0" smtClean="0"/>
              <a:t> = new </a:t>
            </a:r>
            <a:r>
              <a:rPr lang="en-US" altLang="zh-CN" sz="1400" dirty="0" err="1" smtClean="0"/>
              <a:t>TeamService</a:t>
            </a:r>
            <a:r>
              <a:rPr lang="en-US" altLang="zh-CN" sz="1400" dirty="0" smtClean="0"/>
              <a:t>()</a:t>
            </a:r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键盘访问的实现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92922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项目中提供了</a:t>
            </a:r>
            <a:r>
              <a:rPr lang="en-US" altLang="zh-CN" dirty="0" smtClean="0">
                <a:ea typeface="宋体" panose="02010600030101010101" pitchFamily="2" charset="-122"/>
              </a:rPr>
              <a:t>TSUtility.java</a:t>
            </a:r>
            <a:r>
              <a:rPr lang="zh-CN" altLang="en-US" dirty="0" smtClean="0">
                <a:ea typeface="宋体" panose="02010600030101010101" pitchFamily="2" charset="-122"/>
              </a:rPr>
              <a:t>类，可用来方便地实现键盘访问。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该类提供了以下静态方法：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public static char </a:t>
            </a:r>
            <a:r>
              <a:rPr lang="en-US" altLang="zh-CN" dirty="0" err="1" smtClean="0">
                <a:ea typeface="宋体" panose="02010600030101010101" pitchFamily="2" charset="-122"/>
              </a:rPr>
              <a:t>readMenuSelection</a:t>
            </a:r>
            <a:r>
              <a:rPr lang="en-US" altLang="zh-CN" dirty="0" smtClean="0">
                <a:ea typeface="宋体" panose="02010600030101010101" pitchFamily="2" charset="-122"/>
              </a:rPr>
              <a:t>()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457200">
              <a:buNone/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	</a:t>
            </a:r>
            <a:r>
              <a:rPr lang="zh-CN" altLang="en-US" b="1" dirty="0" smtClean="0">
                <a:ea typeface="宋体" panose="02010600030101010101" pitchFamily="2" charset="-122"/>
              </a:rPr>
              <a:t>用途：</a:t>
            </a:r>
            <a:r>
              <a:rPr lang="zh-CN" altLang="en-US" dirty="0" smtClean="0">
                <a:ea typeface="宋体" panose="02010600030101010101" pitchFamily="2" charset="-122"/>
              </a:rPr>
              <a:t>该方法读取键盘，如果用户键入</a:t>
            </a:r>
            <a:r>
              <a:rPr lang="en-US" altLang="zh-CN" dirty="0" smtClean="0">
                <a:ea typeface="宋体" panose="02010600030101010101" pitchFamily="2" charset="-122"/>
              </a:rPr>
              <a:t>’1’-’4’</a:t>
            </a:r>
            <a:r>
              <a:rPr lang="zh-CN" altLang="en-US" dirty="0" smtClean="0">
                <a:ea typeface="宋体" panose="02010600030101010101" pitchFamily="2" charset="-122"/>
              </a:rPr>
              <a:t>中的任意字符，则方法返回。返回值为用户键入字符。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public static void </a:t>
            </a:r>
            <a:r>
              <a:rPr lang="en-US" altLang="zh-CN" dirty="0" err="1" smtClean="0">
                <a:ea typeface="宋体" panose="02010600030101010101" pitchFamily="2" charset="-122"/>
              </a:rPr>
              <a:t>readReturn</a:t>
            </a:r>
            <a:r>
              <a:rPr lang="en-US" altLang="zh-CN" dirty="0" smtClean="0">
                <a:ea typeface="宋体" panose="02010600030101010101" pitchFamily="2" charset="-122"/>
              </a:rPr>
              <a:t>()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457200">
              <a:buNone/>
              <a:defRPr/>
            </a:pPr>
            <a:r>
              <a:rPr lang="en-US" altLang="zh-CN" b="1" dirty="0" smtClean="0">
                <a:ea typeface="宋体" panose="02010600030101010101" pitchFamily="2" charset="-122"/>
              </a:rPr>
              <a:t>	</a:t>
            </a:r>
            <a:r>
              <a:rPr lang="zh-CN" altLang="en-US" b="1" dirty="0" smtClean="0">
                <a:ea typeface="宋体" panose="02010600030101010101" pitchFamily="2" charset="-122"/>
              </a:rPr>
              <a:t>用途：</a:t>
            </a:r>
            <a:r>
              <a:rPr lang="zh-CN" altLang="en-US" dirty="0" smtClean="0">
                <a:ea typeface="宋体" panose="02010600030101010101" pitchFamily="2" charset="-122"/>
              </a:rPr>
              <a:t>该方法提示并等待，直到用户按回车键后返回。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public static </a:t>
            </a:r>
            <a:r>
              <a:rPr lang="en-US" altLang="zh-CN" dirty="0" err="1" smtClean="0"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ea typeface="宋体" panose="02010600030101010101" pitchFamily="2" charset="-122"/>
              </a:rPr>
              <a:t>readInt</a:t>
            </a:r>
            <a:r>
              <a:rPr lang="en-US" altLang="zh-CN" dirty="0" smtClean="0">
                <a:ea typeface="宋体" panose="02010600030101010101" pitchFamily="2" charset="-122"/>
              </a:rPr>
              <a:t>()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457200">
              <a:buNone/>
              <a:defRPr/>
            </a:pPr>
            <a:r>
              <a:rPr lang="en-US" altLang="zh-CN" b="1" dirty="0" smtClean="0">
                <a:ea typeface="宋体" panose="02010600030101010101" pitchFamily="2" charset="-122"/>
              </a:rPr>
              <a:t>	</a:t>
            </a:r>
            <a:r>
              <a:rPr lang="zh-CN" altLang="en-US" b="1" dirty="0" smtClean="0">
                <a:ea typeface="宋体" panose="02010600030101010101" pitchFamily="2" charset="-122"/>
              </a:rPr>
              <a:t>用途：</a:t>
            </a:r>
            <a:r>
              <a:rPr lang="zh-CN" altLang="en-US" dirty="0" smtClean="0">
                <a:ea typeface="宋体" panose="02010600030101010101" pitchFamily="2" charset="-122"/>
              </a:rPr>
              <a:t>该方法从键盘读取一个长度不超过</a:t>
            </a: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位的整数，并将其作为方法的返回值。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public static char </a:t>
            </a:r>
            <a:r>
              <a:rPr lang="en-US" altLang="zh-CN" dirty="0" err="1" smtClean="0">
                <a:ea typeface="宋体" panose="02010600030101010101" pitchFamily="2" charset="-122"/>
              </a:rPr>
              <a:t>readConfirmSelection</a:t>
            </a:r>
            <a:r>
              <a:rPr lang="en-US" altLang="zh-CN" dirty="0" smtClean="0">
                <a:ea typeface="宋体" panose="02010600030101010101" pitchFamily="2" charset="-122"/>
              </a:rPr>
              <a:t>() </a:t>
            </a:r>
            <a:r>
              <a:rPr lang="zh-CN" altLang="en-US" sz="1800" dirty="0" smtClean="0">
                <a:ea typeface="宋体" panose="02010600030101010101" pitchFamily="2" charset="-122"/>
              </a:rPr>
              <a:t>：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800100" lvl="1" indent="-457200">
              <a:buNone/>
              <a:defRPr/>
            </a:pPr>
            <a:r>
              <a:rPr lang="en-US" altLang="zh-CN" sz="1800" dirty="0" smtClean="0">
                <a:ea typeface="宋体" panose="02010600030101010101" pitchFamily="2" charset="-122"/>
              </a:rPr>
              <a:t>	</a:t>
            </a:r>
            <a:r>
              <a:rPr lang="zh-CN" altLang="en-US" b="1" dirty="0" smtClean="0">
                <a:ea typeface="宋体" panose="02010600030101010101" pitchFamily="2" charset="-122"/>
              </a:rPr>
              <a:t>用途：</a:t>
            </a:r>
            <a:r>
              <a:rPr lang="zh-CN" altLang="en-US" dirty="0" smtClean="0">
                <a:ea typeface="宋体" panose="02010600030101010101" pitchFamily="2" charset="-122"/>
              </a:rPr>
              <a:t>从键盘读取‘</a:t>
            </a:r>
            <a:r>
              <a:rPr lang="en-US" altLang="zh-CN" dirty="0" smtClean="0">
                <a:ea typeface="宋体" panose="02010600030101010101" pitchFamily="2" charset="-122"/>
              </a:rPr>
              <a:t>Y’</a:t>
            </a:r>
            <a:r>
              <a:rPr lang="zh-CN" altLang="en-US" dirty="0" smtClean="0">
                <a:ea typeface="宋体" panose="02010600030101010101" pitchFamily="2" charset="-122"/>
              </a:rPr>
              <a:t>或</a:t>
            </a:r>
            <a:r>
              <a:rPr lang="en-US" altLang="zh-CN" dirty="0" smtClean="0">
                <a:ea typeface="宋体" panose="02010600030101010101" pitchFamily="2" charset="-122"/>
              </a:rPr>
              <a:t>’N’</a:t>
            </a:r>
            <a:r>
              <a:rPr lang="zh-CN" altLang="en-US" dirty="0" smtClean="0">
                <a:ea typeface="宋体" panose="02010600030101010101" pitchFamily="2" charset="-122"/>
              </a:rPr>
              <a:t>，并将其作为方法的返回值。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第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步 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— 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创建项目基本组件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在教师的指导下，完成以下工作：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354330">
              <a:buFont typeface="+mj-lt"/>
              <a:buAutoNum type="arabicPeriod"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创建</a:t>
            </a:r>
            <a:r>
              <a:rPr lang="en-US" altLang="zh-CN" dirty="0" err="1" smtClean="0">
                <a:ea typeface="宋体" panose="02010600030101010101" pitchFamily="2" charset="-122"/>
              </a:rPr>
              <a:t>TeamSchedule</a:t>
            </a:r>
            <a:r>
              <a:rPr lang="zh-CN" altLang="en-US" dirty="0" smtClean="0">
                <a:ea typeface="宋体" panose="02010600030101010101" pitchFamily="2" charset="-122"/>
              </a:rPr>
              <a:t>项目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354330">
              <a:buFont typeface="+mj-lt"/>
              <a:buAutoNum type="arabicPeriod"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按照设计要求，创建所有包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354330">
              <a:buFont typeface="+mj-lt"/>
              <a:buAutoNum type="arabicPeriod"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按照设计要求，在</a:t>
            </a:r>
            <a:r>
              <a:rPr lang="en-US" altLang="zh-CN" dirty="0" err="1" smtClean="0">
                <a:ea typeface="宋体" panose="02010600030101010101" pitchFamily="2" charset="-122"/>
              </a:rPr>
              <a:t>com.atguigu.team.domain</a:t>
            </a:r>
            <a:r>
              <a:rPr lang="zh-CN" altLang="en-US" dirty="0" smtClean="0">
                <a:ea typeface="宋体" panose="02010600030101010101" pitchFamily="2" charset="-122"/>
              </a:rPr>
              <a:t>包中，创建所有类和接口的声明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354330">
              <a:buFont typeface="+mj-lt"/>
              <a:buAutoNum type="arabicPeriod"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将项目提供的几个类复制到相应的包中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354330">
              <a:buFont typeface="+mj-lt"/>
              <a:buAutoNum type="arabicPeriod"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编写</a:t>
            </a:r>
            <a:r>
              <a:rPr lang="en-US" altLang="zh-CN" dirty="0" smtClean="0">
                <a:ea typeface="宋体" panose="02010600030101010101" pitchFamily="2" charset="-122"/>
              </a:rPr>
              <a:t>Employee</a:t>
            </a:r>
            <a:r>
              <a:rPr lang="zh-CN" altLang="en-US" dirty="0" smtClean="0">
                <a:ea typeface="宋体" panose="02010600030101010101" pitchFamily="2" charset="-122"/>
              </a:rPr>
              <a:t>类及其各子类代码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354330">
              <a:buFont typeface="+mj-lt"/>
              <a:buAutoNum type="arabicPeriod"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编写</a:t>
            </a:r>
            <a:r>
              <a:rPr lang="en-US" altLang="zh-CN" dirty="0" smtClean="0">
                <a:ea typeface="宋体" panose="02010600030101010101" pitchFamily="2" charset="-122"/>
              </a:rPr>
              <a:t>Equipment</a:t>
            </a:r>
            <a:r>
              <a:rPr lang="zh-CN" altLang="en-US" dirty="0" smtClean="0">
                <a:ea typeface="宋体" panose="02010600030101010101" pitchFamily="2" charset="-122"/>
              </a:rPr>
              <a:t>接口及其各实现子类代码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354330">
              <a:buFont typeface="+mj-lt"/>
              <a:buAutoNum type="arabicPeriod"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检验代码的正确性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第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步 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— 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实现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service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包中的类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按照设计要求编写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NameListService</a:t>
            </a:r>
            <a:r>
              <a:rPr lang="zh-CN" altLang="en-US" sz="2400" dirty="0" smtClean="0">
                <a:ea typeface="宋体" panose="02010600030101010101" pitchFamily="2" charset="-122"/>
              </a:rPr>
              <a:t>类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在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NameListService</a:t>
            </a:r>
            <a:r>
              <a:rPr lang="zh-CN" altLang="en-US" sz="2400" dirty="0" smtClean="0">
                <a:ea typeface="宋体" panose="02010600030101010101" pitchFamily="2" charset="-122"/>
              </a:rPr>
              <a:t>类中临时添加一个</a:t>
            </a:r>
            <a:r>
              <a:rPr lang="en-US" altLang="zh-CN" sz="2400" dirty="0" smtClean="0">
                <a:ea typeface="宋体" panose="02010600030101010101" pitchFamily="2" charset="-122"/>
              </a:rPr>
              <a:t>main</a:t>
            </a:r>
            <a:r>
              <a:rPr lang="zh-CN" altLang="en-US" sz="2400" dirty="0" smtClean="0">
                <a:ea typeface="宋体" panose="02010600030101010101" pitchFamily="2" charset="-122"/>
              </a:rPr>
              <a:t>方法中，作为单元测试方法。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在方法中创建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NameListService</a:t>
            </a:r>
            <a:r>
              <a:rPr lang="zh-CN" altLang="en-US" sz="2400" dirty="0" smtClean="0">
                <a:ea typeface="宋体" panose="02010600030101010101" pitchFamily="2" charset="-122"/>
              </a:rPr>
              <a:t>对象，然后分别用模拟数据调用该对象的各个方法，以测试是否正确。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indent="-457200">
              <a:buNone/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	</a:t>
            </a:r>
            <a:r>
              <a:rPr lang="zh-CN" altLang="en-US" sz="2400" dirty="0" smtClean="0">
                <a:ea typeface="宋体" panose="02010600030101010101" pitchFamily="2" charset="-122"/>
              </a:rPr>
              <a:t>注：测试应细化到包含了所有非正常的情况，以确保方法完全正确。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 startAt="4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重复</a:t>
            </a:r>
            <a:r>
              <a:rPr lang="en-US" altLang="zh-CN" sz="2400" dirty="0" smtClean="0">
                <a:ea typeface="宋体" panose="02010600030101010101" pitchFamily="2" charset="-122"/>
              </a:rPr>
              <a:t>1-3</a:t>
            </a:r>
            <a:r>
              <a:rPr lang="zh-CN" altLang="en-US" sz="2400" dirty="0" smtClean="0">
                <a:ea typeface="宋体" panose="02010600030101010101" pitchFamily="2" charset="-122"/>
              </a:rPr>
              <a:t>步，完成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TeamService</a:t>
            </a:r>
            <a:r>
              <a:rPr lang="zh-CN" altLang="en-US" sz="2400" dirty="0" smtClean="0">
                <a:ea typeface="宋体" panose="02010600030101010101" pitchFamily="2" charset="-122"/>
              </a:rPr>
              <a:t>类的开发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第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3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步 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— 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实现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view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包中类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按照设计要求编写</a:t>
            </a:r>
            <a:r>
              <a:rPr lang="en-US" altLang="zh-CN" dirty="0" err="1" smtClean="0">
                <a:ea typeface="宋体" panose="02010600030101010101" pitchFamily="2" charset="-122"/>
              </a:rPr>
              <a:t>TeamView</a:t>
            </a:r>
            <a:r>
              <a:rPr lang="zh-CN" altLang="en-US" dirty="0" smtClean="0">
                <a:ea typeface="宋体" panose="02010600030101010101" pitchFamily="2" charset="-122"/>
              </a:rPr>
              <a:t>类，逐一实现各个方法，并编译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执行</a:t>
            </a:r>
            <a:r>
              <a:rPr lang="en-US" altLang="zh-CN" dirty="0" smtClean="0">
                <a:ea typeface="宋体" panose="02010600030101010101" pitchFamily="2" charset="-122"/>
              </a:rPr>
              <a:t>main</a:t>
            </a:r>
            <a:r>
              <a:rPr lang="zh-CN" altLang="en-US" dirty="0" smtClean="0">
                <a:ea typeface="宋体" panose="02010600030101010101" pitchFamily="2" charset="-122"/>
              </a:rPr>
              <a:t>方法中，测试软件全部功能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3174" y="785794"/>
            <a:ext cx="3787904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需求说明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>
            <a:normAutofit/>
          </a:bodyPr>
          <a:lstStyle/>
          <a:p>
            <a:pPr marL="357505" indent="-357505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模拟实现基于文本界面的</a:t>
            </a:r>
            <a:r>
              <a:rPr lang="en-US" altLang="zh-CN" dirty="0" smtClean="0">
                <a:ea typeface="宋体" panose="02010600030101010101" pitchFamily="2" charset="-122"/>
              </a:rPr>
              <a:t>《</a:t>
            </a:r>
            <a:r>
              <a:rPr lang="zh-CN" altLang="en-US" dirty="0" smtClean="0">
                <a:ea typeface="宋体" panose="02010600030101010101" pitchFamily="2" charset="-122"/>
              </a:rPr>
              <a:t>团队人员调度软件</a:t>
            </a:r>
            <a:r>
              <a:rPr lang="en-US" altLang="zh-CN" dirty="0" smtClean="0">
                <a:ea typeface="宋体" panose="02010600030101010101" pitchFamily="2" charset="-122"/>
              </a:rPr>
              <a:t>》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357505" indent="-357505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该软件实现以下功能：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00405" lvl="1" indent="-357505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软件启动时，根据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给定的数据</a:t>
            </a:r>
            <a:r>
              <a:rPr lang="zh-CN" altLang="en-US" dirty="0" smtClean="0">
                <a:ea typeface="宋体" panose="02010600030101010101" pitchFamily="2" charset="-122"/>
              </a:rPr>
              <a:t>创建公司部分成员列表（数组）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00405" lvl="1" indent="-357505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根据菜单提示，基于现有的</a:t>
            </a:r>
            <a:r>
              <a:rPr lang="zh-CN" altLang="en-US" u="sng" dirty="0" smtClean="0">
                <a:ea typeface="宋体" panose="02010600030101010101" pitchFamily="2" charset="-122"/>
              </a:rPr>
              <a:t>公司成员</a:t>
            </a:r>
            <a:r>
              <a:rPr lang="zh-CN" altLang="en-US" dirty="0" smtClean="0">
                <a:ea typeface="宋体" panose="02010600030101010101" pitchFamily="2" charset="-122"/>
              </a:rPr>
              <a:t>，组建一个</a:t>
            </a:r>
            <a:r>
              <a:rPr lang="zh-CN" altLang="en-US" u="sng" dirty="0" smtClean="0">
                <a:ea typeface="宋体" panose="02010600030101010101" pitchFamily="2" charset="-122"/>
              </a:rPr>
              <a:t>开发团队</a:t>
            </a:r>
            <a:r>
              <a:rPr lang="zh-CN" altLang="en-US" dirty="0" smtClean="0">
                <a:ea typeface="宋体" panose="02010600030101010101" pitchFamily="2" charset="-122"/>
              </a:rPr>
              <a:t>以开发一个新的项目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00405" lvl="1" indent="-357505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组建过程包括将成员插入到团队中，或从团队中删除某成员，还可以列出团队中现在成员的列表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00405" lvl="1" indent="-357505">
              <a:defRPr/>
            </a:pPr>
            <a:r>
              <a:rPr lang="zh-CN" altLang="en-US" u="sng" dirty="0" smtClean="0">
                <a:ea typeface="宋体" panose="02010600030101010101" pitchFamily="2" charset="-122"/>
              </a:rPr>
              <a:t>开发团队</a:t>
            </a:r>
            <a:r>
              <a:rPr lang="zh-CN" altLang="en-US" dirty="0" smtClean="0">
                <a:ea typeface="宋体" panose="02010600030101010101" pitchFamily="2" charset="-122"/>
              </a:rPr>
              <a:t>成员包括架构师、设计师和程序员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  <a:endParaRPr lang="zh-CN" altLang="en-US" sz="32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472" y="1664507"/>
            <a:ext cx="807249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505" indent="-357505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</a:t>
            </a:r>
            <a:r>
              <a:rPr lang="zh-CN" altLang="en-US" sz="2000" dirty="0" smtClean="0">
                <a:ea typeface="宋体" panose="02010600030101010101" pitchFamily="2" charset="-122"/>
              </a:rPr>
              <a:t>本软件采用单级菜单方式工作。当软件运行时，主界面显示公司成员（部分）的列表，如下：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357505" indent="-357505">
              <a:defRPr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-------------------------------------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开发团队调度软件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--------------------------------------</a:t>
            </a:r>
            <a:endParaRPr lang="en-US" altLang="zh-CN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endParaRPr lang="en-US" altLang="zh-CN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ID     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姓名      年龄    工资      职位      状态      奖金      股票    领用设备</a:t>
            </a:r>
            <a:endParaRPr lang="zh-CN" altLang="en-US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1      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段誉      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22        3000.0</a:t>
            </a:r>
            <a:endParaRPr lang="en-US" altLang="zh-CN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 2      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令狐冲  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32        18000.0 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架构师  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FREE    15000.0  2000    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联想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T4(6000.0)</a:t>
            </a:r>
            <a:endParaRPr lang="en-US" altLang="zh-CN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 3      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任我行  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23        7000.0   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程序员  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FREE                               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戴尔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(NEC17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寸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)</a:t>
            </a:r>
            <a:endParaRPr lang="en-US" altLang="zh-CN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 4      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张三丰  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24        7300.0   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程序员  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FREE                               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戴尔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三星 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17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寸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)</a:t>
            </a:r>
            <a:endParaRPr lang="en-US" altLang="zh-CN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 5      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周芷若  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28        10000.0 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设计师  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FREE    5000.0                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佳能 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2900(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激光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)</a:t>
            </a:r>
            <a:endParaRPr lang="en-US" altLang="zh-CN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 ……</a:t>
            </a:r>
            <a:endParaRPr lang="en-US" altLang="zh-CN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---------------------------------------------------------------------------------------------------</a:t>
            </a:r>
            <a:endParaRPr lang="en-US" altLang="zh-CN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1-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团队列表  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2-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添加团队成员  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3-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删除团队成员 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4-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退出   请选择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(1-4)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： 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_</a:t>
            </a:r>
            <a:endParaRPr lang="en-US" altLang="zh-CN" dirty="0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  <a:endParaRPr lang="zh-CN" altLang="en-US" sz="32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643050"/>
            <a:ext cx="857256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505" lvl="0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zh-CN" altLang="en-US" sz="2000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当选择“添加团队成员”菜单时，将执行从列表中添加指定（通过</a:t>
            </a:r>
            <a:r>
              <a:rPr kumimoji="1" lang="en-US" altLang="zh-CN" sz="2000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ID</a:t>
            </a:r>
            <a:r>
              <a:rPr kumimoji="1" lang="zh-CN" altLang="en-US" sz="2000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）成员到</a:t>
            </a:r>
            <a:r>
              <a:rPr kumimoji="1" lang="zh-CN" altLang="en-US" sz="2000" u="sng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开发团队</a:t>
            </a:r>
            <a:r>
              <a:rPr kumimoji="1" lang="zh-CN" altLang="en-US" sz="2000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的功能：</a:t>
            </a:r>
            <a:endParaRPr kumimoji="1" lang="en-US" altLang="zh-CN" sz="2000" kern="0" dirty="0" smtClea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357505" lvl="0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endParaRPr kumimoji="1" lang="en-US" altLang="zh-CN" sz="2000" kern="0" dirty="0" smtClea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en-US" altLang="zh-CN" sz="16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1-</a:t>
            </a:r>
            <a:r>
              <a:rPr kumimoji="1" lang="zh-CN" altLang="en-US" sz="16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团队列表  </a:t>
            </a:r>
            <a:r>
              <a:rPr kumimoji="1" lang="en-US" altLang="zh-CN" sz="16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2-</a:t>
            </a:r>
            <a:r>
              <a:rPr kumimoji="1" lang="zh-CN" altLang="en-US" sz="16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添加团队成员  </a:t>
            </a:r>
            <a:r>
              <a:rPr kumimoji="1" lang="en-US" altLang="zh-CN" sz="16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3-</a:t>
            </a:r>
            <a:r>
              <a:rPr kumimoji="1" lang="zh-CN" altLang="en-US" sz="16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删除团队成员 </a:t>
            </a:r>
            <a:r>
              <a:rPr kumimoji="1" lang="en-US" altLang="zh-CN" sz="16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4-</a:t>
            </a:r>
            <a:r>
              <a:rPr kumimoji="1" lang="zh-CN" altLang="en-US" sz="16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退出   请选择</a:t>
            </a:r>
            <a:r>
              <a:rPr kumimoji="1" lang="en-US" altLang="zh-CN" sz="16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(1-4)</a:t>
            </a:r>
            <a:r>
              <a:rPr kumimoji="1" lang="zh-CN" altLang="en-US" sz="16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kumimoji="1" lang="en-US" altLang="zh-CN" sz="16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2</a:t>
            </a:r>
            <a:endParaRPr kumimoji="1" lang="en-US" altLang="zh-CN" sz="1600" kern="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endParaRPr kumimoji="1" lang="en-US" altLang="zh-CN" sz="1600" kern="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en-US" altLang="zh-CN" sz="16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  <a:r>
              <a:rPr kumimoji="1" lang="zh-CN" altLang="en-US" sz="16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添加成员</a:t>
            </a:r>
            <a:r>
              <a:rPr kumimoji="1" lang="en-US" altLang="zh-CN" sz="16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  <a:endParaRPr kumimoji="1" lang="en-US" altLang="zh-CN" sz="1600" kern="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6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请输入要添加的员工</a:t>
            </a:r>
            <a:r>
              <a:rPr kumimoji="1" lang="en-US" altLang="zh-CN" sz="16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ID</a:t>
            </a:r>
            <a:r>
              <a:rPr kumimoji="1" lang="zh-CN" altLang="en-US" sz="16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kumimoji="1" lang="en-US" altLang="zh-CN" sz="16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2</a:t>
            </a:r>
            <a:endParaRPr kumimoji="1" lang="en-US" altLang="zh-CN" sz="1600" kern="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6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添加成功</a:t>
            </a:r>
            <a:endParaRPr kumimoji="1" lang="zh-CN" altLang="en-US" sz="1600" kern="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6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按回车键继续</a:t>
            </a:r>
            <a:r>
              <a:rPr kumimoji="1" lang="en-US" altLang="zh-CN" sz="16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...</a:t>
            </a:r>
            <a:endParaRPr kumimoji="1" lang="en-US" altLang="zh-CN" sz="1600" kern="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endParaRPr kumimoji="1" lang="en-US" altLang="zh-CN" sz="1600" kern="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357505" lvl="0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添加成功后，按回车键将重新显示主界面。</a:t>
            </a:r>
            <a:endParaRPr kumimoji="1" lang="en-US" altLang="zh-CN" sz="2400" kern="0" dirty="0" smtClea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357505" lvl="0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开发团队人员组成要求：</a:t>
            </a:r>
            <a:endParaRPr kumimoji="1" lang="en-US" altLang="zh-CN" sz="2400" kern="0" dirty="0" smtClea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2000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最多一名架构师</a:t>
            </a:r>
            <a:endParaRPr kumimoji="1" lang="zh-CN" altLang="en-US" sz="2000" kern="0" dirty="0" smtClea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2000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最多两名设计师</a:t>
            </a:r>
            <a:endParaRPr kumimoji="1" lang="zh-CN" altLang="en-US" sz="2000" kern="0" dirty="0" smtClea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2000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最多三名程序员</a:t>
            </a:r>
            <a:endParaRPr kumimoji="1" lang="en-US" altLang="zh-CN" sz="2000" kern="0" dirty="0" smtClea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945" y="558209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  <a:endParaRPr lang="zh-CN" altLang="en-US" sz="32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071546"/>
            <a:ext cx="8572560" cy="564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505" lvl="0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en-US" altLang="zh-CN" sz="2200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	</a:t>
            </a:r>
            <a:r>
              <a:rPr kumimoji="1" lang="zh-CN" altLang="en-US" sz="2200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如果添加操作因某种原因失败，将显示类似以下信息（失败原因视具体原因而不同）：</a:t>
            </a:r>
            <a:endParaRPr kumimoji="1" lang="en-US" altLang="zh-CN" sz="2200" kern="0" dirty="0" smtClea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en-US" altLang="zh-CN" sz="15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1-</a:t>
            </a:r>
            <a:r>
              <a:rPr kumimoji="1" lang="zh-CN" altLang="en-US" sz="15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团队列表  </a:t>
            </a:r>
            <a:r>
              <a:rPr kumimoji="1" lang="en-US" altLang="zh-CN" sz="15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2-</a:t>
            </a:r>
            <a:r>
              <a:rPr kumimoji="1" lang="zh-CN" altLang="en-US" sz="15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添加团队成员  </a:t>
            </a:r>
            <a:r>
              <a:rPr kumimoji="1" lang="en-US" altLang="zh-CN" sz="15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3-</a:t>
            </a:r>
            <a:r>
              <a:rPr kumimoji="1" lang="zh-CN" altLang="en-US" sz="15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删除团队成员 </a:t>
            </a:r>
            <a:r>
              <a:rPr kumimoji="1" lang="en-US" altLang="zh-CN" sz="15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4-</a:t>
            </a:r>
            <a:r>
              <a:rPr kumimoji="1" lang="zh-CN" altLang="en-US" sz="15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退出   请选择</a:t>
            </a:r>
            <a:r>
              <a:rPr kumimoji="1" lang="en-US" altLang="zh-CN" sz="15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(1-4)</a:t>
            </a:r>
            <a:r>
              <a:rPr kumimoji="1" lang="zh-CN" altLang="en-US" sz="15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kumimoji="1" lang="en-US" altLang="zh-CN" sz="15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2</a:t>
            </a:r>
            <a:endParaRPr kumimoji="1" lang="en-US" altLang="zh-CN" sz="1500" kern="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endParaRPr kumimoji="1" lang="en-US" altLang="zh-CN" sz="1500" kern="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en-US" altLang="zh-CN" sz="15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  <a:r>
              <a:rPr kumimoji="1" lang="zh-CN" altLang="en-US" sz="15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添加成员</a:t>
            </a:r>
            <a:r>
              <a:rPr kumimoji="1" lang="en-US" altLang="zh-CN" sz="15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  <a:endParaRPr kumimoji="1" lang="en-US" altLang="zh-CN" sz="1500" kern="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5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请输入要添加的员工</a:t>
            </a:r>
            <a:r>
              <a:rPr kumimoji="1" lang="en-US" altLang="zh-CN" sz="15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ID</a:t>
            </a:r>
            <a:r>
              <a:rPr kumimoji="1" lang="zh-CN" altLang="en-US" sz="15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kumimoji="1" lang="en-US" altLang="zh-CN" sz="15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2</a:t>
            </a:r>
            <a:endParaRPr kumimoji="1" lang="en-US" altLang="zh-CN" sz="1500" kern="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5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添加失败，原因：该员已是团队成员</a:t>
            </a:r>
            <a:endParaRPr kumimoji="1" lang="zh-CN" altLang="en-US" sz="1500" kern="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5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按回车键继续</a:t>
            </a:r>
            <a:r>
              <a:rPr kumimoji="1" lang="en-US" altLang="zh-CN" sz="1500" kern="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...</a:t>
            </a:r>
            <a:endParaRPr kumimoji="1" lang="en-US" altLang="zh-CN" sz="1500" kern="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357505" lvl="0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en-US" altLang="zh-CN" sz="2200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	</a:t>
            </a:r>
            <a:r>
              <a:rPr kumimoji="1" lang="zh-CN" altLang="en-US" sz="2200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失败信息包含以下几种：</a:t>
            </a:r>
            <a:endParaRPr kumimoji="1" lang="en-US" altLang="zh-CN" sz="2200" kern="0" dirty="0" smtClea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900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成员已满，无法添加</a:t>
            </a:r>
            <a:endParaRPr kumimoji="1" lang="zh-CN" altLang="en-US" sz="1900" kern="0" dirty="0" smtClea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900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该成员不是开发人员，无法添加</a:t>
            </a:r>
            <a:endParaRPr kumimoji="1" lang="zh-CN" altLang="en-US" sz="1900" kern="0" dirty="0" smtClea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900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该员已是团队成员 </a:t>
            </a:r>
            <a:endParaRPr kumimoji="1" lang="en-US" altLang="zh-CN" sz="1900" kern="0" dirty="0" smtClea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900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该员正在休假，无法添加</a:t>
            </a:r>
            <a:endParaRPr kumimoji="1" lang="en-US" altLang="zh-CN" sz="1900" kern="0" dirty="0" smtClea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900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该员工已是团队成员</a:t>
            </a:r>
            <a:endParaRPr kumimoji="1" lang="zh-CN" altLang="en-US" sz="1900" kern="0" dirty="0" smtClea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900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团队中只能有一名架构师</a:t>
            </a:r>
            <a:endParaRPr kumimoji="1" lang="zh-CN" altLang="en-US" sz="1900" kern="0" dirty="0" smtClea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900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团队中只能有两名设计师</a:t>
            </a:r>
            <a:endParaRPr kumimoji="1" lang="zh-CN" altLang="en-US" sz="1900" kern="0" dirty="0" smtClea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700405" lvl="1" indent="-357505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900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团队中只能有三名程序员</a:t>
            </a:r>
            <a:endParaRPr kumimoji="1" lang="en-US" altLang="zh-CN" sz="1900" kern="0" dirty="0" smtClea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  <a:endParaRPr lang="zh-CN" altLang="en-US" sz="32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2" y="1825173"/>
            <a:ext cx="8929718" cy="3749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505" indent="-357505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</a:t>
            </a:r>
            <a:r>
              <a:rPr lang="zh-CN" altLang="en-US" sz="2000" dirty="0" smtClean="0">
                <a:ea typeface="宋体" panose="02010600030101010101" pitchFamily="2" charset="-122"/>
              </a:rPr>
              <a:t>当选择“删除团队成员”菜单时，将执行从</a:t>
            </a:r>
            <a:r>
              <a:rPr lang="zh-CN" altLang="en-US" sz="2000" u="sng" dirty="0" smtClean="0">
                <a:ea typeface="宋体" panose="02010600030101010101" pitchFamily="2" charset="-122"/>
              </a:rPr>
              <a:t>开发团队</a:t>
            </a:r>
            <a:r>
              <a:rPr lang="zh-CN" altLang="en-US" sz="2000" dirty="0" smtClean="0">
                <a:ea typeface="宋体" panose="02010600030101010101" pitchFamily="2" charset="-122"/>
              </a:rPr>
              <a:t>中删除指定（通过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TeamID</a:t>
            </a:r>
            <a:r>
              <a:rPr lang="zh-CN" altLang="en-US" sz="2000" dirty="0" smtClean="0">
                <a:ea typeface="宋体" panose="02010600030101010101" pitchFamily="2" charset="-122"/>
              </a:rPr>
              <a:t>）成员的功能：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357505" indent="-357505">
              <a:defRPr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1-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团队列表  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2-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添加团队成员  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3-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删除团队成员 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4-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退出   请选择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(1-4)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2</a:t>
            </a:r>
            <a:endParaRPr lang="en-US" altLang="zh-CN" sz="20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endParaRPr lang="en-US" altLang="zh-CN" sz="20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删除成员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  <a:endParaRPr lang="en-US" altLang="zh-CN" sz="20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请输入要删除员工的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TID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1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宋体" panose="02010600030101010101" pitchFamily="2" charset="-122"/>
              </a:rPr>
              <a:t>（团队编号）</a:t>
            </a:r>
            <a:endParaRPr lang="zh-CN" altLang="en-US" sz="2000" dirty="0" smtClean="0">
              <a:solidFill>
                <a:srgbClr val="0070C0"/>
              </a:solidFill>
              <a:latin typeface="GungsuhChe" panose="02030609000101010101" pitchFamily="49" charset="-127"/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确认是否删除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(Y/N)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y</a:t>
            </a:r>
            <a:endParaRPr lang="en-US" altLang="zh-CN" sz="20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删除成功</a:t>
            </a:r>
            <a:endParaRPr lang="zh-CN" altLang="en-US" sz="20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按回车键继续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...</a:t>
            </a:r>
            <a:endParaRPr lang="en-US" altLang="zh-CN" sz="20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endParaRPr lang="en-US" altLang="zh-CN" sz="20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357505" indent="-357505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</a:t>
            </a:r>
            <a:r>
              <a:rPr lang="zh-CN" altLang="en-US" sz="2000" dirty="0" smtClean="0">
                <a:ea typeface="宋体" panose="02010600030101010101" pitchFamily="2" charset="-122"/>
              </a:rPr>
              <a:t>删除成功后，按回车键将重新显示主界面。</a:t>
            </a:r>
            <a:endParaRPr lang="en-US" altLang="zh-CN" sz="20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ea typeface="宋体" panose="02010600030101010101" pitchFamily="2" charset="-122"/>
              </a:rPr>
              <a:t>需求说明</a:t>
            </a: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5906" y="1828870"/>
            <a:ext cx="8358246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505" indent="-357505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当选择“团队列表”菜单时，将列出开发团队中的现有成员，例如：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357505" indent="-357505">
              <a:defRPr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</a:t>
            </a: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团队成员列表</a:t>
            </a: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  <a:endParaRPr lang="en-US" altLang="zh-CN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endParaRPr lang="en-US" altLang="zh-CN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TDI/ID  </a:t>
            </a: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姓名    年龄    工资    职位    奖金    股票</a:t>
            </a:r>
            <a:endParaRPr lang="zh-CN" altLang="en-US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2/4    </a:t>
            </a: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张三丰  </a:t>
            </a: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24      7300.0  </a:t>
            </a: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程序员</a:t>
            </a:r>
            <a:endParaRPr lang="zh-CN" altLang="en-US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3/2    </a:t>
            </a: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令狐冲  </a:t>
            </a: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32      18000.0 </a:t>
            </a: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架构师  </a:t>
            </a: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15000.0 2000</a:t>
            </a:r>
            <a:endParaRPr lang="en-US" altLang="zh-CN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4/6    </a:t>
            </a: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赵敏    </a:t>
            </a: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22      6800.0  </a:t>
            </a: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程序员</a:t>
            </a:r>
            <a:endParaRPr lang="zh-CN" altLang="en-US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5/12   </a:t>
            </a: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黄蓉    </a:t>
            </a: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27      9600.0  </a:t>
            </a: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设计师  </a:t>
            </a: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4800.0</a:t>
            </a:r>
            <a:endParaRPr lang="en-US" altLang="zh-CN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-----------------------------------------------------</a:t>
            </a:r>
            <a:endParaRPr lang="en-US" altLang="zh-CN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1-</a:t>
            </a: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团队列表  </a:t>
            </a: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2-</a:t>
            </a: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添加团队成员  </a:t>
            </a: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3-</a:t>
            </a: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删除团队成员 </a:t>
            </a: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4-</a:t>
            </a: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退出   请选择</a:t>
            </a: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(1-4)</a:t>
            </a: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endParaRPr lang="en-US" altLang="zh-CN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383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ea typeface="宋体" panose="02010600030101010101" pitchFamily="2" charset="-122"/>
              </a:rPr>
              <a:t>软件设计结构</a:t>
            </a:r>
            <a:endParaRPr lang="zh-CN" altLang="en-US" sz="32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472" y="1522308"/>
            <a:ext cx="78581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该软件由以下三个模块组成：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en-US" altLang="zh-CN" sz="2000" dirty="0" err="1" smtClean="0">
                <a:ea typeface="宋体" panose="02010600030101010101" pitchFamily="2" charset="-122"/>
              </a:rPr>
              <a:t>com.atguigu.team.view</a:t>
            </a:r>
            <a:r>
              <a:rPr lang="zh-CN" altLang="en-US" sz="2000" dirty="0" smtClean="0">
                <a:ea typeface="宋体" panose="02010600030101010101" pitchFamily="2" charset="-122"/>
              </a:rPr>
              <a:t>模块为主控模块，负责菜单的显示和处理用户操作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en-US" altLang="zh-CN" sz="2000" dirty="0" err="1" smtClean="0">
                <a:ea typeface="宋体" panose="02010600030101010101" pitchFamily="2" charset="-122"/>
              </a:rPr>
              <a:t>com.atguigu.team.service</a:t>
            </a:r>
            <a:r>
              <a:rPr lang="zh-CN" altLang="en-US" sz="2000" dirty="0" smtClean="0">
                <a:ea typeface="宋体" panose="02010600030101010101" pitchFamily="2" charset="-122"/>
              </a:rPr>
              <a:t>模块为实体对象（</a:t>
            </a:r>
            <a:r>
              <a:rPr lang="en-US" altLang="zh-CN" sz="2000" dirty="0" smtClean="0">
                <a:ea typeface="宋体" panose="02010600030101010101" pitchFamily="2" charset="-122"/>
              </a:rPr>
              <a:t>Employee</a:t>
            </a:r>
            <a:r>
              <a:rPr lang="zh-CN" altLang="en-US" sz="2000" dirty="0" smtClean="0">
                <a:ea typeface="宋体" panose="02010600030101010101" pitchFamily="2" charset="-122"/>
              </a:rPr>
              <a:t>及其子类如程序员等）的管理模块，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NameListService</a:t>
            </a:r>
            <a:r>
              <a:rPr lang="zh-CN" altLang="en-US" sz="2000" dirty="0" smtClean="0">
                <a:ea typeface="宋体" panose="02010600030101010101" pitchFamily="2" charset="-122"/>
              </a:rPr>
              <a:t>和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TeamService</a:t>
            </a:r>
            <a:r>
              <a:rPr lang="zh-CN" altLang="en-US" sz="2000" dirty="0" smtClean="0">
                <a:ea typeface="宋体" panose="02010600030101010101" pitchFamily="2" charset="-122"/>
              </a:rPr>
              <a:t>类分别用各自的数组来管理公司员工和开发团队成员对象</a:t>
            </a:r>
            <a:endParaRPr lang="en-US" altLang="zh-CN" sz="2000" dirty="0" smtClean="0">
              <a:ea typeface="宋体" panose="0201060003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1000100" y="1908282"/>
            <a:ext cx="7128792" cy="259228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3448372" y="1980290"/>
            <a:ext cx="2160240" cy="2448272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1216124" y="2412338"/>
            <a:ext cx="1944216" cy="1728192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92388" y="2876905"/>
            <a:ext cx="1872208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sz="1400" dirty="0" err="1" smtClean="0"/>
              <a:t>NameListService</a:t>
            </a:r>
            <a:endParaRPr lang="en-US" altLang="zh-CN" sz="1400" dirty="0" smtClean="0"/>
          </a:p>
          <a:p>
            <a:endParaRPr lang="zh-CN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1432148" y="2916394"/>
            <a:ext cx="1512168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sz="1600" dirty="0" err="1" smtClean="0"/>
              <a:t>TeamView</a:t>
            </a:r>
            <a:endParaRPr lang="en-US" altLang="zh-CN" sz="1600" dirty="0" smtClean="0"/>
          </a:p>
          <a:p>
            <a:endParaRPr lang="zh-CN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592388" y="3668993"/>
            <a:ext cx="1872208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sz="1400" dirty="0" err="1" smtClean="0"/>
              <a:t>TeamService</a:t>
            </a:r>
            <a:endParaRPr lang="en-US" altLang="zh-CN" sz="1400" dirty="0" smtClean="0"/>
          </a:p>
          <a:p>
            <a:endParaRPr lang="zh-CN" altLang="en-US" sz="1000" dirty="0"/>
          </a:p>
        </p:txBody>
      </p:sp>
      <p:cxnSp>
        <p:nvCxnSpPr>
          <p:cNvPr id="25" name="直接连接符 24"/>
          <p:cNvCxnSpPr/>
          <p:nvPr/>
        </p:nvCxnSpPr>
        <p:spPr bwMode="auto">
          <a:xfrm flipV="1">
            <a:off x="2944316" y="3276434"/>
            <a:ext cx="648072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直接连接符 25"/>
          <p:cNvCxnSpPr>
            <a:endCxn id="24" idx="1"/>
          </p:cNvCxnSpPr>
          <p:nvPr/>
        </p:nvCxnSpPr>
        <p:spPr bwMode="auto">
          <a:xfrm>
            <a:off x="2944316" y="3492458"/>
            <a:ext cx="648072" cy="4843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7" name="圆角矩形 26"/>
          <p:cNvSpPr/>
          <p:nvPr/>
        </p:nvSpPr>
        <p:spPr bwMode="auto">
          <a:xfrm>
            <a:off x="5896644" y="2196314"/>
            <a:ext cx="1944216" cy="2016224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15074" y="2857496"/>
            <a:ext cx="1440160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sz="1400" dirty="0" smtClean="0"/>
              <a:t>Employee</a:t>
            </a:r>
            <a:endParaRPr lang="en-US" altLang="zh-CN" sz="1400" dirty="0" smtClean="0"/>
          </a:p>
          <a:p>
            <a:endParaRPr lang="zh-CN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144116" y="1980290"/>
            <a:ext cx="2088232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600" dirty="0" err="1" smtClean="0">
                <a:solidFill>
                  <a:schemeClr val="tx1"/>
                </a:solidFill>
              </a:rPr>
              <a:t>com.atguigu.team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60140" y="2484346"/>
            <a:ext cx="648072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chemeClr val="bg1"/>
                </a:solidFill>
              </a:rPr>
              <a:t>view</a:t>
            </a:r>
            <a:endParaRPr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92388" y="2392593"/>
            <a:ext cx="1872208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TeamException</a:t>
            </a:r>
            <a:endParaRPr lang="en-US" altLang="zh-CN" sz="14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520380" y="1980290"/>
            <a:ext cx="1008112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chemeClr val="bg1"/>
                </a:solidFill>
              </a:rPr>
              <a:t>service</a:t>
            </a:r>
            <a:endParaRPr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12668" y="2124306"/>
            <a:ext cx="1008112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chemeClr val="bg1"/>
                </a:solidFill>
              </a:rPr>
              <a:t>domain</a:t>
            </a:r>
            <a:endParaRPr lang="en-US" altLang="zh-CN" sz="1600" dirty="0" smtClean="0">
              <a:solidFill>
                <a:schemeClr val="bg1"/>
              </a:solidFill>
            </a:endParaRPr>
          </a:p>
        </p:txBody>
      </p:sp>
      <p:cxnSp>
        <p:nvCxnSpPr>
          <p:cNvPr id="34" name="直接连接符 33"/>
          <p:cNvCxnSpPr>
            <a:stCxn id="24" idx="3"/>
          </p:cNvCxnSpPr>
          <p:nvPr/>
        </p:nvCxnSpPr>
        <p:spPr bwMode="auto">
          <a:xfrm flipV="1">
            <a:off x="5464596" y="3492458"/>
            <a:ext cx="792088" cy="4843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 flipV="1">
            <a:off x="5464596" y="3276434"/>
            <a:ext cx="792088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6568</Words>
  <Application>WPS 演示</Application>
  <PresentationFormat>全屏显示(4:3)</PresentationFormat>
  <Paragraphs>471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宋体</vt:lpstr>
      <vt:lpstr>Wingdings</vt:lpstr>
      <vt:lpstr>楷体</vt:lpstr>
      <vt:lpstr>Times New Roman</vt:lpstr>
      <vt:lpstr>新宋体</vt:lpstr>
      <vt:lpstr>Times New Roman</vt:lpstr>
      <vt:lpstr>GungsuhChe</vt:lpstr>
      <vt:lpstr>Times</vt:lpstr>
      <vt:lpstr>Gulim</vt:lpstr>
      <vt:lpstr>Calibri</vt:lpstr>
      <vt:lpstr>微软雅黑</vt:lpstr>
      <vt:lpstr>Arial Unicode MS</vt:lpstr>
      <vt:lpstr>PPT模板</vt:lpstr>
      <vt:lpstr>开发团队调度系统</vt:lpstr>
      <vt:lpstr>目标</vt:lpstr>
      <vt:lpstr>需求说明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Employee类及其子类的设计</vt:lpstr>
      <vt:lpstr>Status枚举类</vt:lpstr>
      <vt:lpstr>Employee类及其子类的设计</vt:lpstr>
      <vt:lpstr>Equipment接口及其实现子类的设计</vt:lpstr>
      <vt:lpstr>NameListService类的设计</vt:lpstr>
      <vt:lpstr>NameListService类的设计</vt:lpstr>
      <vt:lpstr>TeamService类的设计</vt:lpstr>
      <vt:lpstr>TeamService类的设计</vt:lpstr>
      <vt:lpstr>TeamView类的设计</vt:lpstr>
      <vt:lpstr>键盘访问的实现</vt:lpstr>
      <vt:lpstr>第1步 — 创建项目基本组件</vt:lpstr>
      <vt:lpstr>第2步 — 实现service包中的类</vt:lpstr>
      <vt:lpstr>第3步 — 实现view包中类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Irene</cp:lastModifiedBy>
  <cp:revision>737</cp:revision>
  <dcterms:created xsi:type="dcterms:W3CDTF">2012-08-05T14:09:00Z</dcterms:created>
  <dcterms:modified xsi:type="dcterms:W3CDTF">2019-01-02T07:22:22Z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