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302" r:id="rId4"/>
    <p:sldId id="289" r:id="rId5"/>
    <p:sldId id="288" r:id="rId6"/>
    <p:sldId id="291" r:id="rId7"/>
    <p:sldId id="287" r:id="rId8"/>
    <p:sldId id="298" r:id="rId9"/>
    <p:sldId id="29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300" r:id="rId18"/>
    <p:sldId id="286" r:id="rId19"/>
    <p:sldId id="301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a옛날사진관4" panose="02020600000000000000" pitchFamily="18" charset="-127"/>
      <p:regular r:id="rId24"/>
    </p:embeddedFont>
    <p:embeddedFont>
      <p:font typeface="a옛날사진관2" panose="02020600000000000000" pitchFamily="18" charset="-127"/>
      <p:regular r:id="rId25"/>
    </p:embeddedFont>
    <p:embeddedFont>
      <p:font typeface="a옛날사진관3" panose="02020600000000000000" pitchFamily="18" charset="-127"/>
      <p:regular r:id="rId26"/>
    </p:embeddedFont>
    <p:embeddedFont>
      <p:font typeface="a옛날사진관5" panose="02020600000000000000" pitchFamily="18" charset="-127"/>
      <p:regular r:id="rId27"/>
    </p:embeddedFont>
    <p:embeddedFont>
      <p:font typeface="a옛날사진관1" panose="02020600000000000000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939393"/>
    <a:srgbClr val="F4B488"/>
    <a:srgbClr val="FFC5C5"/>
    <a:srgbClr val="F6C3A0"/>
    <a:srgbClr val="EEB500"/>
    <a:srgbClr val="FB8D90"/>
    <a:srgbClr val="E09D57"/>
    <a:srgbClr val="FFDDDD"/>
    <a:srgbClr val="439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523" autoAdjust="0"/>
  </p:normalViewPr>
  <p:slideViewPr>
    <p:cSldViewPr snapToGrid="0">
      <p:cViewPr varScale="1">
        <p:scale>
          <a:sx n="105" d="100"/>
          <a:sy n="105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8953D-BA1D-4F21-B809-9252E9FDDC3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D5D3C-6971-4D17-AF49-B778461A9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1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3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0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4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6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4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6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6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6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D5D3C-6971-4D17-AF49-B778461A95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7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0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5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6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1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1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7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3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8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0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9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6D61-EEB8-4206-9BD3-59568A1F8DD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6824-6777-4BA5-87F4-95B3F19B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7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85725" y="5622850"/>
            <a:ext cx="4820550" cy="91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2017 CAPSTONE DESIGN TEAM PROJECT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김용연   김태진   구동섭   박영일   조하정</a:t>
            </a:r>
            <a:endParaRPr lang="ko-KR" altLang="en-US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0846" y="1464209"/>
            <a:ext cx="10490308" cy="3538591"/>
            <a:chOff x="850847" y="1664234"/>
            <a:chExt cx="10490308" cy="3538591"/>
          </a:xfrm>
        </p:grpSpPr>
        <p:grpSp>
          <p:nvGrpSpPr>
            <p:cNvPr id="23" name="그룹 22"/>
            <p:cNvGrpSpPr/>
            <p:nvPr/>
          </p:nvGrpSpPr>
          <p:grpSpPr>
            <a:xfrm>
              <a:off x="850847" y="1664234"/>
              <a:ext cx="10490308" cy="3059273"/>
              <a:chOff x="688529" y="647700"/>
              <a:chExt cx="10490308" cy="305927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40433" y="647700"/>
                <a:ext cx="75865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400" spc="-150" dirty="0" smtClean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당신의 </a:t>
                </a:r>
                <a:r>
                  <a:rPr lang="ko-KR" altLang="en-US" sz="4400" spc="-150" dirty="0" smtClean="0">
                    <a:solidFill>
                      <a:schemeClr val="accent4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톤</a:t>
                </a:r>
                <a:r>
                  <a:rPr lang="en-US" altLang="ko-KR" sz="4400" spc="-150" dirty="0" smtClean="0">
                    <a:solidFill>
                      <a:schemeClr val="accent4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(TONE)</a:t>
                </a:r>
                <a:r>
                  <a:rPr lang="ko-KR" altLang="en-US" sz="4400" spc="-150" dirty="0" smtClean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을</a:t>
                </a:r>
                <a:r>
                  <a:rPr lang="en-US" altLang="ko-KR" sz="4400" spc="-150" dirty="0" smtClean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</a:t>
                </a:r>
                <a:r>
                  <a:rPr lang="ko-KR" altLang="en-US" sz="4400" spc="-150" dirty="0" smtClean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상승시켜줄</a:t>
                </a:r>
                <a:endParaRPr lang="ko-KR" altLang="en-US" sz="4400" spc="-150" dirty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8529" y="1490982"/>
                <a:ext cx="10490308" cy="221599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800" spc="-300" dirty="0" smtClean="0">
                    <a:solidFill>
                      <a:srgbClr val="3B3838"/>
                    </a:solidFill>
                    <a:latin typeface="a옛날사진관5" panose="02020600000000000000" pitchFamily="18" charset="-127"/>
                    <a:ea typeface="a옛날사진관5" panose="02020600000000000000" pitchFamily="18" charset="-127"/>
                  </a:rPr>
                  <a:t>TONE ME UP</a:t>
                </a:r>
                <a:endParaRPr lang="ko-KR" altLang="en-US" sz="13800" spc="-300" dirty="0">
                  <a:solidFill>
                    <a:srgbClr val="3B3838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237042" y="4833493"/>
              <a:ext cx="971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rPr>
                <a:t>Personalized recommendations and applications based on skin tone 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rPr>
                <a:t>measurement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6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610286" y="777656"/>
            <a:ext cx="8971429" cy="4791699"/>
            <a:chOff x="1167653" y="680931"/>
            <a:chExt cx="9856694" cy="5264525"/>
          </a:xfrm>
        </p:grpSpPr>
        <p:grpSp>
          <p:nvGrpSpPr>
            <p:cNvPr id="5" name="그룹 4"/>
            <p:cNvGrpSpPr/>
            <p:nvPr/>
          </p:nvGrpSpPr>
          <p:grpSpPr>
            <a:xfrm>
              <a:off x="2196489" y="700753"/>
              <a:ext cx="7799022" cy="5224880"/>
              <a:chOff x="262797" y="374313"/>
              <a:chExt cx="7799022" cy="5224880"/>
            </a:xfrm>
          </p:grpSpPr>
          <p:pic>
            <p:nvPicPr>
              <p:cNvPr id="20" name="Picture 3" descr="C:\Users\jin\Desktop\캡스톤\퍼스널컬러\~~~0052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97" y="374313"/>
                <a:ext cx="3905359" cy="5224880"/>
              </a:xfrm>
              <a:prstGeom prst="rect">
                <a:avLst/>
              </a:prstGeom>
              <a:noFill/>
              <a:ln w="762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C:\Users\jin\Desktop\캡스톤\퍼스널컬러\1110030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1656" y="374313"/>
                <a:ext cx="3780163" cy="5224880"/>
              </a:xfrm>
              <a:prstGeom prst="rect">
                <a:avLst/>
              </a:prstGeom>
              <a:noFill/>
              <a:ln w="762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양쪽 대괄호 6"/>
            <p:cNvSpPr/>
            <p:nvPr/>
          </p:nvSpPr>
          <p:spPr>
            <a:xfrm>
              <a:off x="1167653" y="680931"/>
              <a:ext cx="9856694" cy="5264525"/>
            </a:xfrm>
            <a:prstGeom prst="bracketPair">
              <a:avLst>
                <a:gd name="adj" fmla="val 6502"/>
              </a:avLst>
            </a:prstGeom>
            <a:ln w="381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05539" y="5876365"/>
            <a:ext cx="758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관련 도서와 인터넷 상의 퍼스널 컬러 별 색상표를 통한 데이터 추출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8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622"/>
            <a:ext cx="12197382" cy="516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38913" y="5674659"/>
            <a:ext cx="6114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H,S,B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R,G,B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따라 계절별로 분류된 데이터 입력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약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450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개의 데이터를 엑셀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Sheet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입력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7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56308" y="5647765"/>
            <a:ext cx="5479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통계툴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SPSS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엑셀의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데이터를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옮겨 분석 진행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9" b="9139"/>
          <a:stretch/>
        </p:blipFill>
        <p:spPr bwMode="auto">
          <a:xfrm>
            <a:off x="0" y="389965"/>
            <a:ext cx="12192000" cy="500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2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50604" y="324189"/>
            <a:ext cx="11490793" cy="6209622"/>
            <a:chOff x="423300" y="396121"/>
            <a:chExt cx="11490793" cy="6209622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01" y="396121"/>
              <a:ext cx="4995863" cy="3830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3300" y="5194949"/>
              <a:ext cx="357311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분류 </a:t>
              </a:r>
              <a:r>
                <a:rPr lang="ko-KR" altLang="en-US" sz="2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결과 </a:t>
              </a:r>
              <a:r>
                <a:rPr lang="en-US" altLang="ko-KR" sz="2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test set</a:t>
              </a:r>
              <a:r>
                <a:rPr lang="ko-KR" altLang="en-US" sz="2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에 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대</a:t>
              </a:r>
              <a:r>
                <a:rPr lang="ko-KR" altLang="en-US" sz="2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해</a:t>
              </a:r>
              <a:endParaRPr lang="en-US" altLang="ko-KR" sz="22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</a:t>
              </a:r>
              <a:r>
                <a:rPr lang="en-US" altLang="ko-KR" sz="2400" dirty="0">
                  <a:solidFill>
                    <a:schemeClr val="accent4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77.9%</a:t>
              </a:r>
              <a:r>
                <a:rPr lang="ko-KR" altLang="en-US" sz="2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의 정확도를 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보임</a:t>
              </a:r>
              <a:endParaRPr lang="ko-KR" altLang="en-US" sz="22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389" y="3264728"/>
              <a:ext cx="6336704" cy="334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046258" y="815547"/>
              <a:ext cx="2949846" cy="1615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200" dirty="0" err="1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쿨웜을</a:t>
              </a:r>
              <a:r>
                <a:rPr lang="ko-KR" altLang="en-US" sz="2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종속변수로</a:t>
              </a:r>
              <a:endParaRPr lang="en-US" altLang="ko-KR" sz="22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200" dirty="0" smtClean="0">
                  <a:solidFill>
                    <a:schemeClr val="accent4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‘</a:t>
              </a:r>
              <a:r>
                <a:rPr lang="ko-KR" altLang="en-US" sz="2200" dirty="0" err="1">
                  <a:solidFill>
                    <a:schemeClr val="accent4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로지스틱</a:t>
              </a:r>
              <a:r>
                <a:rPr lang="ko-KR" altLang="en-US" sz="2200" dirty="0">
                  <a:solidFill>
                    <a:schemeClr val="accent4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회귀분석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’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을</a:t>
              </a:r>
              <a:endParaRPr lang="en-US" altLang="ko-KR" sz="22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이용하여</a:t>
              </a:r>
              <a:r>
                <a:rPr lang="en-US" altLang="ko-KR" sz="2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분석을 진행</a:t>
              </a:r>
              <a:endParaRPr lang="en-US" altLang="ko-KR" sz="22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77389" y="396121"/>
              <a:ext cx="1347846" cy="2629467"/>
              <a:chOff x="5577389" y="396121"/>
              <a:chExt cx="1347846" cy="2629467"/>
            </a:xfrm>
          </p:grpSpPr>
          <p:sp>
            <p:nvSpPr>
              <p:cNvPr id="7" name="오른쪽 대괄호 6"/>
              <p:cNvSpPr/>
              <p:nvPr/>
            </p:nvSpPr>
            <p:spPr>
              <a:xfrm>
                <a:off x="5577389" y="396121"/>
                <a:ext cx="397632" cy="2629467"/>
              </a:xfrm>
              <a:prstGeom prst="rightBracket">
                <a:avLst>
                  <a:gd name="adj" fmla="val 82732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5975021" y="1116106"/>
                <a:ext cx="815744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/>
              <p:cNvSpPr/>
              <p:nvPr/>
            </p:nvSpPr>
            <p:spPr>
              <a:xfrm>
                <a:off x="6790765" y="1048871"/>
                <a:ext cx="134470" cy="1344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10800000">
              <a:off x="4071318" y="4585446"/>
              <a:ext cx="1347846" cy="1906568"/>
              <a:chOff x="5577389" y="396122"/>
              <a:chExt cx="1347846" cy="1906568"/>
            </a:xfrm>
          </p:grpSpPr>
          <p:sp>
            <p:nvSpPr>
              <p:cNvPr id="13" name="오른쪽 대괄호 12"/>
              <p:cNvSpPr/>
              <p:nvPr/>
            </p:nvSpPr>
            <p:spPr>
              <a:xfrm>
                <a:off x="5577389" y="396122"/>
                <a:ext cx="397632" cy="1906568"/>
              </a:xfrm>
              <a:prstGeom prst="rightBracket">
                <a:avLst>
                  <a:gd name="adj" fmla="val 82732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5975021" y="1116106"/>
                <a:ext cx="815744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타원 14"/>
              <p:cNvSpPr/>
              <p:nvPr/>
            </p:nvSpPr>
            <p:spPr>
              <a:xfrm>
                <a:off x="6790765" y="1048871"/>
                <a:ext cx="134470" cy="1344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7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01" y="420366"/>
            <a:ext cx="6692799" cy="318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5619" y="3836230"/>
            <a:ext cx="6840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회귀식</a:t>
            </a:r>
            <a:r>
              <a:rPr lang="ko-KR" altLang="en-US" sz="2400" dirty="0" smtClean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도출</a:t>
            </a:r>
            <a:endParaRPr lang="en-US" altLang="ko-KR" sz="2400" dirty="0" smtClean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Z</a:t>
            </a:r>
            <a:r>
              <a:rPr lang="en-US" altLang="ko-KR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= Log(pi/(1-pi)) 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 -4.221 * </a:t>
            </a:r>
            <a:r>
              <a:rPr lang="en-US" altLang="ko-KR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Nor_H</a:t>
            </a:r>
            <a:r>
              <a:rPr lang="en-US" altLang="ko-KR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+2.139 * </a:t>
            </a:r>
            <a:r>
              <a:rPr lang="en-US" altLang="ko-KR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Nor_S</a:t>
            </a: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-2.780*Nor_B2 +2.582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따라서 </a:t>
            </a:r>
            <a:r>
              <a:rPr lang="en-US" altLang="ko-KR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Pi(</a:t>
            </a:r>
            <a:r>
              <a:rPr lang="ko-KR" altLang="en-US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예측확률</a:t>
            </a:r>
            <a:r>
              <a:rPr lang="en-US" altLang="ko-KR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en-US" altLang="ko-KR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 </a:t>
            </a:r>
            <a:r>
              <a:rPr lang="en-US" altLang="ko-KR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exp</a:t>
            </a:r>
            <a:r>
              <a:rPr lang="en-US" altLang="ko-KR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(Z)/(1+exp(Z))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Pi &gt;= 0.5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이면 예측 소속집단 </a:t>
            </a:r>
            <a:r>
              <a:rPr lang="en-US" altLang="ko-KR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 </a:t>
            </a:r>
            <a:r>
              <a:rPr lang="ko-KR" altLang="en-US" dirty="0" err="1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웜</a:t>
            </a:r>
            <a:r>
              <a:rPr lang="ko-KR" altLang="en-US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해당</a:t>
            </a:r>
            <a:endParaRPr lang="en-US" altLang="ko-KR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Pi &lt; 0.5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이면 예측 소속집단 </a:t>
            </a:r>
            <a:r>
              <a:rPr lang="en-US" altLang="ko-KR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으로 </a:t>
            </a:r>
            <a:r>
              <a:rPr lang="ko-KR" altLang="en-US" dirty="0" err="1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쿨</a:t>
            </a:r>
            <a:r>
              <a:rPr lang="ko-KR" altLang="en-US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해당</a:t>
            </a:r>
            <a:endParaRPr lang="ko-KR" altLang="en-US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" name="양쪽 대괄호 3"/>
          <p:cNvSpPr/>
          <p:nvPr/>
        </p:nvSpPr>
        <p:spPr>
          <a:xfrm>
            <a:off x="2088776" y="3774722"/>
            <a:ext cx="8014447" cy="2769894"/>
          </a:xfrm>
          <a:prstGeom prst="bracketPair">
            <a:avLst>
              <a:gd name="adj" fmla="val 6502"/>
            </a:avLst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2382" y="297435"/>
            <a:ext cx="11627237" cy="6263130"/>
            <a:chOff x="350604" y="302924"/>
            <a:chExt cx="11627237" cy="6263130"/>
          </a:xfrm>
        </p:grpSpPr>
        <p:grpSp>
          <p:nvGrpSpPr>
            <p:cNvPr id="17" name="그룹 16"/>
            <p:cNvGrpSpPr/>
            <p:nvPr/>
          </p:nvGrpSpPr>
          <p:grpSpPr>
            <a:xfrm>
              <a:off x="350604" y="324189"/>
              <a:ext cx="9751285" cy="6156805"/>
              <a:chOff x="423300" y="396121"/>
              <a:chExt cx="9751285" cy="6156805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423300" y="5109889"/>
                <a:ext cx="3573113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22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분류 </a:t>
                </a:r>
                <a:r>
                  <a:rPr lang="ko-KR" altLang="en-US" sz="2200" dirty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결과 </a:t>
                </a:r>
                <a:r>
                  <a:rPr lang="ko-KR" altLang="en-US" sz="22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봄에 대해</a:t>
                </a:r>
                <a:endParaRPr lang="en-US" altLang="ko-KR" sz="22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en-US" altLang="ko-KR" sz="2400" dirty="0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81.5%</a:t>
                </a:r>
                <a:r>
                  <a:rPr lang="ko-KR" altLang="en-US" sz="22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의 정확도를 보인다</a:t>
                </a:r>
                <a:endParaRPr lang="ko-KR" altLang="en-US" sz="2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082072" y="520173"/>
                <a:ext cx="309251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봄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을 종속변수로 </a:t>
                </a:r>
                <a:r>
                  <a:rPr lang="ko-KR" altLang="en-US" sz="24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두고</a:t>
                </a:r>
                <a:endParaRPr lang="en-US" altLang="ko-KR" sz="24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‘</a:t>
                </a:r>
                <a:r>
                  <a:rPr lang="ko-KR" altLang="en-US" sz="2400" dirty="0" err="1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쿨</a:t>
                </a:r>
                <a:r>
                  <a:rPr lang="en-US" altLang="ko-KR" sz="24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/</a:t>
                </a:r>
                <a:r>
                  <a:rPr lang="ko-KR" altLang="en-US" sz="2400" dirty="0" err="1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웜</a:t>
                </a:r>
                <a:r>
                  <a:rPr lang="en-US" altLang="ko-KR" sz="2400" dirty="0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’</a:t>
                </a:r>
                <a:r>
                  <a:rPr lang="ko-KR" altLang="en-US" sz="24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을 독립변수로</a:t>
                </a:r>
                <a:endParaRPr lang="en-US" altLang="ko-KR" sz="24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추가해서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 </a:t>
                </a:r>
                <a:r>
                  <a:rPr lang="ko-KR" altLang="en-US" sz="24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분석을 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진행</a:t>
                </a:r>
                <a:endParaRPr lang="en-US" altLang="ko-KR" sz="2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5577389" y="396121"/>
                <a:ext cx="1347846" cy="3168779"/>
                <a:chOff x="5577389" y="396121"/>
                <a:chExt cx="1347846" cy="3168779"/>
              </a:xfrm>
            </p:grpSpPr>
            <p:sp>
              <p:nvSpPr>
                <p:cNvPr id="7" name="오른쪽 대괄호 6"/>
                <p:cNvSpPr/>
                <p:nvPr/>
              </p:nvSpPr>
              <p:spPr>
                <a:xfrm>
                  <a:off x="5577389" y="396121"/>
                  <a:ext cx="397632" cy="3168779"/>
                </a:xfrm>
                <a:prstGeom prst="rightBracket">
                  <a:avLst>
                    <a:gd name="adj" fmla="val 82732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" name="직선 연결선 8"/>
                <p:cNvCxnSpPr/>
                <p:nvPr/>
              </p:nvCxnSpPr>
              <p:spPr>
                <a:xfrm>
                  <a:off x="5975021" y="1116106"/>
                  <a:ext cx="815744" cy="0"/>
                </a:xfrm>
                <a:prstGeom prst="line">
                  <a:avLst/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타원 9"/>
                <p:cNvSpPr/>
                <p:nvPr/>
              </p:nvSpPr>
              <p:spPr>
                <a:xfrm>
                  <a:off x="6790765" y="1048871"/>
                  <a:ext cx="134470" cy="13447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 rot="10800000">
                <a:off x="4071318" y="4367486"/>
                <a:ext cx="1347846" cy="2185440"/>
                <a:chOff x="5577389" y="335210"/>
                <a:chExt cx="1347846" cy="2185440"/>
              </a:xfrm>
            </p:grpSpPr>
            <p:sp>
              <p:nvSpPr>
                <p:cNvPr id="13" name="오른쪽 대괄호 12"/>
                <p:cNvSpPr/>
                <p:nvPr/>
              </p:nvSpPr>
              <p:spPr>
                <a:xfrm>
                  <a:off x="5577389" y="335210"/>
                  <a:ext cx="397632" cy="2185440"/>
                </a:xfrm>
                <a:prstGeom prst="rightBracket">
                  <a:avLst>
                    <a:gd name="adj" fmla="val 82732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>
                <a:xfrm>
                  <a:off x="5975021" y="1201166"/>
                  <a:ext cx="815744" cy="0"/>
                </a:xfrm>
                <a:prstGeom prst="line">
                  <a:avLst/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타원 14"/>
                <p:cNvSpPr/>
                <p:nvPr/>
              </p:nvSpPr>
              <p:spPr>
                <a:xfrm>
                  <a:off x="6790765" y="1133931"/>
                  <a:ext cx="134470" cy="13447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04" y="302924"/>
              <a:ext cx="4955273" cy="379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581" y="3891516"/>
              <a:ext cx="6461260" cy="267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38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18" y="681920"/>
            <a:ext cx="8827365" cy="233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537030" y="3525810"/>
            <a:ext cx="9117940" cy="2769894"/>
            <a:chOff x="1537030" y="3740963"/>
            <a:chExt cx="9117940" cy="2769894"/>
          </a:xfrm>
        </p:grpSpPr>
        <p:sp>
          <p:nvSpPr>
            <p:cNvPr id="4" name="양쪽 대괄호 3"/>
            <p:cNvSpPr/>
            <p:nvPr/>
          </p:nvSpPr>
          <p:spPr>
            <a:xfrm>
              <a:off x="1537030" y="3740963"/>
              <a:ext cx="9117940" cy="2769894"/>
            </a:xfrm>
            <a:prstGeom prst="bracketPair">
              <a:avLst>
                <a:gd name="adj" fmla="val 6502"/>
              </a:avLst>
            </a:prstGeom>
            <a:ln w="381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871678" y="3791048"/>
              <a:ext cx="8448645" cy="2669725"/>
              <a:chOff x="1994354" y="3707205"/>
              <a:chExt cx="8448645" cy="266972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94240" y="3707205"/>
                <a:ext cx="7848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방정식에 포함된 변수를 활용해 </a:t>
                </a:r>
                <a:r>
                  <a:rPr lang="ko-KR" altLang="en-US" sz="2000" dirty="0" err="1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회귀식을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 도출한다</a:t>
                </a:r>
                <a:endParaRPr lang="ko-KR" altLang="en-US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94240" y="4303403"/>
                <a:ext cx="784887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dirty="0" err="1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회귀식에서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 도출한 </a:t>
                </a:r>
                <a:r>
                  <a:rPr lang="en-US" altLang="ko-KR" sz="2000" dirty="0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Pi </a:t>
                </a:r>
                <a:r>
                  <a:rPr lang="ko-KR" altLang="en-US" sz="2000" dirty="0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값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에 따라</a:t>
                </a:r>
                <a:endParaRPr lang="en-US" altLang="ko-KR" sz="20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Pi &gt;= 0.5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이면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봄</a:t>
                </a:r>
                <a:endParaRPr lang="en-US" altLang="ko-KR" sz="2000" dirty="0" smtClean="0">
                  <a:solidFill>
                    <a:schemeClr val="accent4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Pi &lt; 0.5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이면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가을</a:t>
                </a:r>
                <a:endParaRPr lang="ko-KR" altLang="en-US" sz="2000" dirty="0">
                  <a:solidFill>
                    <a:schemeClr val="accent4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94354" y="5976820"/>
                <a:ext cx="84486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똑같은 방식으로 </a:t>
                </a:r>
                <a:r>
                  <a:rPr lang="ko-KR" altLang="en-US" sz="2000" dirty="0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여름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에 대한 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pi 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값을 구해 </a:t>
                </a:r>
                <a:r>
                  <a:rPr lang="ko-KR" altLang="en-US" sz="2000" dirty="0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계절을 분류하는 모형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을 만든다</a:t>
                </a:r>
                <a:endParaRPr lang="ko-KR" altLang="en-US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3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7770" y="422496"/>
            <a:ext cx="4978735" cy="4767678"/>
            <a:chOff x="487770" y="422496"/>
            <a:chExt cx="4978735" cy="4767678"/>
          </a:xfrm>
        </p:grpSpPr>
        <p:sp>
          <p:nvSpPr>
            <p:cNvPr id="4" name="TextBox 3"/>
            <p:cNvSpPr txBox="1"/>
            <p:nvPr/>
          </p:nvSpPr>
          <p:spPr>
            <a:xfrm>
              <a:off x="487770" y="1162227"/>
              <a:ext cx="497873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accent4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TONE ME UP</a:t>
              </a:r>
              <a:r>
                <a:rPr lang="ko-KR" altLang="en-US" sz="5400" dirty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을</a:t>
              </a:r>
              <a:endParaRPr lang="en-US" altLang="ko-KR" sz="5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r>
                <a:rPr lang="ko-KR" altLang="en-US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이렇게</a:t>
              </a:r>
              <a:endParaRPr lang="en-US" altLang="ko-KR" sz="54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r>
                <a:rPr lang="ko-KR" altLang="en-US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사용해보세요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7770" y="422496"/>
              <a:ext cx="6703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“</a:t>
              </a:r>
              <a:endParaRPr lang="ko-KR" altLang="en-US" sz="8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770" y="3866735"/>
              <a:ext cx="6703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”</a:t>
              </a:r>
              <a:endParaRPr lang="ko-KR" altLang="en-US" sz="8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5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171767" y="2705725"/>
            <a:ext cx="3848466" cy="1446551"/>
            <a:chOff x="4196614" y="2937625"/>
            <a:chExt cx="3848466" cy="1446551"/>
          </a:xfrm>
        </p:grpSpPr>
        <p:sp>
          <p:nvSpPr>
            <p:cNvPr id="4" name="TextBox 3"/>
            <p:cNvSpPr txBox="1"/>
            <p:nvPr/>
          </p:nvSpPr>
          <p:spPr>
            <a:xfrm>
              <a:off x="4916683" y="2937625"/>
              <a:ext cx="24080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Q &amp; 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6614" y="2937626"/>
              <a:ext cx="7200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“</a:t>
              </a:r>
              <a:endParaRPr lang="ko-KR" altLang="en-US" sz="8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25011" y="2937625"/>
              <a:ext cx="7200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”</a:t>
              </a:r>
              <a:endParaRPr lang="ko-KR" altLang="en-US" sz="8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90213" y="2767280"/>
            <a:ext cx="4811574" cy="1323439"/>
            <a:chOff x="3690213" y="2767280"/>
            <a:chExt cx="4811574" cy="1323439"/>
          </a:xfrm>
        </p:grpSpPr>
        <p:sp>
          <p:nvSpPr>
            <p:cNvPr id="4" name="TextBox 3"/>
            <p:cNvSpPr txBox="1"/>
            <p:nvPr/>
          </p:nvSpPr>
          <p:spPr>
            <a:xfrm>
              <a:off x="4360589" y="2967334"/>
              <a:ext cx="34708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감사합니다</a:t>
              </a:r>
              <a:endParaRPr lang="en-US" altLang="ko-KR" sz="54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90213" y="2767280"/>
              <a:ext cx="6703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“</a:t>
              </a:r>
              <a:endParaRPr lang="ko-KR" altLang="en-US" sz="8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31411" y="2767280"/>
              <a:ext cx="6703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”</a:t>
              </a:r>
              <a:endParaRPr lang="ko-KR" altLang="en-US" sz="8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2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7770" y="422496"/>
            <a:ext cx="4371710" cy="4767678"/>
            <a:chOff x="487770" y="422496"/>
            <a:chExt cx="4371710" cy="4767678"/>
          </a:xfrm>
        </p:grpSpPr>
        <p:sp>
          <p:nvSpPr>
            <p:cNvPr id="4" name="TextBox 3"/>
            <p:cNvSpPr txBox="1"/>
            <p:nvPr/>
          </p:nvSpPr>
          <p:spPr>
            <a:xfrm>
              <a:off x="487770" y="1162227"/>
              <a:ext cx="437171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당신</a:t>
              </a:r>
              <a:r>
                <a:rPr lang="ko-KR" altLang="en-US" sz="5400" dirty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의</a:t>
              </a:r>
              <a:endParaRPr lang="en-US" altLang="ko-KR" sz="54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r>
                <a:rPr lang="ko-KR" altLang="en-US" sz="5400" dirty="0" smtClean="0">
                  <a:solidFill>
                    <a:schemeClr val="accent4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타고난 색</a:t>
              </a:r>
              <a:r>
                <a:rPr lang="ko-KR" altLang="en-US" sz="5400" dirty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을</a:t>
              </a:r>
              <a:endParaRPr lang="en-US" altLang="ko-KR" sz="54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r>
                <a:rPr lang="ko-KR" altLang="en-US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찾아드립니다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!</a:t>
              </a:r>
              <a:endParaRPr lang="ko-KR" altLang="en-US" sz="5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7770" y="422496"/>
              <a:ext cx="6703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“</a:t>
              </a:r>
              <a:endParaRPr lang="ko-KR" altLang="en-US" sz="8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770" y="3866735"/>
              <a:ext cx="6703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”</a:t>
              </a:r>
              <a:endParaRPr lang="ko-KR" altLang="en-US" sz="8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43" y="527688"/>
            <a:ext cx="8430314" cy="54116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7425" y="6461774"/>
            <a:ext cx="424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출처 </a:t>
            </a:r>
            <a:r>
              <a:rPr lang="en-US" altLang="ko-KR" dirty="0" smtClean="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시현하다</a:t>
            </a:r>
            <a:r>
              <a:rPr lang="en-US" altLang="ko-KR" dirty="0" smtClean="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(@</a:t>
            </a:r>
            <a:r>
              <a:rPr lang="en-US" altLang="ko-KR" dirty="0" err="1" smtClean="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sihyunhada</a:t>
            </a:r>
            <a:r>
              <a:rPr lang="en-US" altLang="ko-KR" dirty="0" smtClean="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8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51286" y="559257"/>
            <a:ext cx="11289429" cy="1921332"/>
            <a:chOff x="377327" y="334686"/>
            <a:chExt cx="11289429" cy="1921332"/>
          </a:xfrm>
        </p:grpSpPr>
        <p:grpSp>
          <p:nvGrpSpPr>
            <p:cNvPr id="18" name="그룹 17"/>
            <p:cNvGrpSpPr/>
            <p:nvPr/>
          </p:nvGrpSpPr>
          <p:grpSpPr>
            <a:xfrm>
              <a:off x="978146" y="334686"/>
              <a:ext cx="10249155" cy="1723549"/>
              <a:chOff x="1195909" y="828274"/>
              <a:chExt cx="10249155" cy="172354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195909" y="828274"/>
                <a:ext cx="4467890" cy="1723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6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퍼스널 컬러</a:t>
                </a:r>
                <a:endParaRPr lang="en-US" altLang="ko-KR" sz="66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  <a:p>
                <a:pPr algn="ctr"/>
                <a:r>
                  <a:rPr lang="en-US" altLang="ko-KR" sz="3600" dirty="0" smtClean="0">
                    <a:solidFill>
                      <a:schemeClr val="bg1"/>
                    </a:solidFill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Personal color</a:t>
                </a:r>
                <a:endParaRPr lang="ko-KR" altLang="en-US" sz="3600" dirty="0">
                  <a:solidFill>
                    <a:schemeClr val="bg1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5896750" y="1202983"/>
                <a:ext cx="5548314" cy="1015663"/>
                <a:chOff x="1708943" y="3486318"/>
                <a:chExt cx="5548314" cy="1015663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1762204" y="3640961"/>
                  <a:ext cx="2974896" cy="330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708943" y="3486318"/>
                  <a:ext cx="5548314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 smtClean="0">
                      <a:solidFill>
                        <a:srgbClr val="3B3838"/>
                      </a:solidFill>
                      <a:effectLst/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자신이 가지고 있는 </a:t>
                  </a:r>
                  <a:r>
                    <a:rPr lang="ko-KR" altLang="en-US" sz="2000" dirty="0" err="1" smtClean="0">
                      <a:solidFill>
                        <a:srgbClr val="3B3838"/>
                      </a:solidFill>
                      <a:effectLst/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신체색</a:t>
                  </a:r>
                  <a:r>
                    <a:rPr lang="ko-KR" altLang="en-US" sz="2000" dirty="0" smtClean="0">
                      <a:solidFill>
                        <a:srgbClr val="3B3838"/>
                      </a:solidFill>
                      <a:effectLst/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 </a:t>
                  </a:r>
                  <a:r>
                    <a:rPr lang="ko-KR" altLang="en-US" sz="2000" dirty="0" smtClean="0">
                      <a:solidFill>
                        <a:schemeClr val="bg1"/>
                      </a:solidFill>
                      <a:effectLst/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과 조화를 이루어</a:t>
                  </a:r>
                  <a:endParaRPr lang="en-US" altLang="ko-KR" sz="2000" dirty="0" smtClean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 smtClean="0">
                      <a:solidFill>
                        <a:schemeClr val="bg1"/>
                      </a:solidFill>
                      <a:effectLst/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생기가 돌고 활기차 보이도록 하는 </a:t>
                  </a:r>
                  <a:r>
                    <a:rPr lang="ko-KR" altLang="en-US" sz="2000" dirty="0" smtClean="0">
                      <a:solidFill>
                        <a:schemeClr val="accent4"/>
                      </a:solidFill>
                      <a:effectLst/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개개인의 컬러</a:t>
                  </a:r>
                  <a:endParaRPr lang="ko-KR" altLang="en-US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cxnSp>
          <p:nvCxnSpPr>
            <p:cNvPr id="5" name="직선 연결선 4"/>
            <p:cNvCxnSpPr/>
            <p:nvPr/>
          </p:nvCxnSpPr>
          <p:spPr>
            <a:xfrm>
              <a:off x="377327" y="2256018"/>
              <a:ext cx="11289429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605926" y="3151568"/>
            <a:ext cx="11208747" cy="2564319"/>
            <a:chOff x="605926" y="3290113"/>
            <a:chExt cx="11208747" cy="2564319"/>
          </a:xfrm>
        </p:grpSpPr>
        <p:grpSp>
          <p:nvGrpSpPr>
            <p:cNvPr id="3" name="그룹 2"/>
            <p:cNvGrpSpPr/>
            <p:nvPr/>
          </p:nvGrpSpPr>
          <p:grpSpPr>
            <a:xfrm>
              <a:off x="605926" y="3290113"/>
              <a:ext cx="11007040" cy="1003576"/>
              <a:chOff x="605926" y="3455862"/>
              <a:chExt cx="11007040" cy="100357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05926" y="3455862"/>
                <a:ext cx="8470431" cy="1003576"/>
                <a:chOff x="1941467" y="2712087"/>
                <a:chExt cx="8470431" cy="1003576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1941467" y="2712087"/>
                  <a:ext cx="8470431" cy="400110"/>
                  <a:chOff x="1788458" y="3739933"/>
                  <a:chExt cx="8470431" cy="400110"/>
                </a:xfrm>
              </p:grpSpPr>
              <p:sp>
                <p:nvSpPr>
                  <p:cNvPr id="9" name="직사각형 8"/>
                  <p:cNvSpPr/>
                  <p:nvPr/>
                </p:nvSpPr>
                <p:spPr>
                  <a:xfrm>
                    <a:off x="1788458" y="3852582"/>
                    <a:ext cx="174812" cy="17481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94474" y="3739933"/>
                    <a:ext cx="816441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메이크업</a:t>
                    </a:r>
                    <a:r>
                      <a:rPr lang="en-US" altLang="ko-KR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, </a:t>
                    </a:r>
                    <a:r>
                      <a:rPr lang="ko-KR" altLang="en-US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헤어</a:t>
                    </a:r>
                    <a:r>
                      <a:rPr lang="en-US" altLang="ko-KR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, </a:t>
                    </a:r>
                    <a:r>
                      <a:rPr lang="ko-KR" altLang="en-US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패션</a:t>
                    </a:r>
                    <a:r>
                      <a:rPr lang="en-US" altLang="ko-KR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, </a:t>
                    </a:r>
                    <a:r>
                      <a:rPr lang="ko-KR" altLang="en-US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인테리어</a:t>
                    </a:r>
                    <a:r>
                      <a:rPr lang="en-US" altLang="ko-KR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, </a:t>
                    </a:r>
                    <a:r>
                      <a:rPr lang="ko-KR" altLang="en-US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디자인 등 다양한 분야로 활용도가 증대</a:t>
                    </a:r>
                    <a:r>
                      <a:rPr lang="en-US" altLang="ko-KR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 </a:t>
                    </a:r>
                    <a:endParaRPr lang="ko-KR" altLang="en-US" sz="2000" dirty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1941467" y="3315553"/>
                  <a:ext cx="6264698" cy="400110"/>
                  <a:chOff x="1788458" y="4343399"/>
                  <a:chExt cx="6264698" cy="400110"/>
                </a:xfrm>
              </p:grpSpPr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788458" y="4456048"/>
                    <a:ext cx="174812" cy="17481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094474" y="4343399"/>
                    <a:ext cx="595868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이미지 </a:t>
                    </a:r>
                    <a:r>
                      <a:rPr lang="ko-KR" altLang="en-US" sz="2000" dirty="0" err="1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메이킹에</a:t>
                    </a:r>
                    <a:r>
                      <a:rPr lang="ko-KR" altLang="en-US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 효과적</a:t>
                    </a:r>
                    <a:r>
                      <a:rPr lang="en-US" altLang="ko-KR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, </a:t>
                    </a:r>
                    <a:r>
                      <a:rPr lang="ko-KR" altLang="en-US" sz="2000" dirty="0" smtClean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</a:rPr>
                      <a:t>취업 및 대인관계 등에 도움</a:t>
                    </a:r>
                    <a:endParaRPr lang="ko-KR" altLang="en-US" sz="2000" dirty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endParaRPr>
                  </a:p>
                </p:txBody>
              </p:sp>
            </p:grpSp>
          </p:grpSp>
          <p:sp>
            <p:nvSpPr>
              <p:cNvPr id="19" name="오른쪽 대괄호 18"/>
              <p:cNvSpPr/>
              <p:nvPr/>
            </p:nvSpPr>
            <p:spPr>
              <a:xfrm>
                <a:off x="9340937" y="3512187"/>
                <a:ext cx="242047" cy="890927"/>
              </a:xfrm>
              <a:prstGeom prst="rightBracket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582983" y="3603707"/>
                <a:ext cx="20299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chemeClr val="accent4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퍼스널 컬러</a:t>
                </a:r>
                <a:endParaRPr lang="en-US" altLang="ko-KR" sz="2000" dirty="0" smtClean="0">
                  <a:solidFill>
                    <a:schemeClr val="accent4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  <a:p>
                <a:pPr algn="ctr"/>
                <a:r>
                  <a:rPr lang="ko-KR" altLang="en-US" sz="2000" dirty="0" smtClean="0">
                    <a:solidFill>
                      <a:schemeClr val="accent4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활용가능성</a:t>
                </a:r>
                <a:endParaRPr lang="ko-KR" altLang="en-US" sz="2000" dirty="0">
                  <a:solidFill>
                    <a:schemeClr val="accent4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05926" y="4850856"/>
              <a:ext cx="11208747" cy="1003576"/>
              <a:chOff x="605926" y="5016605"/>
              <a:chExt cx="11208747" cy="100357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605926" y="5016605"/>
                <a:ext cx="8560199" cy="1003576"/>
                <a:chOff x="1941467" y="3919019"/>
                <a:chExt cx="8560199" cy="1003576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1941467" y="4031668"/>
                  <a:ext cx="174812" cy="1748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247483" y="3919019"/>
                  <a:ext cx="750237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고비용</a:t>
                  </a:r>
                  <a:r>
                    <a:rPr lang="en-US" altLang="ko-KR" sz="2000" dirty="0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, 100% </a:t>
                  </a:r>
                  <a:r>
                    <a:rPr lang="ko-KR" altLang="en-US" sz="2000" dirty="0" err="1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예약제와</a:t>
                  </a:r>
                  <a:r>
                    <a:rPr lang="ko-KR" altLang="en-US" sz="2000" dirty="0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 같은 낮은 접근성은 </a:t>
                  </a:r>
                  <a:r>
                    <a:rPr lang="ko-KR" altLang="en-US" sz="2000" dirty="0" err="1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타겟층에</a:t>
                  </a:r>
                  <a:r>
                    <a:rPr lang="ko-KR" altLang="en-US" sz="2000" dirty="0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 맞지 않음</a:t>
                  </a:r>
                  <a:endPara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1941467" y="4635134"/>
                  <a:ext cx="174812" cy="1748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247483" y="4522485"/>
                  <a:ext cx="82541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컬러리스트 개인의 안목에 의한 주관적인 판단 </a:t>
                  </a:r>
                  <a:r>
                    <a:rPr lang="en-US" altLang="ko-KR" sz="2000" dirty="0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(</a:t>
                  </a:r>
                  <a:r>
                    <a:rPr lang="ko-KR" altLang="en-US" sz="2000" dirty="0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객관적 수단의 부재</a:t>
                  </a:r>
                  <a:r>
                    <a:rPr lang="en-US" altLang="ko-KR" sz="2000" dirty="0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) </a:t>
                  </a:r>
                  <a:r>
                    <a:rPr lang="ko-KR" altLang="en-US" sz="2000" dirty="0" smtClean="0">
                      <a:solidFill>
                        <a:schemeClr val="bg1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rPr>
                    <a:t>한계 </a:t>
                  </a:r>
                  <a:endPara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endParaRPr>
                </a:p>
              </p:txBody>
            </p:sp>
          </p:grpSp>
          <p:sp>
            <p:nvSpPr>
              <p:cNvPr id="32" name="오른쪽 대괄호 31"/>
              <p:cNvSpPr/>
              <p:nvPr/>
            </p:nvSpPr>
            <p:spPr>
              <a:xfrm>
                <a:off x="9340937" y="5072930"/>
                <a:ext cx="242047" cy="890927"/>
              </a:xfrm>
              <a:prstGeom prst="rightBracket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582983" y="5164450"/>
                <a:ext cx="22316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chemeClr val="accent4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퍼스널 컬러</a:t>
                </a:r>
                <a:endParaRPr lang="en-US" altLang="ko-KR" sz="2000" dirty="0" smtClean="0">
                  <a:solidFill>
                    <a:schemeClr val="accent4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  <a:p>
                <a:pPr algn="ctr"/>
                <a:r>
                  <a:rPr lang="ko-KR" altLang="en-US" sz="2000" dirty="0" smtClean="0">
                    <a:solidFill>
                      <a:schemeClr val="accent4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기존 문제점 보완</a:t>
                </a:r>
                <a:endParaRPr lang="ko-KR" altLang="en-US" sz="2000" dirty="0">
                  <a:solidFill>
                    <a:schemeClr val="accent4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60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/>
          <p:cNvCxnSpPr/>
          <p:nvPr/>
        </p:nvCxnSpPr>
        <p:spPr>
          <a:xfrm>
            <a:off x="451285" y="1522839"/>
            <a:ext cx="1128942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724393" y="2106058"/>
            <a:ext cx="8743215" cy="2043953"/>
            <a:chOff x="1445925" y="2405953"/>
            <a:chExt cx="8743215" cy="2043953"/>
          </a:xfrm>
        </p:grpSpPr>
        <p:grpSp>
          <p:nvGrpSpPr>
            <p:cNvPr id="12" name="그룹 11"/>
            <p:cNvGrpSpPr/>
            <p:nvPr/>
          </p:nvGrpSpPr>
          <p:grpSpPr>
            <a:xfrm>
              <a:off x="1445925" y="2405953"/>
              <a:ext cx="3603812" cy="2043953"/>
              <a:chOff x="743202" y="2661447"/>
              <a:chExt cx="3603812" cy="20439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63041" y="3052482"/>
                <a:ext cx="3164135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4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퍼스널 컬러</a:t>
                </a:r>
                <a:endParaRPr lang="en-US" altLang="ko-KR" sz="440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Personal Color</a:t>
                </a:r>
                <a:endParaRPr lang="ko-KR" altLang="en-US" sz="3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43202" y="2661447"/>
                <a:ext cx="3603812" cy="204395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449669" y="2920097"/>
              <a:ext cx="6463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+</a:t>
              </a:r>
              <a:endParaRPr lang="ko-KR" altLang="en-US" sz="60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495932" y="2405953"/>
              <a:ext cx="3603812" cy="2043953"/>
              <a:chOff x="743202" y="2661447"/>
              <a:chExt cx="3603812" cy="2043953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452743" y="3052482"/>
                <a:ext cx="18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32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43202" y="2661447"/>
                <a:ext cx="3603812" cy="204395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406535" y="2827763"/>
              <a:ext cx="37826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5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Web </a:t>
              </a:r>
              <a:r>
                <a:rPr lang="ko-KR" altLang="en-US" sz="3600" spc="-15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기반</a:t>
              </a:r>
              <a:endParaRPr lang="en-US" altLang="ko-KR" sz="3600" spc="-15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 algn="ctr"/>
              <a:r>
                <a:rPr lang="ko-KR" altLang="en-US" sz="3600" spc="-150" dirty="0" smtClean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객관적 컬러 진단</a:t>
              </a:r>
              <a:endParaRPr lang="en-US" altLang="ko-KR" sz="3600" spc="-15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51062" y="340006"/>
            <a:ext cx="10889877" cy="1015663"/>
            <a:chOff x="451286" y="340006"/>
            <a:chExt cx="10889877" cy="1015663"/>
          </a:xfrm>
        </p:grpSpPr>
        <p:sp>
          <p:nvSpPr>
            <p:cNvPr id="3" name="TextBox 2"/>
            <p:cNvSpPr txBox="1"/>
            <p:nvPr/>
          </p:nvSpPr>
          <p:spPr>
            <a:xfrm>
              <a:off x="5108367" y="894004"/>
              <a:ext cx="6232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4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: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언제 어디서나 쉽게 퍼스널 컬러를 진단하자</a:t>
              </a:r>
              <a:r>
                <a:rPr lang="en-US" altLang="ko-KR" sz="2400" dirty="0" smtClean="0">
                  <a:solidFill>
                    <a:schemeClr val="accent4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!</a:t>
              </a:r>
              <a:endParaRPr lang="ko-KR" altLang="en-US" sz="2400" dirty="0">
                <a:solidFill>
                  <a:schemeClr val="accent4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1286" y="340006"/>
              <a:ext cx="47807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accent4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TONE ME </a:t>
              </a:r>
              <a:r>
                <a:rPr lang="en-US" altLang="ko-KR" sz="6000" dirty="0" smtClean="0">
                  <a:solidFill>
                    <a:schemeClr val="accent4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UP</a:t>
              </a:r>
              <a:endParaRPr lang="ko-KR" altLang="en-US" sz="6000" dirty="0">
                <a:solidFill>
                  <a:schemeClr val="accent4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51174" y="4733229"/>
            <a:ext cx="11089652" cy="1583654"/>
            <a:chOff x="551174" y="4803699"/>
            <a:chExt cx="11089652" cy="1583654"/>
          </a:xfrm>
        </p:grpSpPr>
        <p:sp>
          <p:nvSpPr>
            <p:cNvPr id="22" name="TextBox 21"/>
            <p:cNvSpPr txBox="1"/>
            <p:nvPr/>
          </p:nvSpPr>
          <p:spPr>
            <a:xfrm>
              <a:off x="889286" y="4856862"/>
              <a:ext cx="1041342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romanUcPeriod"/>
              </a:pPr>
              <a:r>
                <a:rPr lang="en-US" altLang="ko-KR" sz="2000" spc="-150" dirty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Web</a:t>
              </a:r>
              <a:r>
                <a:rPr lang="ko-KR" altLang="en-US" sz="2000" spc="-150" dirty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을 기반으로 하여 언제 어디서나 사용자가 원하는 때에 서비스를 이용할 수 있다 </a:t>
              </a:r>
              <a:endParaRPr lang="en-US" altLang="ko-KR" sz="2000" spc="-1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2000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주관적 판단에서 올 수 있는 오류</a:t>
              </a:r>
              <a:r>
                <a:rPr lang="en-US" altLang="ko-KR" sz="2000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(</a:t>
              </a:r>
              <a:r>
                <a:rPr lang="ko-KR" altLang="en-US" sz="2000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잘못된 퍼스널 컬러 진단 등</a:t>
              </a:r>
              <a:r>
                <a:rPr lang="en-US" altLang="ko-KR" sz="2000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)</a:t>
              </a:r>
              <a:r>
                <a:rPr lang="ko-KR" altLang="en-US" sz="2000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를</a:t>
              </a:r>
              <a:r>
                <a:rPr lang="en-US" altLang="ko-KR" sz="2000" spc="-150" dirty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</a:t>
              </a:r>
              <a:r>
                <a:rPr lang="ko-KR" altLang="en-US" sz="2000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객관적인 통계와 수치로 해결한다</a:t>
              </a:r>
              <a:endParaRPr lang="en-US" altLang="ko-KR" sz="2000" spc="-1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2000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퍼스널컬러 진단 결과에 따라서 화장품과 날씨를 기반으로 한 패션을 추천한다 </a:t>
              </a:r>
              <a:endParaRPr lang="ko-KR" altLang="en-US" sz="2000" spc="-15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41" name="양쪽 대괄호 40"/>
            <p:cNvSpPr/>
            <p:nvPr/>
          </p:nvSpPr>
          <p:spPr>
            <a:xfrm>
              <a:off x="551174" y="4803699"/>
              <a:ext cx="11089652" cy="1583654"/>
            </a:xfrm>
            <a:prstGeom prst="bracketPair">
              <a:avLst>
                <a:gd name="adj" fmla="val 11572"/>
              </a:avLst>
            </a:prstGeom>
            <a:ln w="2857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7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7770" y="422496"/>
            <a:ext cx="4978735" cy="4767678"/>
            <a:chOff x="487770" y="422496"/>
            <a:chExt cx="4978735" cy="4767678"/>
          </a:xfrm>
        </p:grpSpPr>
        <p:sp>
          <p:nvSpPr>
            <p:cNvPr id="4" name="TextBox 3"/>
            <p:cNvSpPr txBox="1"/>
            <p:nvPr/>
          </p:nvSpPr>
          <p:spPr>
            <a:xfrm>
              <a:off x="487770" y="1162227"/>
              <a:ext cx="497873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accent4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TONE ME UP</a:t>
              </a:r>
              <a:r>
                <a:rPr lang="ko-KR" altLang="en-US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은</a:t>
              </a:r>
              <a:endParaRPr lang="en-US" altLang="ko-KR" sz="5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r>
                <a:rPr lang="ko-KR" altLang="en-US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이렇게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!</a:t>
              </a:r>
            </a:p>
            <a:p>
              <a:r>
                <a:rPr lang="ko-KR" altLang="en-US" sz="54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만들어졌습니다</a:t>
              </a:r>
              <a:endParaRPr lang="en-US" altLang="ko-KR" sz="54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7770" y="422496"/>
              <a:ext cx="6703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“</a:t>
              </a:r>
              <a:endParaRPr lang="ko-KR" altLang="en-US" sz="8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770" y="3866735"/>
              <a:ext cx="6703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”</a:t>
              </a:r>
              <a:endParaRPr lang="ko-KR" altLang="en-US" sz="8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9680" y="755688"/>
            <a:ext cx="11672641" cy="5346625"/>
            <a:chOff x="259680" y="510484"/>
            <a:chExt cx="11672641" cy="5346625"/>
          </a:xfrm>
        </p:grpSpPr>
        <p:grpSp>
          <p:nvGrpSpPr>
            <p:cNvPr id="30" name="그룹 29"/>
            <p:cNvGrpSpPr/>
            <p:nvPr/>
          </p:nvGrpSpPr>
          <p:grpSpPr>
            <a:xfrm>
              <a:off x="259680" y="1917121"/>
              <a:ext cx="11672641" cy="3939988"/>
              <a:chOff x="259680" y="1459006"/>
              <a:chExt cx="11672641" cy="3939988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398497" y="2290538"/>
                <a:ext cx="11395006" cy="2626547"/>
                <a:chOff x="420349" y="2007795"/>
                <a:chExt cx="11395006" cy="2626547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653510" y="2007795"/>
                  <a:ext cx="10884981" cy="1626273"/>
                  <a:chOff x="1020556" y="2007795"/>
                  <a:chExt cx="10884981" cy="1626273"/>
                </a:xfrm>
              </p:grpSpPr>
              <p:pic>
                <p:nvPicPr>
                  <p:cNvPr id="3" name="그림 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0556" y="2064945"/>
                    <a:ext cx="1511974" cy="1511974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직선 화살표 연결선 5"/>
                  <p:cNvCxnSpPr/>
                  <p:nvPr/>
                </p:nvCxnSpPr>
                <p:spPr>
                  <a:xfrm>
                    <a:off x="2843411" y="2823882"/>
                    <a:ext cx="995083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49375" y="2007795"/>
                    <a:ext cx="1626273" cy="1626273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92493" y="2064945"/>
                    <a:ext cx="1471631" cy="1471631"/>
                  </a:xfrm>
                  <a:prstGeom prst="rect">
                    <a:avLst/>
                  </a:prstGeom>
                </p:spPr>
              </p:pic>
              <p:cxnSp>
                <p:nvCxnSpPr>
                  <p:cNvPr id="15" name="직선 화살표 연결선 14"/>
                  <p:cNvCxnSpPr/>
                  <p:nvPr/>
                </p:nvCxnSpPr>
                <p:spPr>
                  <a:xfrm>
                    <a:off x="6086529" y="2825413"/>
                    <a:ext cx="995083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" name="그림 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969" y="2112008"/>
                    <a:ext cx="1424568" cy="1424568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직선 화살표 연결선 20"/>
                  <p:cNvCxnSpPr/>
                  <p:nvPr/>
                </p:nvCxnSpPr>
                <p:spPr>
                  <a:xfrm>
                    <a:off x="9175005" y="2820931"/>
                    <a:ext cx="995083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420349" y="3634069"/>
                  <a:ext cx="19782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spc="-150" dirty="0" smtClean="0">
                      <a:solidFill>
                        <a:schemeClr val="bg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사진 업로드</a:t>
                  </a:r>
                  <a:endParaRPr lang="ko-KR" altLang="en-US" sz="2800" spc="-150" dirty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606317" y="3634068"/>
                  <a:ext cx="197829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spc="-150" dirty="0">
                      <a:solidFill>
                        <a:schemeClr val="bg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얼굴 </a:t>
                  </a:r>
                  <a:r>
                    <a:rPr lang="ko-KR" altLang="en-US" sz="2800" spc="-150" dirty="0" smtClean="0">
                      <a:solidFill>
                        <a:schemeClr val="bg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인식</a:t>
                  </a:r>
                  <a:endParaRPr lang="en-US" altLang="ko-KR" sz="2800" spc="-150" dirty="0" smtClean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  <a:p>
                  <a:pPr algn="ctr"/>
                  <a:r>
                    <a:rPr lang="ko-KR" altLang="en-US" sz="2800" spc="-150" dirty="0" smtClean="0">
                      <a:solidFill>
                        <a:schemeClr val="bg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및 컬러 </a:t>
                  </a:r>
                  <a:r>
                    <a:rPr lang="ko-KR" altLang="en-US" sz="2800" spc="-150" dirty="0">
                      <a:solidFill>
                        <a:schemeClr val="bg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도출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772114" y="3680235"/>
                  <a:ext cx="197829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spc="-150" dirty="0" err="1" smtClean="0">
                      <a:solidFill>
                        <a:schemeClr val="bg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분석식</a:t>
                  </a:r>
                  <a:endParaRPr lang="en-US" altLang="ko-KR" sz="2800" spc="-150" dirty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  <a:p>
                  <a:pPr algn="ctr"/>
                  <a:r>
                    <a:rPr lang="ko-KR" altLang="en-US" sz="2800" spc="-150" dirty="0" smtClean="0">
                      <a:solidFill>
                        <a:schemeClr val="bg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비교</a:t>
                  </a:r>
                  <a:endParaRPr lang="ko-KR" altLang="en-US" sz="2800" spc="-150" dirty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9837059" y="3680235"/>
                  <a:ext cx="19782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spc="-150" dirty="0" smtClean="0">
                      <a:solidFill>
                        <a:schemeClr val="bg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분석</a:t>
                  </a:r>
                  <a:r>
                    <a:rPr lang="en-US" altLang="ko-KR" sz="2800" spc="-150" dirty="0">
                      <a:solidFill>
                        <a:schemeClr val="bg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 </a:t>
                  </a:r>
                  <a:r>
                    <a:rPr lang="ko-KR" altLang="en-US" sz="2800" spc="-150" dirty="0" smtClean="0">
                      <a:solidFill>
                        <a:schemeClr val="bg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결과</a:t>
                  </a:r>
                  <a:endParaRPr lang="ko-KR" altLang="en-US" sz="2800" spc="-150" dirty="0">
                    <a:solidFill>
                      <a:schemeClr val="bg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sp>
            <p:nvSpPr>
              <p:cNvPr id="29" name="모서리가 둥근 직사각형 28"/>
              <p:cNvSpPr/>
              <p:nvPr/>
            </p:nvSpPr>
            <p:spPr>
              <a:xfrm>
                <a:off x="259680" y="1459006"/>
                <a:ext cx="11672641" cy="3939988"/>
              </a:xfrm>
              <a:prstGeom prst="roundRect">
                <a:avLst>
                  <a:gd name="adj" fmla="val 2674"/>
                </a:avLst>
              </a:prstGeom>
              <a:noFill/>
              <a:ln w="28575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3040568" y="510484"/>
              <a:ext cx="6110864" cy="72614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spc="-300" dirty="0" smtClean="0">
                  <a:solidFill>
                    <a:srgbClr val="3B3838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TONE ME UP </a:t>
              </a:r>
              <a:r>
                <a:rPr lang="ko-KR" altLang="en-US" sz="4400" spc="-300" dirty="0" smtClean="0">
                  <a:solidFill>
                    <a:srgbClr val="3B3838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서비스 구조</a:t>
              </a:r>
              <a:endParaRPr lang="ko-KR" altLang="en-US" sz="4400" spc="-300" dirty="0">
                <a:solidFill>
                  <a:srgbClr val="3B3838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21349" y="1337236"/>
              <a:ext cx="6349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#Web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기반 </a:t>
              </a:r>
              <a:r>
                <a:rPr lang="en-US" altLang="ko-KR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#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준비물</a:t>
              </a:r>
              <a:r>
                <a:rPr lang="en-US" altLang="ko-KR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_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사진</a:t>
              </a:r>
              <a:r>
                <a:rPr lang="en-US" altLang="ko-KR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1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장  </a:t>
              </a:r>
              <a:r>
                <a:rPr lang="en-US" altLang="ko-KR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#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언제</a:t>
              </a:r>
              <a:r>
                <a:rPr lang="en-US" altLang="ko-KR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_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어디서나</a:t>
              </a:r>
              <a:r>
                <a:rPr lang="en-US" altLang="ko-KR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_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간편하게</a:t>
              </a:r>
              <a:r>
                <a:rPr lang="en-US" altLang="ko-KR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_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진단받기</a:t>
              </a:r>
              <a:endParaRPr lang="ko-KR" altLang="en-US" spc="-15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7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685800"/>
            <a:ext cx="12192000" cy="6172201"/>
            <a:chOff x="0" y="0"/>
            <a:chExt cx="12192000" cy="613185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11"/>
            <a:stretch/>
          </p:blipFill>
          <p:spPr bwMode="auto">
            <a:xfrm>
              <a:off x="0" y="0"/>
              <a:ext cx="12192000" cy="613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타원 11"/>
            <p:cNvSpPr/>
            <p:nvPr/>
          </p:nvSpPr>
          <p:spPr>
            <a:xfrm>
              <a:off x="7187609" y="117583"/>
              <a:ext cx="648899" cy="6488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3B3838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1</a:t>
              </a:r>
              <a:endParaRPr lang="ko-KR" altLang="en-US" sz="4000" dirty="0">
                <a:solidFill>
                  <a:srgbClr val="3B3838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01255" y="1801070"/>
              <a:ext cx="648899" cy="6488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rgbClr val="3B3838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2</a:t>
              </a:r>
              <a:endParaRPr lang="ko-KR" altLang="en-US" sz="4000" dirty="0">
                <a:solidFill>
                  <a:srgbClr val="3B3838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598195" y="2874544"/>
              <a:ext cx="648899" cy="6488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3B3838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3</a:t>
              </a:r>
              <a:endParaRPr lang="ko-KR" altLang="en-US" sz="4000" dirty="0">
                <a:solidFill>
                  <a:srgbClr val="3B3838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61686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spc="-15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OpenCV</a:t>
            </a:r>
            <a:r>
              <a:rPr lang="ko-KR" altLang="en-US" sz="2100" spc="-15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와 분석에서 도출된 식을 바탕으로</a:t>
            </a:r>
            <a:r>
              <a:rPr lang="en-US" altLang="ko-KR" sz="2100" spc="-15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100" spc="-15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사용자의 </a:t>
            </a:r>
            <a:r>
              <a:rPr lang="ko-KR" altLang="en-US" sz="2100" spc="-15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피부톤에</a:t>
            </a:r>
            <a:r>
              <a:rPr lang="ko-KR" altLang="en-US" sz="2100" spc="-15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맞는 퍼스널컬러를 추천해주는 알고리즘을 설계</a:t>
            </a:r>
            <a:endParaRPr lang="ko-KR" altLang="en-US" sz="2100" spc="-15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0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89430" y="397257"/>
            <a:ext cx="11013141" cy="6063487"/>
            <a:chOff x="589430" y="397256"/>
            <a:chExt cx="11013141" cy="6063487"/>
          </a:xfrm>
        </p:grpSpPr>
        <p:sp>
          <p:nvSpPr>
            <p:cNvPr id="4" name="직사각형 3"/>
            <p:cNvSpPr/>
            <p:nvPr/>
          </p:nvSpPr>
          <p:spPr>
            <a:xfrm>
              <a:off x="938230" y="397256"/>
              <a:ext cx="10315540" cy="65161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rgbClr val="3B3838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Part 1 : </a:t>
              </a:r>
              <a:r>
                <a:rPr lang="ko-KR" altLang="en-US" sz="3200" dirty="0" smtClean="0">
                  <a:solidFill>
                    <a:srgbClr val="3B3838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파일 업로드</a:t>
              </a:r>
              <a:endParaRPr lang="ko-KR" altLang="en-US" sz="3200" dirty="0">
                <a:solidFill>
                  <a:srgbClr val="3B3838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38230" y="1446127"/>
              <a:ext cx="10315540" cy="65161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rgbClr val="3B3838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Part 2 : </a:t>
              </a:r>
              <a:r>
                <a:rPr lang="en-US" altLang="ko-KR" sz="3200" dirty="0" err="1" smtClean="0">
                  <a:solidFill>
                    <a:srgbClr val="3B3838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OpenCV</a:t>
              </a:r>
              <a:r>
                <a:rPr lang="ko-KR" altLang="en-US" sz="3200" dirty="0" smtClean="0">
                  <a:solidFill>
                    <a:srgbClr val="3B3838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를 통해 얼굴 인식</a:t>
              </a:r>
              <a:endParaRPr lang="ko-KR" altLang="en-US" sz="3200" dirty="0">
                <a:solidFill>
                  <a:srgbClr val="3B3838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89430" y="2494998"/>
              <a:ext cx="11013141" cy="3965745"/>
              <a:chOff x="589430" y="2515736"/>
              <a:chExt cx="11013141" cy="3965745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841036" y="3863518"/>
                <a:ext cx="10509928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</a:t>
                </a:r>
                <a:r>
                  <a:rPr lang="en-US" altLang="ko-KR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. </a:t>
                </a:r>
                <a:r>
                  <a:rPr lang="en-US" altLang="ko-KR" sz="2000" dirty="0" err="1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getPerColor</a:t>
                </a:r>
                <a:r>
                  <a:rPr lang="en-US" altLang="ko-KR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: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관리자가 설정한 부분의 색을 추출한다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.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컬러 객체를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리턴한다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2. </a:t>
                </a:r>
                <a:r>
                  <a:rPr lang="en-US" altLang="ko-KR" sz="2000" dirty="0" err="1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Standardicaation</a:t>
                </a:r>
                <a:r>
                  <a:rPr lang="en-US" altLang="ko-KR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: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색 값을 분석하기 위해 표준화 한다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3. </a:t>
                </a:r>
                <a:r>
                  <a:rPr lang="en-US" altLang="ko-KR" sz="2000" dirty="0" err="1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convertWarmCool</a:t>
                </a:r>
                <a:r>
                  <a:rPr lang="en-US" altLang="ko-KR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: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회귀 분석 식에 의해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1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차로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쿨과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웜의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결과값을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리턴한다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4. </a:t>
                </a:r>
                <a:r>
                  <a:rPr lang="en-US" altLang="ko-KR" sz="2000" dirty="0" err="1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convertSeason</a:t>
                </a:r>
                <a:r>
                  <a:rPr lang="en-US" altLang="ko-KR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: 1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차 결과값을 기반으로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시즌톤을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결과값으로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리턴한다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5. </a:t>
                </a:r>
                <a:r>
                  <a:rPr lang="en-US" altLang="ko-KR" sz="2000" dirty="0" err="1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returnSeasonTone</a:t>
                </a:r>
                <a:r>
                  <a:rPr lang="en-US" altLang="ko-KR" sz="2000" dirty="0">
                    <a:solidFill>
                      <a:schemeClr val="accent4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: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각 값의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분석값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중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최빈값을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카운트하여 최종 분석 결과를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리턴한다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.</a:t>
                </a:r>
                <a:endParaRPr lang="ko-KR" altLang="en-US" sz="2000" dirty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38230" y="2515736"/>
                <a:ext cx="10315540" cy="651615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rgbClr val="3B3838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Part 3 : </a:t>
                </a:r>
                <a:r>
                  <a:rPr lang="ko-KR" altLang="en-US" sz="3200" dirty="0">
                    <a:solidFill>
                      <a:srgbClr val="3B3838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업로드 이미지를 기반으로 </a:t>
                </a:r>
                <a:r>
                  <a:rPr lang="ko-KR" altLang="en-US" sz="3200" dirty="0" smtClean="0">
                    <a:solidFill>
                      <a:srgbClr val="3B3838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분석</a:t>
                </a:r>
                <a:endParaRPr lang="en-US" altLang="ko-KR" sz="3200" dirty="0">
                  <a:solidFill>
                    <a:srgbClr val="3B3838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7" name="양쪽 대괄호 6"/>
              <p:cNvSpPr/>
              <p:nvPr/>
            </p:nvSpPr>
            <p:spPr>
              <a:xfrm>
                <a:off x="589430" y="2841542"/>
                <a:ext cx="11013141" cy="3639939"/>
              </a:xfrm>
              <a:prstGeom prst="bracketPair">
                <a:avLst>
                  <a:gd name="adj" fmla="val 12172"/>
                </a:avLst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938230" y="3890412"/>
                <a:ext cx="1031554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748515" y="3369900"/>
                <a:ext cx="26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accent4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Method</a:t>
                </a:r>
                <a:r>
                  <a:rPr lang="ko-KR" altLang="en-US" sz="2400" dirty="0" smtClean="0">
                    <a:solidFill>
                      <a:schemeClr val="accent4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실행 순서</a:t>
                </a:r>
                <a:endParaRPr lang="ko-KR" altLang="en-US" sz="2400" dirty="0">
                  <a:solidFill>
                    <a:schemeClr val="accent4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517</Words>
  <Application>Microsoft Office PowerPoint</Application>
  <PresentationFormat>와이드스크린</PresentationFormat>
  <Paragraphs>110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a옛날사진관4</vt:lpstr>
      <vt:lpstr>a옛날사진관2</vt:lpstr>
      <vt:lpstr>a옛날사진관3</vt:lpstr>
      <vt:lpstr>a옛날사진관5</vt:lpstr>
      <vt:lpstr>a옛날사진관1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Hajeong</dc:creator>
  <cp:lastModifiedBy>media_promotion</cp:lastModifiedBy>
  <cp:revision>79</cp:revision>
  <dcterms:created xsi:type="dcterms:W3CDTF">2017-04-23T15:52:30Z</dcterms:created>
  <dcterms:modified xsi:type="dcterms:W3CDTF">2017-06-15T05:04:38Z</dcterms:modified>
</cp:coreProperties>
</file>