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5" r:id="rId16"/>
    <p:sldId id="284" r:id="rId17"/>
    <p:sldId id="28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94674"/>
  </p:normalViewPr>
  <p:slideViewPr>
    <p:cSldViewPr snapToGrid="0" snapToObjects="1">
      <p:cViewPr varScale="1">
        <p:scale>
          <a:sx n="124" d="100"/>
          <a:sy n="124"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F6762-E508-6A4D-8909-41B5273602E4}" type="datetimeFigureOut">
              <a:rPr lang="en-GB" smtClean="0"/>
              <a:t>28/04/2017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458F5-06A2-D94F-B649-B19D4671D2A6}" type="slidenum">
              <a:rPr lang="en-GB" smtClean="0"/>
              <a:t>‹#›</a:t>
            </a:fld>
            <a:endParaRPr lang="en-GB"/>
          </a:p>
        </p:txBody>
      </p:sp>
    </p:spTree>
    <p:extLst>
      <p:ext uri="{BB962C8B-B14F-4D97-AF65-F5344CB8AC3E}">
        <p14:creationId xmlns:p14="http://schemas.microsoft.com/office/powerpoint/2010/main" val="172262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62A329A-3AC7-2240-9DF2-D9F5E168B6F5}" type="slidenum">
              <a:rPr lang="en-GB" smtClean="0"/>
              <a:t>1</a:t>
            </a:fld>
            <a:endParaRPr lang="en-GB"/>
          </a:p>
        </p:txBody>
      </p:sp>
    </p:spTree>
    <p:extLst>
      <p:ext uri="{BB962C8B-B14F-4D97-AF65-F5344CB8AC3E}">
        <p14:creationId xmlns:p14="http://schemas.microsoft.com/office/powerpoint/2010/main" val="17098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Next, I upgraded the system to a One-Directional master and slave setup. </a:t>
            </a:r>
          </a:p>
          <a:p>
            <a:endParaRPr lang="en-GB" baseline="0" dirty="0" smtClean="0"/>
          </a:p>
          <a:p>
            <a:r>
              <a:rPr lang="en-GB" baseline="0" dirty="0" smtClean="0"/>
              <a:t>I added temperature sensors to the slave for transmitting live data instead of the radio command feedback strings on previous system. </a:t>
            </a:r>
          </a:p>
          <a:p>
            <a:endParaRPr lang="en-GB" baseline="0" dirty="0" smtClean="0"/>
          </a:p>
          <a:p>
            <a:r>
              <a:rPr lang="en-GB" baseline="0" dirty="0" smtClean="0"/>
              <a:t>On the master I added in a NodeMCU-ESP8266 WiFi module, which linked to my </a:t>
            </a:r>
            <a:r>
              <a:rPr lang="en-GB" baseline="0" dirty="0" err="1" smtClean="0"/>
              <a:t>bluemix</a:t>
            </a:r>
            <a:r>
              <a:rPr lang="en-GB" baseline="0" dirty="0" smtClean="0"/>
              <a:t> cloud account with my authentication tokens, via MQTT. </a:t>
            </a:r>
          </a:p>
          <a:p>
            <a:endParaRPr lang="en-GB" baseline="0" dirty="0" smtClean="0"/>
          </a:p>
          <a:p>
            <a:r>
              <a:rPr lang="en-GB" baseline="0" dirty="0" smtClean="0"/>
              <a:t>This allowed for viewing the live data in a graph visualisation on </a:t>
            </a:r>
            <a:r>
              <a:rPr lang="en-GB" baseline="0" dirty="0" err="1" smtClean="0"/>
              <a:t>bluemix</a:t>
            </a:r>
            <a:r>
              <a:rPr lang="en-GB" baseline="0" dirty="0" smtClean="0"/>
              <a:t>. </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10</a:t>
            </a:fld>
            <a:endParaRPr lang="en-GB"/>
          </a:p>
        </p:txBody>
      </p:sp>
    </p:spTree>
    <p:extLst>
      <p:ext uri="{BB962C8B-B14F-4D97-AF65-F5344CB8AC3E}">
        <p14:creationId xmlns:p14="http://schemas.microsoft.com/office/powerpoint/2010/main" val="17357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Next, I incorporated a Linux based gateway in the form of a Raspberry Pi 3, initially I had it operating in one direction only and was using a python script and an MQTT </a:t>
            </a:r>
            <a:r>
              <a:rPr lang="en-GB" baseline="0" dirty="0" err="1" smtClean="0"/>
              <a:t>Mosquitto</a:t>
            </a:r>
            <a:r>
              <a:rPr lang="en-GB" baseline="0" dirty="0" smtClean="0"/>
              <a:t> client and host service to connect to </a:t>
            </a:r>
            <a:r>
              <a:rPr lang="en-GB" baseline="0" dirty="0" err="1" smtClean="0"/>
              <a:t>Bluemix</a:t>
            </a:r>
            <a:r>
              <a:rPr lang="en-GB" baseline="0" dirty="0" smtClean="0"/>
              <a:t>. </a:t>
            </a:r>
          </a:p>
          <a:p>
            <a:endParaRPr lang="en-GB" baseline="0" dirty="0" smtClean="0"/>
          </a:p>
          <a:p>
            <a:r>
              <a:rPr lang="en-GB" baseline="0" dirty="0" smtClean="0"/>
              <a:t>This was prone to errors and very flaky overall. </a:t>
            </a:r>
          </a:p>
          <a:p>
            <a:endParaRPr lang="en-GB" baseline="0" dirty="0" smtClean="0"/>
          </a:p>
          <a:p>
            <a:r>
              <a:rPr lang="en-GB" baseline="0" dirty="0" smtClean="0"/>
              <a:t>Next I moved all of the gateway functions up into NODE RED and used it to directly talk to the UART serial port for incoming and outgoing messages.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11</a:t>
            </a:fld>
            <a:endParaRPr lang="en-GB"/>
          </a:p>
        </p:txBody>
      </p:sp>
    </p:spTree>
    <p:extLst>
      <p:ext uri="{BB962C8B-B14F-4D97-AF65-F5344CB8AC3E}">
        <p14:creationId xmlns:p14="http://schemas.microsoft.com/office/powerpoint/2010/main" val="123973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latin typeface="+mn-lt"/>
                <a:ea typeface="+mn-ea"/>
                <a:cs typeface="+mn-cs"/>
              </a:rPr>
              <a:t>The</a:t>
            </a:r>
            <a:r>
              <a:rPr lang="en-GB" sz="1200" b="1" kern="1200" baseline="0" dirty="0" smtClean="0">
                <a:solidFill>
                  <a:schemeClr val="tx1"/>
                </a:solidFill>
                <a:latin typeface="+mn-lt"/>
                <a:ea typeface="+mn-ea"/>
                <a:cs typeface="+mn-cs"/>
              </a:rPr>
              <a:t> Final</a:t>
            </a:r>
            <a:r>
              <a:rPr lang="en-GB" sz="1200" b="1" kern="1200" dirty="0" smtClean="0">
                <a:solidFill>
                  <a:schemeClr val="tx1"/>
                </a:solidFill>
                <a:latin typeface="+mn-lt"/>
                <a:ea typeface="+mn-ea"/>
                <a:cs typeface="+mn-cs"/>
              </a:rPr>
              <a:t> Upgrade! Bi-Directional One Master,</a:t>
            </a:r>
            <a:r>
              <a:rPr lang="en-GB" sz="1200" b="1" kern="1200" baseline="0" dirty="0" smtClean="0">
                <a:solidFill>
                  <a:schemeClr val="tx1"/>
                </a:solidFill>
                <a:latin typeface="+mn-lt"/>
                <a:ea typeface="+mn-ea"/>
                <a:cs typeface="+mn-cs"/>
              </a:rPr>
              <a:t> Multiple Slave</a:t>
            </a:r>
            <a:endParaRPr lang="en-GB" sz="1200" b="1"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It can transmit</a:t>
            </a:r>
            <a:r>
              <a:rPr lang="en-GB" sz="1200" b="1" kern="1200" baseline="0" dirty="0" smtClean="0">
                <a:solidFill>
                  <a:schemeClr val="tx1"/>
                </a:solidFill>
                <a:latin typeface="+mn-lt"/>
                <a:ea typeface="+mn-ea"/>
                <a:cs typeface="+mn-cs"/>
              </a:rPr>
              <a:t> data as uplink, and receive downlink commands from app.</a:t>
            </a:r>
          </a:p>
          <a:p>
            <a:endParaRPr lang="en-GB" sz="1200" b="1"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Master Device</a:t>
            </a:r>
            <a:r>
              <a:rPr lang="en-GB" sz="1200" b="0" kern="1200" baseline="0" dirty="0" smtClean="0">
                <a:solidFill>
                  <a:schemeClr val="tx1"/>
                </a:solidFill>
                <a:latin typeface="+mn-lt"/>
                <a:ea typeface="+mn-ea"/>
                <a:cs typeface="+mn-cs"/>
              </a:rPr>
              <a:t>  </a:t>
            </a:r>
            <a:r>
              <a:rPr lang="en-GB" sz="1200" b="0" kern="1200" dirty="0" smtClean="0">
                <a:solidFill>
                  <a:schemeClr val="tx1"/>
                </a:solidFill>
                <a:latin typeface="+mn-lt"/>
                <a:ea typeface="+mn-ea"/>
                <a:cs typeface="+mn-cs"/>
              </a:rPr>
              <a:t>Issues transmit command to Slave 1.</a:t>
            </a:r>
            <a:r>
              <a:rPr lang="en-GB" sz="1200" b="0" kern="1200" baseline="0" dirty="0" smtClean="0">
                <a:solidFill>
                  <a:schemeClr val="tx1"/>
                </a:solidFill>
                <a:latin typeface="+mn-lt"/>
                <a:ea typeface="+mn-ea"/>
                <a:cs typeface="+mn-cs"/>
              </a:rPr>
              <a:t> </a:t>
            </a:r>
          </a:p>
          <a:p>
            <a:r>
              <a:rPr lang="en-GB" sz="1200" b="1" kern="1200" dirty="0" smtClean="0">
                <a:solidFill>
                  <a:schemeClr val="tx1"/>
                </a:solidFill>
                <a:latin typeface="+mn-lt"/>
                <a:ea typeface="+mn-ea"/>
                <a:cs typeface="+mn-cs"/>
              </a:rPr>
              <a:t>Slave 1</a:t>
            </a:r>
            <a:r>
              <a:rPr lang="en-GB" sz="1200" b="0" kern="1200" baseline="0" dirty="0" smtClean="0">
                <a:solidFill>
                  <a:schemeClr val="tx1"/>
                </a:solidFill>
                <a:latin typeface="+mn-lt"/>
                <a:ea typeface="+mn-ea"/>
                <a:cs typeface="+mn-cs"/>
              </a:rPr>
              <a:t> </a:t>
            </a:r>
            <a:r>
              <a:rPr lang="en-GB" sz="1200" b="0" kern="1200" dirty="0" smtClean="0">
                <a:solidFill>
                  <a:schemeClr val="tx1"/>
                </a:solidFill>
                <a:latin typeface="+mn-lt"/>
                <a:ea typeface="+mn-ea"/>
                <a:cs typeface="+mn-cs"/>
              </a:rPr>
              <a:t>Receives transmit command from Master device. Reads sensor values.</a:t>
            </a:r>
          </a:p>
          <a:p>
            <a:r>
              <a:rPr lang="en-GB" sz="1200" b="0" kern="1200" dirty="0" smtClean="0">
                <a:solidFill>
                  <a:schemeClr val="tx1"/>
                </a:solidFill>
                <a:latin typeface="+mn-lt"/>
                <a:ea typeface="+mn-ea"/>
                <a:cs typeface="+mn-cs"/>
              </a:rPr>
              <a:t> Converts values from ASCII to Hex, encrypts data as Hex string.</a:t>
            </a:r>
          </a:p>
          <a:p>
            <a:r>
              <a:rPr lang="en-GB" sz="1200" b="0" kern="1200" dirty="0" smtClean="0">
                <a:solidFill>
                  <a:schemeClr val="tx1"/>
                </a:solidFill>
                <a:latin typeface="+mn-lt"/>
                <a:ea typeface="+mn-ea"/>
                <a:cs typeface="+mn-cs"/>
              </a:rPr>
              <a:t> Sends data back to Master device via LoRa radio protocol.</a:t>
            </a:r>
            <a:r>
              <a:rPr lang="en-GB" sz="1200" b="1" kern="1200" dirty="0" smtClean="0">
                <a:solidFill>
                  <a:schemeClr val="tx1"/>
                </a:solidFill>
                <a:latin typeface="+mn-lt"/>
                <a:ea typeface="+mn-ea"/>
                <a:cs typeface="+mn-cs"/>
              </a:rPr>
              <a:t> </a:t>
            </a:r>
          </a:p>
          <a:p>
            <a:r>
              <a:rPr lang="en-GB" sz="1200" b="1" kern="1200" dirty="0" smtClean="0">
                <a:solidFill>
                  <a:schemeClr val="tx1"/>
                </a:solidFill>
                <a:latin typeface="+mn-lt"/>
                <a:ea typeface="+mn-ea"/>
                <a:cs typeface="+mn-cs"/>
              </a:rPr>
              <a:t> </a:t>
            </a:r>
          </a:p>
          <a:p>
            <a:r>
              <a:rPr lang="en-GB" sz="1200" b="1" kern="1200" dirty="0" smtClean="0">
                <a:solidFill>
                  <a:schemeClr val="tx1"/>
                </a:solidFill>
                <a:latin typeface="+mn-lt"/>
                <a:ea typeface="+mn-ea"/>
                <a:cs typeface="+mn-cs"/>
              </a:rPr>
              <a:t> Master Device</a:t>
            </a:r>
            <a:r>
              <a:rPr lang="en-GB" sz="1200" b="0" kern="1200" baseline="0" dirty="0" smtClean="0">
                <a:solidFill>
                  <a:schemeClr val="tx1"/>
                </a:solidFill>
                <a:latin typeface="+mn-lt"/>
                <a:ea typeface="+mn-ea"/>
                <a:cs typeface="+mn-cs"/>
              </a:rPr>
              <a:t> </a:t>
            </a:r>
            <a:r>
              <a:rPr lang="en-GB" sz="1200" b="0" kern="1200" dirty="0" smtClean="0">
                <a:solidFill>
                  <a:schemeClr val="tx1"/>
                </a:solidFill>
                <a:latin typeface="+mn-lt"/>
                <a:ea typeface="+mn-ea"/>
                <a:cs typeface="+mn-cs"/>
              </a:rPr>
              <a:t>Receives data from Slave 1.</a:t>
            </a:r>
          </a:p>
          <a:p>
            <a:r>
              <a:rPr lang="en-GB" sz="1200" b="0" kern="1200" dirty="0" smtClean="0">
                <a:solidFill>
                  <a:schemeClr val="tx1"/>
                </a:solidFill>
                <a:latin typeface="+mn-lt"/>
                <a:ea typeface="+mn-ea"/>
                <a:cs typeface="+mn-cs"/>
              </a:rPr>
              <a:t> Decrypts Hex string, converts data from Hex to ASCII. </a:t>
            </a:r>
          </a:p>
          <a:p>
            <a:r>
              <a:rPr lang="en-GB" sz="1200" b="0" kern="1200" dirty="0" smtClean="0">
                <a:solidFill>
                  <a:schemeClr val="tx1"/>
                </a:solidFill>
                <a:latin typeface="+mn-lt"/>
                <a:ea typeface="+mn-ea"/>
                <a:cs typeface="+mn-cs"/>
              </a:rPr>
              <a:t> Sends data to Gateway via USB to serial convertor.</a:t>
            </a:r>
          </a:p>
          <a:p>
            <a:endParaRPr lang="en-GB" sz="1200" b="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 Master Device</a:t>
            </a:r>
            <a:r>
              <a:rPr lang="en-GB" sz="1200" b="0" kern="1200" baseline="0" dirty="0" smtClean="0">
                <a:solidFill>
                  <a:schemeClr val="tx1"/>
                </a:solidFill>
                <a:latin typeface="+mn-lt"/>
                <a:ea typeface="+mn-ea"/>
                <a:cs typeface="+mn-cs"/>
              </a:rPr>
              <a:t> </a:t>
            </a:r>
            <a:r>
              <a:rPr lang="en-GB" sz="1200" b="0" kern="1200" dirty="0" smtClean="0">
                <a:solidFill>
                  <a:schemeClr val="tx1"/>
                </a:solidFill>
                <a:latin typeface="+mn-lt"/>
                <a:ea typeface="+mn-ea"/>
                <a:cs typeface="+mn-cs"/>
              </a:rPr>
              <a:t>Issues transmit command to Slave 2 via LoRa protocol.</a:t>
            </a:r>
          </a:p>
          <a:p>
            <a:endParaRPr lang="en-GB" sz="1200" b="0" kern="1200" dirty="0" smtClean="0">
              <a:solidFill>
                <a:schemeClr val="tx1"/>
              </a:solidFill>
              <a:latin typeface="+mn-lt"/>
              <a:ea typeface="+mn-ea"/>
              <a:cs typeface="+mn-cs"/>
            </a:endParaRPr>
          </a:p>
          <a:p>
            <a:r>
              <a:rPr lang="en-GB" sz="1200" b="1" kern="1200" baseline="0" dirty="0" smtClean="0">
                <a:solidFill>
                  <a:schemeClr val="tx1"/>
                </a:solidFill>
                <a:latin typeface="+mn-lt"/>
                <a:ea typeface="+mn-ea"/>
                <a:cs typeface="+mn-cs"/>
              </a:rPr>
              <a:t> </a:t>
            </a:r>
            <a:r>
              <a:rPr lang="en-GB" sz="1200" b="1" kern="1200" dirty="0" smtClean="0">
                <a:solidFill>
                  <a:schemeClr val="tx1"/>
                </a:solidFill>
                <a:latin typeface="+mn-lt"/>
                <a:ea typeface="+mn-ea"/>
                <a:cs typeface="+mn-cs"/>
              </a:rPr>
              <a:t>Slave 2</a:t>
            </a:r>
            <a:r>
              <a:rPr lang="en-GB" sz="1200" b="0" kern="1200" baseline="0" dirty="0" smtClean="0">
                <a:solidFill>
                  <a:schemeClr val="tx1"/>
                </a:solidFill>
                <a:latin typeface="+mn-lt"/>
                <a:ea typeface="+mn-ea"/>
                <a:cs typeface="+mn-cs"/>
              </a:rPr>
              <a:t> </a:t>
            </a:r>
            <a:r>
              <a:rPr lang="en-GB" sz="1200" b="0" kern="1200" dirty="0" smtClean="0">
                <a:solidFill>
                  <a:schemeClr val="tx1"/>
                </a:solidFill>
                <a:latin typeface="+mn-lt"/>
                <a:ea typeface="+mn-ea"/>
                <a:cs typeface="+mn-cs"/>
              </a:rPr>
              <a:t>Receives transmit command from Master device.</a:t>
            </a:r>
          </a:p>
          <a:p>
            <a:r>
              <a:rPr lang="en-GB" sz="1200" b="0" kern="1200" dirty="0" smtClean="0">
                <a:solidFill>
                  <a:schemeClr val="tx1"/>
                </a:solidFill>
                <a:latin typeface="+mn-lt"/>
                <a:ea typeface="+mn-ea"/>
                <a:cs typeface="+mn-cs"/>
              </a:rPr>
              <a:t> ... Process repeats, alternating between Slave 1 and Slave 2.</a:t>
            </a:r>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12</a:t>
            </a:fld>
            <a:endParaRPr lang="en-GB"/>
          </a:p>
        </p:txBody>
      </p:sp>
    </p:spTree>
    <p:extLst>
      <p:ext uri="{BB962C8B-B14F-4D97-AF65-F5344CB8AC3E}">
        <p14:creationId xmlns:p14="http://schemas.microsoft.com/office/powerpoint/2010/main" val="122075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have a look at the gateway, it shows</a:t>
            </a:r>
            <a:r>
              <a:rPr lang="en-GB" baseline="0" dirty="0" smtClean="0"/>
              <a:t> that it</a:t>
            </a:r>
            <a:r>
              <a:rPr lang="en-GB" dirty="0" smtClean="0"/>
              <a:t> </a:t>
            </a:r>
            <a:r>
              <a:rPr lang="en-GB" sz="1200" kern="1200" dirty="0" smtClean="0">
                <a:solidFill>
                  <a:schemeClr val="tx1"/>
                </a:solidFill>
                <a:latin typeface="+mn-lt"/>
                <a:ea typeface="+mn-ea"/>
                <a:cs typeface="+mn-cs"/>
              </a:rPr>
              <a:t>Polls the serial port, receives data from Master device.</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Parses data, then converts to JSON object. </a:t>
            </a:r>
          </a:p>
          <a:p>
            <a:r>
              <a:rPr lang="en-GB" sz="1200" kern="1200" dirty="0" smtClean="0">
                <a:solidFill>
                  <a:schemeClr val="tx1"/>
                </a:solidFill>
                <a:latin typeface="+mn-lt"/>
                <a:ea typeface="+mn-ea"/>
                <a:cs typeface="+mn-cs"/>
              </a:rPr>
              <a:t> Uploads JSON object to IBM </a:t>
            </a:r>
            <a:r>
              <a:rPr lang="en-GB" sz="1200" kern="1200" dirty="0" err="1" smtClean="0">
                <a:solidFill>
                  <a:schemeClr val="tx1"/>
                </a:solidFill>
                <a:latin typeface="+mn-lt"/>
                <a:ea typeface="+mn-ea"/>
                <a:cs typeface="+mn-cs"/>
              </a:rPr>
              <a:t>Bluemix</a:t>
            </a:r>
            <a:r>
              <a:rPr lang="en-GB" sz="1200" kern="1200" dirty="0" smtClean="0">
                <a:solidFill>
                  <a:schemeClr val="tx1"/>
                </a:solidFill>
                <a:latin typeface="+mn-lt"/>
                <a:ea typeface="+mn-ea"/>
                <a:cs typeface="+mn-cs"/>
              </a:rPr>
              <a:t> via Watson IoT.</a:t>
            </a:r>
            <a:endParaRPr lang="en-GB" dirty="0"/>
          </a:p>
        </p:txBody>
      </p:sp>
      <p:sp>
        <p:nvSpPr>
          <p:cNvPr id="4" name="Slide Number Placeholder 3"/>
          <p:cNvSpPr>
            <a:spLocks noGrp="1"/>
          </p:cNvSpPr>
          <p:nvPr>
            <p:ph type="sldNum" sz="quarter" idx="10"/>
          </p:nvPr>
        </p:nvSpPr>
        <p:spPr/>
        <p:txBody>
          <a:bodyPr/>
          <a:lstStyle/>
          <a:p>
            <a:fld id="{FB4458F5-06A2-D94F-B649-B19D4671D2A6}" type="slidenum">
              <a:rPr lang="en-GB" smtClean="0"/>
              <a:t>13</a:t>
            </a:fld>
            <a:endParaRPr lang="en-GB"/>
          </a:p>
        </p:txBody>
      </p:sp>
    </p:spTree>
    <p:extLst>
      <p:ext uri="{BB962C8B-B14F-4D97-AF65-F5344CB8AC3E}">
        <p14:creationId xmlns:p14="http://schemas.microsoft.com/office/powerpoint/2010/main" val="193432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latin typeface="+mn-lt"/>
                <a:ea typeface="+mn-ea"/>
                <a:cs typeface="+mn-cs"/>
              </a:rPr>
              <a:t> Network Server</a:t>
            </a:r>
            <a:endParaRPr lang="en-GB" sz="1200" b="0" kern="1200" dirty="0" smtClean="0">
              <a:solidFill>
                <a:schemeClr val="tx1"/>
              </a:solidFill>
              <a:latin typeface="+mn-lt"/>
              <a:ea typeface="+mn-ea"/>
              <a:cs typeface="+mn-cs"/>
            </a:endParaRPr>
          </a:p>
          <a:p>
            <a:r>
              <a:rPr lang="en-GB" sz="1200" b="0" kern="1200" dirty="0" smtClean="0">
                <a:solidFill>
                  <a:schemeClr val="tx1"/>
                </a:solidFill>
                <a:latin typeface="+mn-lt"/>
                <a:ea typeface="+mn-ea"/>
                <a:cs typeface="+mn-cs"/>
              </a:rPr>
              <a:t> </a:t>
            </a:r>
            <a:r>
              <a:rPr lang="en-GB" sz="1200" b="0" kern="1200" dirty="0" err="1" smtClean="0">
                <a:solidFill>
                  <a:schemeClr val="tx1"/>
                </a:solidFill>
                <a:latin typeface="+mn-lt"/>
                <a:ea typeface="+mn-ea"/>
                <a:cs typeface="+mn-cs"/>
              </a:rPr>
              <a:t>Bluemix</a:t>
            </a:r>
            <a:r>
              <a:rPr lang="en-GB" sz="1200" b="0" kern="1200" dirty="0" smtClean="0">
                <a:solidFill>
                  <a:schemeClr val="tx1"/>
                </a:solidFill>
                <a:latin typeface="+mn-lt"/>
                <a:ea typeface="+mn-ea"/>
                <a:cs typeface="+mn-cs"/>
              </a:rPr>
              <a:t> Watson IoT receives JSON object from Gateway.</a:t>
            </a:r>
          </a:p>
          <a:p>
            <a:r>
              <a:rPr lang="en-GB" sz="1200" b="0" kern="1200" dirty="0" smtClean="0">
                <a:solidFill>
                  <a:schemeClr val="tx1"/>
                </a:solidFill>
                <a:latin typeface="+mn-lt"/>
                <a:ea typeface="+mn-ea"/>
                <a:cs typeface="+mn-cs"/>
              </a:rPr>
              <a:t> Stores JSON object in </a:t>
            </a:r>
            <a:r>
              <a:rPr lang="en-GB" sz="1200" b="0" kern="1200" dirty="0" err="1" smtClean="0">
                <a:solidFill>
                  <a:schemeClr val="tx1"/>
                </a:solidFill>
                <a:latin typeface="+mn-lt"/>
                <a:ea typeface="+mn-ea"/>
                <a:cs typeface="+mn-cs"/>
              </a:rPr>
              <a:t>Cloudant</a:t>
            </a:r>
            <a:r>
              <a:rPr lang="en-GB" sz="1200" b="0" kern="1200" dirty="0" smtClean="0">
                <a:solidFill>
                  <a:schemeClr val="tx1"/>
                </a:solidFill>
                <a:latin typeface="+mn-lt"/>
                <a:ea typeface="+mn-ea"/>
                <a:cs typeface="+mn-cs"/>
              </a:rPr>
              <a:t> NoSQL database.</a:t>
            </a:r>
          </a:p>
          <a:p>
            <a:endParaRPr lang="en-GB" sz="1200" b="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 Android Application (Database) </a:t>
            </a:r>
            <a:endParaRPr lang="en-GB" sz="1200" b="0" kern="1200" dirty="0" smtClean="0">
              <a:solidFill>
                <a:schemeClr val="tx1"/>
              </a:solidFill>
              <a:latin typeface="+mn-lt"/>
              <a:ea typeface="+mn-ea"/>
              <a:cs typeface="+mn-cs"/>
            </a:endParaRPr>
          </a:p>
          <a:p>
            <a:r>
              <a:rPr lang="en-GB" sz="1200" b="0" kern="1200" dirty="0" smtClean="0">
                <a:solidFill>
                  <a:schemeClr val="tx1"/>
                </a:solidFill>
                <a:latin typeface="+mn-lt"/>
                <a:ea typeface="+mn-ea"/>
                <a:cs typeface="+mn-cs"/>
              </a:rPr>
              <a:t> Connects to Internet via WiFi or GSM.</a:t>
            </a:r>
          </a:p>
          <a:p>
            <a:r>
              <a:rPr lang="en-GB" sz="1200" b="0" kern="1200" dirty="0" smtClean="0">
                <a:solidFill>
                  <a:schemeClr val="tx1"/>
                </a:solidFill>
                <a:latin typeface="+mn-lt"/>
                <a:ea typeface="+mn-ea"/>
                <a:cs typeface="+mn-cs"/>
              </a:rPr>
              <a:t> Connects to </a:t>
            </a:r>
            <a:r>
              <a:rPr lang="en-GB" sz="1200" b="0" kern="1200" dirty="0" err="1" smtClean="0">
                <a:solidFill>
                  <a:schemeClr val="tx1"/>
                </a:solidFill>
                <a:latin typeface="+mn-lt"/>
                <a:ea typeface="+mn-ea"/>
                <a:cs typeface="+mn-cs"/>
              </a:rPr>
              <a:t>Bluemix</a:t>
            </a:r>
            <a:r>
              <a:rPr lang="en-GB" sz="1200" b="0" kern="1200" dirty="0" smtClean="0">
                <a:solidFill>
                  <a:schemeClr val="tx1"/>
                </a:solidFill>
                <a:latin typeface="+mn-lt"/>
                <a:ea typeface="+mn-ea"/>
                <a:cs typeface="+mn-cs"/>
              </a:rPr>
              <a:t> and </a:t>
            </a:r>
            <a:r>
              <a:rPr lang="en-GB" sz="1200" b="0" kern="1200" dirty="0" err="1" smtClean="0">
                <a:solidFill>
                  <a:schemeClr val="tx1"/>
                </a:solidFill>
                <a:latin typeface="+mn-lt"/>
                <a:ea typeface="+mn-ea"/>
                <a:cs typeface="+mn-cs"/>
              </a:rPr>
              <a:t>Cloudant</a:t>
            </a:r>
            <a:r>
              <a:rPr lang="en-GB" sz="1200" b="0" kern="1200" dirty="0" smtClean="0">
                <a:solidFill>
                  <a:schemeClr val="tx1"/>
                </a:solidFill>
                <a:latin typeface="+mn-lt"/>
                <a:ea typeface="+mn-ea"/>
                <a:cs typeface="+mn-cs"/>
              </a:rPr>
              <a:t> via API, URL keys.</a:t>
            </a:r>
          </a:p>
          <a:p>
            <a:r>
              <a:rPr lang="en-GB" sz="1200" b="0" kern="1200" dirty="0" smtClean="0">
                <a:solidFill>
                  <a:schemeClr val="tx1"/>
                </a:solidFill>
                <a:latin typeface="+mn-lt"/>
                <a:ea typeface="+mn-ea"/>
                <a:cs typeface="+mn-cs"/>
              </a:rPr>
              <a:t> Parses JSON data in </a:t>
            </a:r>
            <a:r>
              <a:rPr lang="en-GB" sz="1200" b="0" kern="1200" dirty="0" err="1" smtClean="0">
                <a:solidFill>
                  <a:schemeClr val="tx1"/>
                </a:solidFill>
                <a:latin typeface="+mn-lt"/>
                <a:ea typeface="+mn-ea"/>
                <a:cs typeface="+mn-cs"/>
              </a:rPr>
              <a:t>Cloudant</a:t>
            </a:r>
            <a:r>
              <a:rPr lang="en-GB" sz="1200" b="0" kern="1200" dirty="0" smtClean="0">
                <a:solidFill>
                  <a:schemeClr val="tx1"/>
                </a:solidFill>
                <a:latin typeface="+mn-lt"/>
                <a:ea typeface="+mn-ea"/>
                <a:cs typeface="+mn-cs"/>
              </a:rPr>
              <a:t> for sensor values.</a:t>
            </a:r>
          </a:p>
          <a:p>
            <a:r>
              <a:rPr lang="en-GB" sz="1200" b="0" kern="1200" dirty="0" smtClean="0">
                <a:solidFill>
                  <a:schemeClr val="tx1"/>
                </a:solidFill>
                <a:latin typeface="+mn-lt"/>
                <a:ea typeface="+mn-ea"/>
                <a:cs typeface="+mn-cs"/>
              </a:rPr>
              <a:t> </a:t>
            </a:r>
            <a:r>
              <a:rPr lang="en-GB" sz="1200" b="0" kern="1200" dirty="0" err="1" smtClean="0">
                <a:solidFill>
                  <a:schemeClr val="tx1"/>
                </a:solidFill>
                <a:latin typeface="+mn-lt"/>
                <a:ea typeface="+mn-ea"/>
                <a:cs typeface="+mn-cs"/>
              </a:rPr>
              <a:t>Textviews</a:t>
            </a:r>
            <a:r>
              <a:rPr lang="en-GB" sz="1200" b="0" kern="1200" dirty="0" smtClean="0">
                <a:solidFill>
                  <a:schemeClr val="tx1"/>
                </a:solidFill>
                <a:latin typeface="+mn-lt"/>
                <a:ea typeface="+mn-ea"/>
                <a:cs typeface="+mn-cs"/>
              </a:rPr>
              <a:t> store and display sensor values.</a:t>
            </a:r>
          </a:p>
          <a:p>
            <a:endParaRPr lang="en-GB" sz="1200" b="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 Android Application (LED)</a:t>
            </a:r>
            <a:endParaRPr lang="en-GB" sz="1200" b="0" kern="1200" dirty="0" smtClean="0">
              <a:solidFill>
                <a:schemeClr val="tx1"/>
              </a:solidFill>
              <a:latin typeface="+mn-lt"/>
              <a:ea typeface="+mn-ea"/>
              <a:cs typeface="+mn-cs"/>
            </a:endParaRPr>
          </a:p>
          <a:p>
            <a:r>
              <a:rPr lang="en-GB" sz="1200" b="0" kern="1200" dirty="0" smtClean="0">
                <a:solidFill>
                  <a:schemeClr val="tx1"/>
                </a:solidFill>
                <a:latin typeface="+mn-lt"/>
                <a:ea typeface="+mn-ea"/>
                <a:cs typeface="+mn-cs"/>
              </a:rPr>
              <a:t> User toggles LED on/off buttons in App.</a:t>
            </a:r>
          </a:p>
          <a:p>
            <a:r>
              <a:rPr lang="en-GB" sz="1200" b="0" kern="1200" dirty="0" smtClean="0">
                <a:solidFill>
                  <a:schemeClr val="tx1"/>
                </a:solidFill>
                <a:latin typeface="+mn-lt"/>
                <a:ea typeface="+mn-ea"/>
                <a:cs typeface="+mn-cs"/>
              </a:rPr>
              <a:t> Slave no. and command is sent to </a:t>
            </a:r>
            <a:r>
              <a:rPr lang="en-GB" sz="1200" b="0" kern="1200" dirty="0" err="1" smtClean="0">
                <a:solidFill>
                  <a:schemeClr val="tx1"/>
                </a:solidFill>
                <a:latin typeface="+mn-lt"/>
                <a:ea typeface="+mn-ea"/>
                <a:cs typeface="+mn-cs"/>
              </a:rPr>
              <a:t>Bluemix</a:t>
            </a:r>
            <a:r>
              <a:rPr lang="en-GB" sz="1200" b="0" kern="1200" dirty="0" smtClean="0">
                <a:solidFill>
                  <a:schemeClr val="tx1"/>
                </a:solidFill>
                <a:latin typeface="+mn-lt"/>
                <a:ea typeface="+mn-ea"/>
                <a:cs typeface="+mn-cs"/>
              </a:rPr>
              <a:t> via API URL.</a:t>
            </a:r>
          </a:p>
          <a:p>
            <a:r>
              <a:rPr lang="en-GB" sz="1200" b="0" kern="1200" dirty="0" smtClean="0">
                <a:solidFill>
                  <a:schemeClr val="tx1"/>
                </a:solidFill>
                <a:latin typeface="+mn-lt"/>
                <a:ea typeface="+mn-ea"/>
                <a:cs typeface="+mn-cs"/>
              </a:rPr>
              <a:t> </a:t>
            </a:r>
            <a:r>
              <a:rPr lang="en-GB" sz="1200" b="0" kern="1200" dirty="0" err="1" smtClean="0">
                <a:solidFill>
                  <a:schemeClr val="tx1"/>
                </a:solidFill>
                <a:latin typeface="+mn-lt"/>
                <a:ea typeface="+mn-ea"/>
                <a:cs typeface="+mn-cs"/>
              </a:rPr>
              <a:t>Bluemix</a:t>
            </a:r>
            <a:r>
              <a:rPr lang="en-GB" sz="1200" b="0" kern="1200" dirty="0" smtClean="0">
                <a:solidFill>
                  <a:schemeClr val="tx1"/>
                </a:solidFill>
                <a:latin typeface="+mn-lt"/>
                <a:ea typeface="+mn-ea"/>
                <a:cs typeface="+mn-cs"/>
              </a:rPr>
              <a:t> receives Slave no. and command via HTTP.</a:t>
            </a:r>
          </a:p>
          <a:p>
            <a:r>
              <a:rPr lang="en-GB" sz="1200" b="0" kern="1200" dirty="0" smtClean="0">
                <a:solidFill>
                  <a:schemeClr val="tx1"/>
                </a:solidFill>
                <a:latin typeface="+mn-lt"/>
                <a:ea typeface="+mn-ea"/>
                <a:cs typeface="+mn-cs"/>
              </a:rPr>
              <a:t> Watson IoT receives, Gateway forwards to Master.</a:t>
            </a:r>
          </a:p>
          <a:p>
            <a:r>
              <a:rPr lang="en-GB" sz="1200" b="0" kern="1200" dirty="0" smtClean="0">
                <a:solidFill>
                  <a:schemeClr val="tx1"/>
                </a:solidFill>
                <a:latin typeface="+mn-lt"/>
                <a:ea typeface="+mn-ea"/>
                <a:cs typeface="+mn-cs"/>
              </a:rPr>
              <a:t> Master transmits command to Slaves via LoRa protocol.</a:t>
            </a:r>
          </a:p>
          <a:p>
            <a:endParaRPr lang="en-GB" sz="1200" b="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B4458F5-06A2-D94F-B649-B19D4671D2A6}" type="slidenum">
              <a:rPr lang="en-GB" smtClean="0"/>
              <a:t>14</a:t>
            </a:fld>
            <a:endParaRPr lang="en-GB"/>
          </a:p>
        </p:txBody>
      </p:sp>
    </p:spTree>
    <p:extLst>
      <p:ext uri="{BB962C8B-B14F-4D97-AF65-F5344CB8AC3E}">
        <p14:creationId xmlns:p14="http://schemas.microsoft.com/office/powerpoint/2010/main" val="53118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cs typeface="Arial"/>
              </a:rPr>
              <a:t>1 Didn't foresee the complexity involved in bi-directional setup, project</a:t>
            </a:r>
            <a:r>
              <a:rPr lang="en-US" sz="1200" spc="-20" baseline="0" dirty="0" smtClean="0">
                <a:cs typeface="Arial"/>
              </a:rPr>
              <a:t> version 1 with python script and MQTT was not efficient. Long learning curve.</a:t>
            </a:r>
            <a:endParaRPr lang="en-US" sz="1200" spc="-2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cs typeface="Arial"/>
              </a:rPr>
              <a:t>2 Current design does not implement any ultra</a:t>
            </a:r>
            <a:r>
              <a:rPr lang="en-US" sz="1200" spc="-20" baseline="0" dirty="0" smtClean="0">
                <a:cs typeface="Arial"/>
              </a:rPr>
              <a:t> power saving/deep sleep. Using </a:t>
            </a:r>
            <a:r>
              <a:rPr lang="en-US" sz="1200" spc="-20" baseline="0" dirty="0" err="1" smtClean="0">
                <a:cs typeface="Arial"/>
              </a:rPr>
              <a:t>ATmega</a:t>
            </a:r>
            <a:r>
              <a:rPr lang="en-US" sz="1200" spc="-20" baseline="0" dirty="0" smtClean="0">
                <a:cs typeface="Arial"/>
              </a:rPr>
              <a:t> raw helped but could be improved. Raw AVR, maybe TI MSP430, build entire gateway from C++ to handle everything.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baseline="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baseline="0" dirty="0" smtClean="0">
                <a:cs typeface="Arial"/>
              </a:rPr>
              <a:t>Slave devices are awake at all times and polling to enable testing and debugging.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baseline="0" dirty="0" smtClean="0">
                <a:cs typeface="Arial"/>
              </a:rPr>
              <a:t>Ideally, they should sleep all the time, only waking up to send data now and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baseline="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baseline="0" dirty="0" smtClean="0">
                <a:cs typeface="Arial"/>
              </a:rPr>
              <a:t>3 The receiver polls constantly, the duty cycle regulations are also ignored for testing purposes as I required constant data transfer to debug issues.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baseline="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baseline="0" dirty="0" smtClean="0">
                <a:cs typeface="Arial"/>
              </a:rPr>
              <a:t>4 The extra slaves data was difficult to separate, database volume increased rapidly.  Requires some collision detection/avoidance technique.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baseline="0" dirty="0" smtClean="0">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20" dirty="0" smtClean="0">
              <a:cs typeface="Arial"/>
            </a:endParaRPr>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15</a:t>
            </a:fld>
            <a:endParaRPr lang="en-GB"/>
          </a:p>
        </p:txBody>
      </p:sp>
    </p:spTree>
    <p:extLst>
      <p:ext uri="{BB962C8B-B14F-4D97-AF65-F5344CB8AC3E}">
        <p14:creationId xmlns:p14="http://schemas.microsoft.com/office/powerpoint/2010/main" val="61522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hope that provided enough information, although somewhat rushed!</a:t>
            </a:r>
          </a:p>
          <a:p>
            <a:endParaRPr lang="en-GB" baseline="0" dirty="0" smtClean="0"/>
          </a:p>
          <a:p>
            <a:r>
              <a:rPr lang="en-GB" baseline="0" dirty="0" smtClean="0"/>
              <a:t>Any questions?</a:t>
            </a:r>
            <a:endParaRPr lang="en-GB" dirty="0"/>
          </a:p>
        </p:txBody>
      </p:sp>
      <p:sp>
        <p:nvSpPr>
          <p:cNvPr id="4" name="Slide Number Placeholder 3"/>
          <p:cNvSpPr>
            <a:spLocks noGrp="1"/>
          </p:cNvSpPr>
          <p:nvPr>
            <p:ph type="sldNum" sz="quarter" idx="10"/>
          </p:nvPr>
        </p:nvSpPr>
        <p:spPr/>
        <p:txBody>
          <a:bodyPr/>
          <a:lstStyle/>
          <a:p>
            <a:fld id="{FB4458F5-06A2-D94F-B649-B19D4671D2A6}" type="slidenum">
              <a:rPr lang="en-GB" smtClean="0"/>
              <a:t>16</a:t>
            </a:fld>
            <a:endParaRPr lang="en-GB"/>
          </a:p>
        </p:txBody>
      </p:sp>
    </p:spTree>
    <p:extLst>
      <p:ext uri="{BB962C8B-B14F-4D97-AF65-F5344CB8AC3E}">
        <p14:creationId xmlns:p14="http://schemas.microsoft.com/office/powerpoint/2010/main" val="175619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title of my project is LoRa</a:t>
            </a:r>
            <a:r>
              <a:rPr lang="en-GB" baseline="0" dirty="0" smtClean="0"/>
              <a:t> Network Implementation</a:t>
            </a:r>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2</a:t>
            </a:fld>
            <a:endParaRPr lang="en-GB"/>
          </a:p>
        </p:txBody>
      </p:sp>
    </p:spTree>
    <p:extLst>
      <p:ext uri="{BB962C8B-B14F-4D97-AF65-F5344CB8AC3E}">
        <p14:creationId xmlns:p14="http://schemas.microsoft.com/office/powerpoint/2010/main" val="158148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INTRO TO THIS PRESENTATION, BRIEFLY list</a:t>
            </a:r>
            <a:r>
              <a:rPr lang="en-GB" baseline="0" dirty="0" smtClean="0"/>
              <a:t> the topics I'm going to talk about today...</a:t>
            </a:r>
          </a:p>
          <a:p>
            <a:endParaRPr lang="en-GB" baseline="0" dirty="0" smtClean="0"/>
          </a:p>
          <a:p>
            <a:r>
              <a:rPr lang="en-GB" baseline="0" dirty="0" smtClean="0"/>
              <a:t>1 Project Concepts / Goals / Objectives</a:t>
            </a:r>
          </a:p>
          <a:p>
            <a:r>
              <a:rPr lang="en-GB" baseline="0" dirty="0" smtClean="0"/>
              <a:t>PROVIDE an Overview of entire system and BLOCK Diagrams to show OPERATION</a:t>
            </a:r>
          </a:p>
          <a:p>
            <a:endParaRPr lang="en-GB" baseline="0" dirty="0" smtClean="0"/>
          </a:p>
          <a:p>
            <a:r>
              <a:rPr lang="en-GB" baseline="0" dirty="0" smtClean="0"/>
              <a:t>2 DETAIL the Project Design and its Implementation</a:t>
            </a:r>
          </a:p>
          <a:p>
            <a:r>
              <a:rPr lang="en-GB" baseline="0" dirty="0" smtClean="0"/>
              <a:t> </a:t>
            </a:r>
          </a:p>
          <a:p>
            <a:r>
              <a:rPr lang="en-GB" baseline="0" dirty="0" smtClean="0"/>
              <a:t>3 Talk about the technology and components used throughout,</a:t>
            </a:r>
          </a:p>
          <a:p>
            <a:r>
              <a:rPr lang="en-GB" baseline="0" dirty="0" smtClean="0"/>
              <a:t>Finally, DISCUSS the project delivery, the testing, troubleshooting and any IMPROVEMENTS that could be made</a:t>
            </a:r>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3</a:t>
            </a:fld>
            <a:endParaRPr lang="en-GB"/>
          </a:p>
        </p:txBody>
      </p:sp>
    </p:spTree>
    <p:extLst>
      <p:ext uri="{BB962C8B-B14F-4D97-AF65-F5344CB8AC3E}">
        <p14:creationId xmlns:p14="http://schemas.microsoft.com/office/powerpoint/2010/main" val="76176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LoRa?</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 Wireless</a:t>
            </a:r>
            <a:r>
              <a:rPr lang="en-GB" baseline="0" dirty="0" smtClean="0"/>
              <a:t> Modulation technique that has longer range than most!</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LoRa is the actual</a:t>
            </a:r>
            <a:r>
              <a:rPr lang="en-GB" baseline="0" dirty="0" smtClean="0"/>
              <a:t> </a:t>
            </a:r>
            <a:r>
              <a:rPr lang="en-GB" dirty="0" smtClean="0"/>
              <a:t>Physical Radio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 Range</a:t>
            </a:r>
            <a:r>
              <a:rPr lang="en-GB" baseline="0" dirty="0" smtClean="0"/>
              <a:t> and penetration due to combination of the low frequency and its modulation technique.</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3 - ISM bands within regulation - </a:t>
            </a:r>
          </a:p>
          <a:p>
            <a:r>
              <a:rPr lang="en-GB" dirty="0" smtClean="0"/>
              <a:t>limits on Power that</a:t>
            </a:r>
            <a:r>
              <a:rPr lang="en-GB" baseline="0" dirty="0" smtClean="0"/>
              <a:t> you can transmit at.</a:t>
            </a:r>
          </a:p>
          <a:p>
            <a:r>
              <a:rPr lang="en-GB" baseline="0" dirty="0" smtClean="0"/>
              <a:t>duty cycle limits how often you can transmit.</a:t>
            </a:r>
          </a:p>
          <a:p>
            <a:r>
              <a:rPr lang="en-GB" baseline="0" dirty="0" smtClean="0"/>
              <a:t>bandwidth how much you can send at once.</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862A329A-3AC7-2240-9DF2-D9F5E168B6F5}" type="slidenum">
              <a:rPr lang="en-GB" smtClean="0"/>
              <a:t>4</a:t>
            </a:fld>
            <a:endParaRPr lang="en-GB"/>
          </a:p>
        </p:txBody>
      </p:sp>
    </p:spTree>
    <p:extLst>
      <p:ext uri="{BB962C8B-B14F-4D97-AF65-F5344CB8AC3E}">
        <p14:creationId xmlns:p14="http://schemas.microsoft.com/office/powerpoint/2010/main" val="1643680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Bi-directional</a:t>
            </a:r>
            <a:r>
              <a:rPr lang="en-GB" baseline="0" dirty="0" smtClean="0"/>
              <a:t> so that it can transmit data in one direction while simultaneously receiving data from the other direction. Uplink and downlink capability.</a:t>
            </a:r>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5</a:t>
            </a:fld>
            <a:endParaRPr lang="en-GB"/>
          </a:p>
        </p:txBody>
      </p:sp>
    </p:spTree>
    <p:extLst>
      <p:ext uri="{BB962C8B-B14F-4D97-AF65-F5344CB8AC3E}">
        <p14:creationId xmlns:p14="http://schemas.microsoft.com/office/powerpoint/2010/main" val="149865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Network</a:t>
            </a:r>
            <a:r>
              <a:rPr lang="en-GB" baseline="0" dirty="0" smtClean="0"/>
              <a:t> Servers for remote viewing and monitoring of the network activity.</a:t>
            </a:r>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6</a:t>
            </a:fld>
            <a:endParaRPr lang="en-GB"/>
          </a:p>
        </p:txBody>
      </p:sp>
    </p:spTree>
    <p:extLst>
      <p:ext uri="{BB962C8B-B14F-4D97-AF65-F5344CB8AC3E}">
        <p14:creationId xmlns:p14="http://schemas.microsoft.com/office/powerpoint/2010/main" val="38699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Initially, I</a:t>
            </a:r>
            <a:r>
              <a:rPr lang="en-GB" baseline="0" dirty="0" smtClean="0"/>
              <a:t> found that there was a steep learning curve required to understand what was available and what was possible for this project. </a:t>
            </a:r>
          </a:p>
          <a:p>
            <a:endParaRPr lang="en-GB" baseline="0" dirty="0" smtClean="0"/>
          </a:p>
          <a:p>
            <a:r>
              <a:rPr lang="en-GB" baseline="0" dirty="0" smtClean="0"/>
              <a:t>The </a:t>
            </a:r>
            <a:r>
              <a:rPr lang="en-GB" baseline="0" dirty="0" err="1" smtClean="0"/>
              <a:t>hobbiest</a:t>
            </a:r>
            <a:r>
              <a:rPr lang="en-GB" baseline="0" dirty="0" smtClean="0"/>
              <a:t> community were using a widely adopted setup from IBM called a LoRa LMIC Single Channel Gateway. This was complex in nature and only had uplink capability. Developed by team of engineers, so to learn from top down perspective, not time effective considering the constraints of the project timetable.</a:t>
            </a:r>
          </a:p>
          <a:p>
            <a:endParaRPr lang="en-GB" baseline="0" dirty="0" smtClean="0"/>
          </a:p>
          <a:p>
            <a:r>
              <a:rPr lang="en-GB" baseline="0" dirty="0" smtClean="0"/>
              <a:t>I decided to work from the ground up and begin by getting the radios to talk.</a:t>
            </a:r>
          </a:p>
          <a:p>
            <a:endParaRPr lang="en-GB" baseline="0" dirty="0" smtClean="0"/>
          </a:p>
          <a:p>
            <a:r>
              <a:rPr lang="en-GB" baseline="0" dirty="0" smtClean="0"/>
              <a:t>Just to send a basic radio command from one module to another. This is a called point to point system.</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7</a:t>
            </a:fld>
            <a:endParaRPr lang="en-GB"/>
          </a:p>
        </p:txBody>
      </p:sp>
    </p:spTree>
    <p:extLst>
      <p:ext uri="{BB962C8B-B14F-4D97-AF65-F5344CB8AC3E}">
        <p14:creationId xmlns:p14="http://schemas.microsoft.com/office/powerpoint/2010/main" val="80184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my point to point system, I have two devices, each with an ATmega328p microcontroller, which is interfaced via software serial, with a Microchip RN2483 LoRa radio module which is connected to an 868MHz quarter-wave antenna.</a:t>
            </a:r>
          </a:p>
          <a:p>
            <a:endParaRPr lang="en-GB" baseline="0" dirty="0" smtClean="0"/>
          </a:p>
          <a:p>
            <a:r>
              <a:rPr lang="en-GB" baseline="0" dirty="0" smtClean="0"/>
              <a:t>(I used Software serial because the Serial Monitor uses the Hardware Serial port on the Arduino which I needed for debugging at the start.)</a:t>
            </a:r>
          </a:p>
          <a:p>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8</a:t>
            </a:fld>
            <a:endParaRPr lang="en-GB"/>
          </a:p>
        </p:txBody>
      </p:sp>
    </p:spTree>
    <p:extLst>
      <p:ext uri="{BB962C8B-B14F-4D97-AF65-F5344CB8AC3E}">
        <p14:creationId xmlns:p14="http://schemas.microsoft.com/office/powerpoint/2010/main" val="1803850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quickly run through the setup, the transmitter and receiver both initialise pins, open serial connections. The radio is hard reset once at the start to pull up to high impedance state. The Mac Layer is disabled. The frequency, power and other variables are set.</a:t>
            </a:r>
          </a:p>
          <a:p>
            <a:endParaRPr lang="en-GB" baseline="0" dirty="0" smtClean="0"/>
          </a:p>
          <a:p>
            <a:r>
              <a:rPr lang="en-GB" baseline="0" dirty="0" smtClean="0"/>
              <a:t>On the transmitter, led on function is called, radio commands, led off.</a:t>
            </a:r>
          </a:p>
          <a:p>
            <a:endParaRPr lang="en-GB" baseline="0" dirty="0" smtClean="0"/>
          </a:p>
          <a:p>
            <a:r>
              <a:rPr lang="en-GB" baseline="0" dirty="0" smtClean="0"/>
              <a:t>On the receiver, polls, reads in strings, toggles led.</a:t>
            </a:r>
          </a:p>
          <a:p>
            <a:endParaRPr lang="en-GB" baseline="0" dirty="0" smtClean="0"/>
          </a:p>
          <a:p>
            <a:r>
              <a:rPr lang="en-GB" baseline="0" dirty="0" smtClean="0"/>
              <a:t>Now, I'm slightly conscious of time so I'm going to quickly go through the next iterations of design upgrades.</a:t>
            </a:r>
            <a:endParaRPr lang="en-GB" dirty="0"/>
          </a:p>
        </p:txBody>
      </p:sp>
      <p:sp>
        <p:nvSpPr>
          <p:cNvPr id="4" name="Slide Number Placeholder 3"/>
          <p:cNvSpPr>
            <a:spLocks noGrp="1"/>
          </p:cNvSpPr>
          <p:nvPr>
            <p:ph type="sldNum" sz="quarter" idx="10"/>
          </p:nvPr>
        </p:nvSpPr>
        <p:spPr/>
        <p:txBody>
          <a:bodyPr/>
          <a:lstStyle/>
          <a:p>
            <a:fld id="{862A329A-3AC7-2240-9DF2-D9F5E168B6F5}" type="slidenum">
              <a:rPr lang="en-GB" smtClean="0"/>
              <a:t>9</a:t>
            </a:fld>
            <a:endParaRPr lang="en-GB"/>
          </a:p>
        </p:txBody>
      </p:sp>
    </p:spTree>
    <p:extLst>
      <p:ext uri="{BB962C8B-B14F-4D97-AF65-F5344CB8AC3E}">
        <p14:creationId xmlns:p14="http://schemas.microsoft.com/office/powerpoint/2010/main" val="88417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B6E376-5ABE-4D4C-8D83-228FBF55950E}" type="datetimeFigureOut">
              <a:rPr lang="en-GB" smtClean="0"/>
              <a:t>28/04/2017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44810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B6E376-5ABE-4D4C-8D83-228FBF55950E}" type="datetimeFigureOut">
              <a:rPr lang="en-GB" smtClean="0"/>
              <a:t>28/04/2017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67209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B6E376-5ABE-4D4C-8D83-228FBF55950E}" type="datetimeFigureOut">
              <a:rPr lang="en-GB" smtClean="0"/>
              <a:t>28/04/2017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93961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B6E376-5ABE-4D4C-8D83-228FBF55950E}" type="datetimeFigureOut">
              <a:rPr lang="en-GB" smtClean="0"/>
              <a:t>28/04/2017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09471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6E376-5ABE-4D4C-8D83-228FBF55950E}" type="datetimeFigureOut">
              <a:rPr lang="en-GB" smtClean="0"/>
              <a:t>28/04/2017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40648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9B6E376-5ABE-4D4C-8D83-228FBF55950E}" type="datetimeFigureOut">
              <a:rPr lang="en-GB" smtClean="0"/>
              <a:t>28/04/2017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42237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B6E376-5ABE-4D4C-8D83-228FBF55950E}" type="datetimeFigureOut">
              <a:rPr lang="en-GB" smtClean="0"/>
              <a:t>28/04/2017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407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B6E376-5ABE-4D4C-8D83-228FBF55950E}" type="datetimeFigureOut">
              <a:rPr lang="en-GB" smtClean="0"/>
              <a:t>28/04/2017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95510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6E376-5ABE-4D4C-8D83-228FBF55950E}" type="datetimeFigureOut">
              <a:rPr lang="en-GB" smtClean="0"/>
              <a:t>28/04/2017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78577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6E376-5ABE-4D4C-8D83-228FBF55950E}" type="datetimeFigureOut">
              <a:rPr lang="en-GB" smtClean="0"/>
              <a:t>28/04/2017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43408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6E376-5ABE-4D4C-8D83-228FBF55950E}" type="datetimeFigureOut">
              <a:rPr lang="en-GB" smtClean="0"/>
              <a:t>28/04/2017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792DBC-F7F1-D44B-8C7F-DEAAB939A3BA}" type="slidenum">
              <a:rPr lang="en-GB" smtClean="0"/>
              <a:t>‹#›</a:t>
            </a:fld>
            <a:endParaRPr lang="en-GB"/>
          </a:p>
        </p:txBody>
      </p:sp>
    </p:spTree>
    <p:extLst>
      <p:ext uri="{BB962C8B-B14F-4D97-AF65-F5344CB8AC3E}">
        <p14:creationId xmlns:p14="http://schemas.microsoft.com/office/powerpoint/2010/main" val="14357588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6E376-5ABE-4D4C-8D83-228FBF55950E}" type="datetimeFigureOut">
              <a:rPr lang="en-GB" smtClean="0"/>
              <a:t>28/04/2017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2DBC-F7F1-D44B-8C7F-DEAAB939A3BA}" type="slidenum">
              <a:rPr lang="en-GB" smtClean="0"/>
              <a:t>‹#›</a:t>
            </a:fld>
            <a:endParaRPr lang="en-GB"/>
          </a:p>
        </p:txBody>
      </p:sp>
    </p:spTree>
    <p:extLst>
      <p:ext uri="{BB962C8B-B14F-4D97-AF65-F5344CB8AC3E}">
        <p14:creationId xmlns:p14="http://schemas.microsoft.com/office/powerpoint/2010/main" val="234107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6.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2000" cy="6857999"/>
          </a:xfrm>
          <a:prstGeom prst="rect">
            <a:avLst/>
          </a:prstGeom>
          <a:blipFill>
            <a:blip r:embed="rId3" cstate="print"/>
            <a:stretch>
              <a:fillRect/>
            </a:stretch>
          </a:blipFill>
        </p:spPr>
        <p:txBody>
          <a:bodyPr wrap="square" lIns="0" tIns="0" rIns="0" bIns="0" rtlCol="0"/>
          <a:lstStyle/>
          <a:p>
            <a:pPr lvl="0" algn="ctr"/>
            <a:endParaRPr lang="en-US" altLang="ko-KR" sz="2400" b="1">
              <a:solidFill>
                <a:prstClr val="black"/>
              </a:solidFill>
              <a:latin typeface="Arial" pitchFamily="34" charset="0"/>
              <a:ea typeface="맑은 고딕" pitchFamily="50" charset="-127"/>
              <a:cs typeface="Arial" pitchFamily="34" charset="0"/>
            </a:endParaRPr>
          </a:p>
          <a:p>
            <a:pPr lvl="0" algn="ctr"/>
            <a:endParaRPr lang="en-US" sz="2400" dirty="0">
              <a:solidFill>
                <a:prstClr val="black"/>
              </a:solidFill>
            </a:endParaRPr>
          </a:p>
        </p:txBody>
      </p:sp>
      <p:sp>
        <p:nvSpPr>
          <p:cNvPr id="3" name="object 3"/>
          <p:cNvSpPr/>
          <p:nvPr/>
        </p:nvSpPr>
        <p:spPr>
          <a:xfrm>
            <a:off x="4085641" y="1418641"/>
            <a:ext cx="4020820" cy="4020820"/>
          </a:xfrm>
          <a:custGeom>
            <a:avLst/>
            <a:gdLst/>
            <a:ahLst/>
            <a:cxnLst/>
            <a:rect l="l" t="t" r="r" b="b"/>
            <a:pathLst>
              <a:path w="3015615" h="3015615">
                <a:moveTo>
                  <a:pt x="1507693" y="0"/>
                </a:moveTo>
                <a:lnTo>
                  <a:pt x="1463178" y="653"/>
                </a:lnTo>
                <a:lnTo>
                  <a:pt x="1418695" y="2613"/>
                </a:lnTo>
                <a:lnTo>
                  <a:pt x="1374274" y="5880"/>
                </a:lnTo>
                <a:lnTo>
                  <a:pt x="1329946" y="10453"/>
                </a:lnTo>
                <a:lnTo>
                  <a:pt x="1285744" y="16333"/>
                </a:lnTo>
                <a:lnTo>
                  <a:pt x="1241698" y="23520"/>
                </a:lnTo>
                <a:lnTo>
                  <a:pt x="1197839" y="32013"/>
                </a:lnTo>
                <a:lnTo>
                  <a:pt x="1154199" y="41813"/>
                </a:lnTo>
                <a:lnTo>
                  <a:pt x="1110808" y="52920"/>
                </a:lnTo>
                <a:lnTo>
                  <a:pt x="1067699" y="65333"/>
                </a:lnTo>
                <a:lnTo>
                  <a:pt x="1024902" y="79053"/>
                </a:lnTo>
                <a:lnTo>
                  <a:pt x="982448" y="94080"/>
                </a:lnTo>
                <a:lnTo>
                  <a:pt x="940369" y="110413"/>
                </a:lnTo>
                <a:lnTo>
                  <a:pt x="898697" y="128053"/>
                </a:lnTo>
                <a:lnTo>
                  <a:pt x="857461" y="147000"/>
                </a:lnTo>
                <a:lnTo>
                  <a:pt x="816694" y="167254"/>
                </a:lnTo>
                <a:lnTo>
                  <a:pt x="776426" y="188814"/>
                </a:lnTo>
                <a:lnTo>
                  <a:pt x="736689" y="211680"/>
                </a:lnTo>
                <a:lnTo>
                  <a:pt x="697515" y="235854"/>
                </a:lnTo>
                <a:lnTo>
                  <a:pt x="658933" y="261334"/>
                </a:lnTo>
                <a:lnTo>
                  <a:pt x="620977" y="288121"/>
                </a:lnTo>
                <a:lnTo>
                  <a:pt x="583676" y="316214"/>
                </a:lnTo>
                <a:lnTo>
                  <a:pt x="547062" y="345614"/>
                </a:lnTo>
                <a:lnTo>
                  <a:pt x="511166" y="376321"/>
                </a:lnTo>
                <a:lnTo>
                  <a:pt x="476020" y="408335"/>
                </a:lnTo>
                <a:lnTo>
                  <a:pt x="441655" y="441655"/>
                </a:lnTo>
                <a:lnTo>
                  <a:pt x="408335" y="476020"/>
                </a:lnTo>
                <a:lnTo>
                  <a:pt x="376321" y="511166"/>
                </a:lnTo>
                <a:lnTo>
                  <a:pt x="345614" y="547062"/>
                </a:lnTo>
                <a:lnTo>
                  <a:pt x="316214" y="583676"/>
                </a:lnTo>
                <a:lnTo>
                  <a:pt x="288121" y="620977"/>
                </a:lnTo>
                <a:lnTo>
                  <a:pt x="261334" y="658933"/>
                </a:lnTo>
                <a:lnTo>
                  <a:pt x="235854" y="697515"/>
                </a:lnTo>
                <a:lnTo>
                  <a:pt x="211680" y="736689"/>
                </a:lnTo>
                <a:lnTo>
                  <a:pt x="188814" y="776426"/>
                </a:lnTo>
                <a:lnTo>
                  <a:pt x="167254" y="816694"/>
                </a:lnTo>
                <a:lnTo>
                  <a:pt x="147000" y="857461"/>
                </a:lnTo>
                <a:lnTo>
                  <a:pt x="128053" y="898697"/>
                </a:lnTo>
                <a:lnTo>
                  <a:pt x="110413" y="940369"/>
                </a:lnTo>
                <a:lnTo>
                  <a:pt x="94080" y="982448"/>
                </a:lnTo>
                <a:lnTo>
                  <a:pt x="79053" y="1024902"/>
                </a:lnTo>
                <a:lnTo>
                  <a:pt x="65333" y="1067699"/>
                </a:lnTo>
                <a:lnTo>
                  <a:pt x="52920" y="1110808"/>
                </a:lnTo>
                <a:lnTo>
                  <a:pt x="41813" y="1154199"/>
                </a:lnTo>
                <a:lnTo>
                  <a:pt x="32013" y="1197839"/>
                </a:lnTo>
                <a:lnTo>
                  <a:pt x="23520" y="1241698"/>
                </a:lnTo>
                <a:lnTo>
                  <a:pt x="16333" y="1285744"/>
                </a:lnTo>
                <a:lnTo>
                  <a:pt x="10453" y="1329946"/>
                </a:lnTo>
                <a:lnTo>
                  <a:pt x="5880" y="1374274"/>
                </a:lnTo>
                <a:lnTo>
                  <a:pt x="2613" y="1418695"/>
                </a:lnTo>
                <a:lnTo>
                  <a:pt x="653" y="1463178"/>
                </a:lnTo>
                <a:lnTo>
                  <a:pt x="0" y="1507693"/>
                </a:lnTo>
                <a:lnTo>
                  <a:pt x="653" y="1552207"/>
                </a:lnTo>
                <a:lnTo>
                  <a:pt x="2613" y="1596691"/>
                </a:lnTo>
                <a:lnTo>
                  <a:pt x="5880" y="1641112"/>
                </a:lnTo>
                <a:lnTo>
                  <a:pt x="10453" y="1685439"/>
                </a:lnTo>
                <a:lnTo>
                  <a:pt x="16333" y="1729641"/>
                </a:lnTo>
                <a:lnTo>
                  <a:pt x="23520" y="1773688"/>
                </a:lnTo>
                <a:lnTo>
                  <a:pt x="32013" y="1817546"/>
                </a:lnTo>
                <a:lnTo>
                  <a:pt x="41813" y="1861187"/>
                </a:lnTo>
                <a:lnTo>
                  <a:pt x="52920" y="1904577"/>
                </a:lnTo>
                <a:lnTo>
                  <a:pt x="65333" y="1947686"/>
                </a:lnTo>
                <a:lnTo>
                  <a:pt x="79053" y="1990484"/>
                </a:lnTo>
                <a:lnTo>
                  <a:pt x="94080" y="2032937"/>
                </a:lnTo>
                <a:lnTo>
                  <a:pt x="110413" y="2075016"/>
                </a:lnTo>
                <a:lnTo>
                  <a:pt x="128053" y="2116689"/>
                </a:lnTo>
                <a:lnTo>
                  <a:pt x="147000" y="2157925"/>
                </a:lnTo>
                <a:lnTo>
                  <a:pt x="167254" y="2198692"/>
                </a:lnTo>
                <a:lnTo>
                  <a:pt x="188814" y="2238959"/>
                </a:lnTo>
                <a:lnTo>
                  <a:pt x="211680" y="2278696"/>
                </a:lnTo>
                <a:lnTo>
                  <a:pt x="235854" y="2317871"/>
                </a:lnTo>
                <a:lnTo>
                  <a:pt x="261334" y="2356452"/>
                </a:lnTo>
                <a:lnTo>
                  <a:pt x="288121" y="2394409"/>
                </a:lnTo>
                <a:lnTo>
                  <a:pt x="316214" y="2431710"/>
                </a:lnTo>
                <a:lnTo>
                  <a:pt x="345614" y="2468323"/>
                </a:lnTo>
                <a:lnTo>
                  <a:pt x="376321" y="2504219"/>
                </a:lnTo>
                <a:lnTo>
                  <a:pt x="408335" y="2539365"/>
                </a:lnTo>
                <a:lnTo>
                  <a:pt x="441655" y="2573731"/>
                </a:lnTo>
                <a:lnTo>
                  <a:pt x="476020" y="2607051"/>
                </a:lnTo>
                <a:lnTo>
                  <a:pt x="511166" y="2639064"/>
                </a:lnTo>
                <a:lnTo>
                  <a:pt x="547062" y="2669771"/>
                </a:lnTo>
                <a:lnTo>
                  <a:pt x="583676" y="2699172"/>
                </a:lnTo>
                <a:lnTo>
                  <a:pt x="620977" y="2727265"/>
                </a:lnTo>
                <a:lnTo>
                  <a:pt x="658933" y="2754052"/>
                </a:lnTo>
                <a:lnTo>
                  <a:pt x="697515" y="2779532"/>
                </a:lnTo>
                <a:lnTo>
                  <a:pt x="736689" y="2803706"/>
                </a:lnTo>
                <a:lnTo>
                  <a:pt x="776426" y="2826572"/>
                </a:lnTo>
                <a:lnTo>
                  <a:pt x="816694" y="2848132"/>
                </a:lnTo>
                <a:lnTo>
                  <a:pt x="857461" y="2868386"/>
                </a:lnTo>
                <a:lnTo>
                  <a:pt x="898697" y="2887333"/>
                </a:lnTo>
                <a:lnTo>
                  <a:pt x="940369" y="2904973"/>
                </a:lnTo>
                <a:lnTo>
                  <a:pt x="982448" y="2921306"/>
                </a:lnTo>
                <a:lnTo>
                  <a:pt x="1024902" y="2936333"/>
                </a:lnTo>
                <a:lnTo>
                  <a:pt x="1067699" y="2950053"/>
                </a:lnTo>
                <a:lnTo>
                  <a:pt x="1110808" y="2962467"/>
                </a:lnTo>
                <a:lnTo>
                  <a:pt x="1154199" y="2973573"/>
                </a:lnTo>
                <a:lnTo>
                  <a:pt x="1197839" y="2983373"/>
                </a:lnTo>
                <a:lnTo>
                  <a:pt x="1241698" y="2991867"/>
                </a:lnTo>
                <a:lnTo>
                  <a:pt x="1285744" y="2999053"/>
                </a:lnTo>
                <a:lnTo>
                  <a:pt x="1329946" y="3004933"/>
                </a:lnTo>
                <a:lnTo>
                  <a:pt x="1374274" y="3009507"/>
                </a:lnTo>
                <a:lnTo>
                  <a:pt x="1418695" y="3012774"/>
                </a:lnTo>
                <a:lnTo>
                  <a:pt x="1463178" y="3014734"/>
                </a:lnTo>
                <a:lnTo>
                  <a:pt x="1507693" y="3015387"/>
                </a:lnTo>
                <a:lnTo>
                  <a:pt x="1552207" y="3014734"/>
                </a:lnTo>
                <a:lnTo>
                  <a:pt x="1596691" y="3012774"/>
                </a:lnTo>
                <a:lnTo>
                  <a:pt x="1641112" y="3009507"/>
                </a:lnTo>
                <a:lnTo>
                  <a:pt x="1685439" y="3004933"/>
                </a:lnTo>
                <a:lnTo>
                  <a:pt x="1729641" y="2999053"/>
                </a:lnTo>
                <a:lnTo>
                  <a:pt x="1773688" y="2991867"/>
                </a:lnTo>
                <a:lnTo>
                  <a:pt x="1817546" y="2983373"/>
                </a:lnTo>
                <a:lnTo>
                  <a:pt x="1861187" y="2973573"/>
                </a:lnTo>
                <a:lnTo>
                  <a:pt x="1904577" y="2962467"/>
                </a:lnTo>
                <a:lnTo>
                  <a:pt x="1947686" y="2950053"/>
                </a:lnTo>
                <a:lnTo>
                  <a:pt x="1990484" y="2936333"/>
                </a:lnTo>
                <a:lnTo>
                  <a:pt x="2032937" y="2921306"/>
                </a:lnTo>
                <a:lnTo>
                  <a:pt x="2075016" y="2904973"/>
                </a:lnTo>
                <a:lnTo>
                  <a:pt x="2116689" y="2887333"/>
                </a:lnTo>
                <a:lnTo>
                  <a:pt x="2157925" y="2868386"/>
                </a:lnTo>
                <a:lnTo>
                  <a:pt x="2198692" y="2848132"/>
                </a:lnTo>
                <a:lnTo>
                  <a:pt x="2238959" y="2826572"/>
                </a:lnTo>
                <a:lnTo>
                  <a:pt x="2278696" y="2803706"/>
                </a:lnTo>
                <a:lnTo>
                  <a:pt x="2317871" y="2779532"/>
                </a:lnTo>
                <a:lnTo>
                  <a:pt x="2356452" y="2754052"/>
                </a:lnTo>
                <a:lnTo>
                  <a:pt x="2394409" y="2727265"/>
                </a:lnTo>
                <a:lnTo>
                  <a:pt x="2431710" y="2699172"/>
                </a:lnTo>
                <a:lnTo>
                  <a:pt x="2468323" y="2669771"/>
                </a:lnTo>
                <a:lnTo>
                  <a:pt x="2504219" y="2639064"/>
                </a:lnTo>
                <a:lnTo>
                  <a:pt x="2539365" y="2607051"/>
                </a:lnTo>
                <a:lnTo>
                  <a:pt x="2573731" y="2573731"/>
                </a:lnTo>
                <a:lnTo>
                  <a:pt x="2607051" y="2539365"/>
                </a:lnTo>
                <a:lnTo>
                  <a:pt x="2639064" y="2504219"/>
                </a:lnTo>
                <a:lnTo>
                  <a:pt x="2669771" y="2468323"/>
                </a:lnTo>
                <a:lnTo>
                  <a:pt x="2699171" y="2431710"/>
                </a:lnTo>
                <a:lnTo>
                  <a:pt x="2727265" y="2394409"/>
                </a:lnTo>
                <a:lnTo>
                  <a:pt x="2754051" y="2356452"/>
                </a:lnTo>
                <a:lnTo>
                  <a:pt x="2779532" y="2317871"/>
                </a:lnTo>
                <a:lnTo>
                  <a:pt x="2803705" y="2278696"/>
                </a:lnTo>
                <a:lnTo>
                  <a:pt x="2826572" y="2238959"/>
                </a:lnTo>
                <a:lnTo>
                  <a:pt x="2848132" y="2198692"/>
                </a:lnTo>
                <a:lnTo>
                  <a:pt x="2868385" y="2157925"/>
                </a:lnTo>
                <a:lnTo>
                  <a:pt x="2887332" y="2116689"/>
                </a:lnTo>
                <a:lnTo>
                  <a:pt x="2904972" y="2075016"/>
                </a:lnTo>
                <a:lnTo>
                  <a:pt x="2921306" y="2032937"/>
                </a:lnTo>
                <a:lnTo>
                  <a:pt x="2936332" y="1990484"/>
                </a:lnTo>
                <a:lnTo>
                  <a:pt x="2950052" y="1947686"/>
                </a:lnTo>
                <a:lnTo>
                  <a:pt x="2962466" y="1904577"/>
                </a:lnTo>
                <a:lnTo>
                  <a:pt x="2973572" y="1861187"/>
                </a:lnTo>
                <a:lnTo>
                  <a:pt x="2983372" y="1817546"/>
                </a:lnTo>
                <a:lnTo>
                  <a:pt x="2991866" y="1773688"/>
                </a:lnTo>
                <a:lnTo>
                  <a:pt x="2999052" y="1729641"/>
                </a:lnTo>
                <a:lnTo>
                  <a:pt x="3004933" y="1685439"/>
                </a:lnTo>
                <a:lnTo>
                  <a:pt x="3009506" y="1641112"/>
                </a:lnTo>
                <a:lnTo>
                  <a:pt x="3012773" y="1596691"/>
                </a:lnTo>
                <a:lnTo>
                  <a:pt x="3014733" y="1552207"/>
                </a:lnTo>
                <a:lnTo>
                  <a:pt x="3015386" y="1507693"/>
                </a:lnTo>
                <a:lnTo>
                  <a:pt x="3014733" y="1463178"/>
                </a:lnTo>
                <a:lnTo>
                  <a:pt x="3012773" y="1418695"/>
                </a:lnTo>
                <a:lnTo>
                  <a:pt x="3009506" y="1374274"/>
                </a:lnTo>
                <a:lnTo>
                  <a:pt x="3004933" y="1329946"/>
                </a:lnTo>
                <a:lnTo>
                  <a:pt x="2999052" y="1285744"/>
                </a:lnTo>
                <a:lnTo>
                  <a:pt x="2991866" y="1241698"/>
                </a:lnTo>
                <a:lnTo>
                  <a:pt x="2983372" y="1197839"/>
                </a:lnTo>
                <a:lnTo>
                  <a:pt x="2973572" y="1154199"/>
                </a:lnTo>
                <a:lnTo>
                  <a:pt x="2962466" y="1110808"/>
                </a:lnTo>
                <a:lnTo>
                  <a:pt x="2950052" y="1067699"/>
                </a:lnTo>
                <a:lnTo>
                  <a:pt x="2936332" y="1024902"/>
                </a:lnTo>
                <a:lnTo>
                  <a:pt x="2921306" y="982448"/>
                </a:lnTo>
                <a:lnTo>
                  <a:pt x="2904972" y="940369"/>
                </a:lnTo>
                <a:lnTo>
                  <a:pt x="2887332" y="898697"/>
                </a:lnTo>
                <a:lnTo>
                  <a:pt x="2868385" y="857461"/>
                </a:lnTo>
                <a:lnTo>
                  <a:pt x="2848132" y="816694"/>
                </a:lnTo>
                <a:lnTo>
                  <a:pt x="2826572" y="776426"/>
                </a:lnTo>
                <a:lnTo>
                  <a:pt x="2803705" y="736689"/>
                </a:lnTo>
                <a:lnTo>
                  <a:pt x="2779532" y="697515"/>
                </a:lnTo>
                <a:lnTo>
                  <a:pt x="2754051" y="658933"/>
                </a:lnTo>
                <a:lnTo>
                  <a:pt x="2727265" y="620977"/>
                </a:lnTo>
                <a:lnTo>
                  <a:pt x="2699171" y="583676"/>
                </a:lnTo>
                <a:lnTo>
                  <a:pt x="2669771" y="547062"/>
                </a:lnTo>
                <a:lnTo>
                  <a:pt x="2639064" y="511166"/>
                </a:lnTo>
                <a:lnTo>
                  <a:pt x="2607051" y="476020"/>
                </a:lnTo>
                <a:lnTo>
                  <a:pt x="2573731" y="441655"/>
                </a:lnTo>
                <a:lnTo>
                  <a:pt x="2539365" y="408335"/>
                </a:lnTo>
                <a:lnTo>
                  <a:pt x="2504219" y="376321"/>
                </a:lnTo>
                <a:lnTo>
                  <a:pt x="2468323" y="345614"/>
                </a:lnTo>
                <a:lnTo>
                  <a:pt x="2431710" y="316214"/>
                </a:lnTo>
                <a:lnTo>
                  <a:pt x="2394409" y="288121"/>
                </a:lnTo>
                <a:lnTo>
                  <a:pt x="2356452" y="261334"/>
                </a:lnTo>
                <a:lnTo>
                  <a:pt x="2317871" y="235854"/>
                </a:lnTo>
                <a:lnTo>
                  <a:pt x="2278696" y="211680"/>
                </a:lnTo>
                <a:lnTo>
                  <a:pt x="2238959" y="188814"/>
                </a:lnTo>
                <a:lnTo>
                  <a:pt x="2198692" y="167254"/>
                </a:lnTo>
                <a:lnTo>
                  <a:pt x="2157925" y="147000"/>
                </a:lnTo>
                <a:lnTo>
                  <a:pt x="2116689" y="128053"/>
                </a:lnTo>
                <a:lnTo>
                  <a:pt x="2075016" y="110413"/>
                </a:lnTo>
                <a:lnTo>
                  <a:pt x="2032937" y="94080"/>
                </a:lnTo>
                <a:lnTo>
                  <a:pt x="1990484" y="79053"/>
                </a:lnTo>
                <a:lnTo>
                  <a:pt x="1947686" y="65333"/>
                </a:lnTo>
                <a:lnTo>
                  <a:pt x="1904577" y="52920"/>
                </a:lnTo>
                <a:lnTo>
                  <a:pt x="1861187" y="41813"/>
                </a:lnTo>
                <a:lnTo>
                  <a:pt x="1817546" y="32013"/>
                </a:lnTo>
                <a:lnTo>
                  <a:pt x="1773688" y="23520"/>
                </a:lnTo>
                <a:lnTo>
                  <a:pt x="1729641" y="16333"/>
                </a:lnTo>
                <a:lnTo>
                  <a:pt x="1685439" y="10453"/>
                </a:lnTo>
                <a:lnTo>
                  <a:pt x="1641112" y="5880"/>
                </a:lnTo>
                <a:lnTo>
                  <a:pt x="1596691" y="2613"/>
                </a:lnTo>
                <a:lnTo>
                  <a:pt x="1552207" y="653"/>
                </a:lnTo>
                <a:lnTo>
                  <a:pt x="1507693" y="0"/>
                </a:lnTo>
                <a:close/>
              </a:path>
            </a:pathLst>
          </a:custGeom>
          <a:solidFill>
            <a:srgbClr val="FFFFFF"/>
          </a:solidFill>
        </p:spPr>
        <p:txBody>
          <a:bodyPr wrap="square" lIns="0" tIns="0" rIns="0" bIns="0" rtlCol="0"/>
          <a:lstStyle/>
          <a:p>
            <a:endParaRPr sz="240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615" y="1626767"/>
            <a:ext cx="5100771" cy="3604464"/>
          </a:xfrm>
          <a:prstGeom prst="rect">
            <a:avLst/>
          </a:prstGeom>
        </p:spPr>
      </p:pic>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a:t>
            </a:fld>
            <a:endParaRPr lang="uk-UA"/>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10852"/>
            <a:ext cx="2336800" cy="1222997"/>
          </a:xfrm>
          <a:prstGeom prst="rect">
            <a:avLst/>
          </a:prstGeom>
        </p:spPr>
      </p:pic>
    </p:spTree>
    <p:extLst>
      <p:ext uri="{BB962C8B-B14F-4D97-AF65-F5344CB8AC3E}">
        <p14:creationId xmlns:p14="http://schemas.microsoft.com/office/powerpoint/2010/main" val="145905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 y="1758037"/>
            <a:ext cx="11988800" cy="3374863"/>
          </a:xfrm>
          <a:prstGeom prst="rect">
            <a:avLst/>
          </a:prstGeom>
        </p:spPr>
      </p:pic>
      <p:sp>
        <p:nvSpPr>
          <p:cNvPr id="6" name="Rectangle 5"/>
          <p:cNvSpPr/>
          <p:nvPr/>
        </p:nvSpPr>
        <p:spPr>
          <a:xfrm>
            <a:off x="609601" y="1921550"/>
            <a:ext cx="3683509" cy="1241237"/>
          </a:xfrm>
          <a:prstGeom prst="rect">
            <a:avLst/>
          </a:prstGeom>
        </p:spPr>
        <p:txBody>
          <a:bodyPr wrap="none">
            <a:spAutoFit/>
          </a:bodyPr>
          <a:lstStyle/>
          <a:p>
            <a:r>
              <a:rPr lang="en-US" sz="3733" spc="80" dirty="0"/>
              <a:t>Point to Point </a:t>
            </a:r>
          </a:p>
          <a:p>
            <a:r>
              <a:rPr lang="en-US" sz="3733" spc="80" dirty="0"/>
              <a:t>Master and Slave</a:t>
            </a:r>
            <a:endParaRPr lang="en-GB" sz="3733"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10</a:t>
            </a:fld>
            <a:endParaRPr lang="uk-UA"/>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 y="5522749"/>
            <a:ext cx="3647440" cy="1213332"/>
          </a:xfrm>
          <a:prstGeom prst="rect">
            <a:avLst/>
          </a:prstGeom>
        </p:spPr>
      </p:pic>
    </p:spTree>
    <p:extLst>
      <p:ext uri="{BB962C8B-B14F-4D97-AF65-F5344CB8AC3E}">
        <p14:creationId xmlns:p14="http://schemas.microsoft.com/office/powerpoint/2010/main" val="190625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7467"/>
            <a:ext cx="12192000" cy="5040509"/>
          </a:xfrm>
          <a:prstGeom prst="rect">
            <a:avLst/>
          </a:prstGeom>
        </p:spPr>
      </p:pic>
      <p:sp>
        <p:nvSpPr>
          <p:cNvPr id="6" name="Rectangle 5"/>
          <p:cNvSpPr/>
          <p:nvPr/>
        </p:nvSpPr>
        <p:spPr>
          <a:xfrm>
            <a:off x="609601" y="1921550"/>
            <a:ext cx="5567037" cy="1241237"/>
          </a:xfrm>
          <a:prstGeom prst="rect">
            <a:avLst/>
          </a:prstGeom>
        </p:spPr>
        <p:txBody>
          <a:bodyPr wrap="none">
            <a:spAutoFit/>
          </a:bodyPr>
          <a:lstStyle/>
          <a:p>
            <a:r>
              <a:rPr lang="en-US" sz="3733" spc="80" dirty="0"/>
              <a:t>Bi-Directional </a:t>
            </a:r>
          </a:p>
          <a:p>
            <a:r>
              <a:rPr lang="en-US" sz="3733" spc="80" dirty="0"/>
              <a:t>Single Master, Single Slave</a:t>
            </a:r>
            <a:endParaRPr lang="en-GB" sz="3733"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11</a:t>
            </a:fld>
            <a:endParaRPr lang="uk-UA"/>
          </a:p>
        </p:txBody>
      </p:sp>
    </p:spTree>
    <p:extLst>
      <p:ext uri="{BB962C8B-B14F-4D97-AF65-F5344CB8AC3E}">
        <p14:creationId xmlns:p14="http://schemas.microsoft.com/office/powerpoint/2010/main" val="1002837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12</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1" y="290222"/>
            <a:ext cx="12090399" cy="6325359"/>
          </a:xfrm>
          <a:prstGeom prst="rect">
            <a:avLst/>
          </a:prstGeom>
        </p:spPr>
      </p:pic>
      <p:sp>
        <p:nvSpPr>
          <p:cNvPr id="6" name="Rectangle 5"/>
          <p:cNvSpPr/>
          <p:nvPr/>
        </p:nvSpPr>
        <p:spPr>
          <a:xfrm>
            <a:off x="609600" y="1921550"/>
            <a:ext cx="6073266" cy="1241237"/>
          </a:xfrm>
          <a:prstGeom prst="rect">
            <a:avLst/>
          </a:prstGeom>
        </p:spPr>
        <p:txBody>
          <a:bodyPr wrap="none">
            <a:spAutoFit/>
          </a:bodyPr>
          <a:lstStyle/>
          <a:p>
            <a:r>
              <a:rPr lang="en-US" sz="3733" spc="80" dirty="0"/>
              <a:t>Bi-Directional </a:t>
            </a:r>
          </a:p>
          <a:p>
            <a:r>
              <a:rPr lang="en-US" sz="3733" spc="80" dirty="0"/>
              <a:t>Single Master, Multiple Slave</a:t>
            </a:r>
            <a:endParaRPr lang="en-GB" sz="3733"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Tree>
    <p:extLst>
      <p:ext uri="{BB962C8B-B14F-4D97-AF65-F5344CB8AC3E}">
        <p14:creationId xmlns:p14="http://schemas.microsoft.com/office/powerpoint/2010/main" val="126048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46400" y="376000"/>
            <a:ext cx="3656322" cy="748988"/>
          </a:xfrm>
          <a:prstGeom prst="rect">
            <a:avLst/>
          </a:prstGeom>
        </p:spPr>
        <p:txBody>
          <a:bodyPr wrap="none">
            <a:spAutoFit/>
          </a:bodyPr>
          <a:lstStyle/>
          <a:p>
            <a:r>
              <a:rPr lang="en-US" sz="4267" spc="80" dirty="0"/>
              <a:t>Gateway Setup</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13</a:t>
            </a:fld>
            <a:endParaRPr lang="uk-U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159205"/>
            <a:ext cx="9906316" cy="56987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Tree>
    <p:extLst>
      <p:ext uri="{BB962C8B-B14F-4D97-AF65-F5344CB8AC3E}">
        <p14:creationId xmlns:p14="http://schemas.microsoft.com/office/powerpoint/2010/main" val="880348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46400" y="376000"/>
            <a:ext cx="5258940" cy="748988"/>
          </a:xfrm>
          <a:prstGeom prst="rect">
            <a:avLst/>
          </a:prstGeom>
        </p:spPr>
        <p:txBody>
          <a:bodyPr wrap="none">
            <a:spAutoFit/>
          </a:bodyPr>
          <a:lstStyle/>
          <a:p>
            <a:r>
              <a:rPr lang="en-US" sz="4267" spc="80" dirty="0"/>
              <a:t>Network Server Setup</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14</a:t>
            </a:fld>
            <a:endParaRPr lang="uk-UA"/>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283" y="933007"/>
            <a:ext cx="10157717" cy="56163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Tree>
    <p:extLst>
      <p:ext uri="{BB962C8B-B14F-4D97-AF65-F5344CB8AC3E}">
        <p14:creationId xmlns:p14="http://schemas.microsoft.com/office/powerpoint/2010/main" val="1997470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3" name="Rectangle 2"/>
          <p:cNvSpPr/>
          <p:nvPr/>
        </p:nvSpPr>
        <p:spPr>
          <a:xfrm>
            <a:off x="609600" y="2855617"/>
            <a:ext cx="10668000" cy="3170740"/>
          </a:xfrm>
          <a:prstGeom prst="rect">
            <a:avLst/>
          </a:prstGeom>
        </p:spPr>
        <p:txBody>
          <a:bodyPr wrap="square">
            <a:spAutoFit/>
          </a:bodyPr>
          <a:lstStyle/>
          <a:p>
            <a:pPr marL="245527" indent="-228594">
              <a:lnSpc>
                <a:spcPct val="150000"/>
              </a:lnSpc>
              <a:buChar char="•"/>
              <a:tabLst>
                <a:tab pos="245527" algn="l"/>
              </a:tabLst>
            </a:pPr>
            <a:r>
              <a:rPr lang="en-US" sz="2667" spc="-20" dirty="0" smtClean="0">
                <a:cs typeface="Arial"/>
              </a:rPr>
              <a:t>Ground up development hinders end goal delivery</a:t>
            </a:r>
          </a:p>
          <a:p>
            <a:pPr marL="245527" indent="-228594">
              <a:lnSpc>
                <a:spcPct val="150000"/>
              </a:lnSpc>
              <a:buChar char="•"/>
              <a:tabLst>
                <a:tab pos="245527" algn="l"/>
              </a:tabLst>
            </a:pPr>
            <a:r>
              <a:rPr lang="en-US" sz="2667" spc="-20" dirty="0">
                <a:cs typeface="Arial"/>
              </a:rPr>
              <a:t>P</a:t>
            </a:r>
            <a:r>
              <a:rPr lang="en-US" sz="2667" spc="-20" dirty="0" smtClean="0">
                <a:cs typeface="Arial"/>
              </a:rPr>
              <a:t>ower consumption reduction</a:t>
            </a:r>
          </a:p>
          <a:p>
            <a:pPr marL="245527" indent="-228594">
              <a:lnSpc>
                <a:spcPct val="150000"/>
              </a:lnSpc>
              <a:buChar char="•"/>
              <a:tabLst>
                <a:tab pos="245527" algn="l"/>
              </a:tabLst>
            </a:pPr>
            <a:r>
              <a:rPr lang="en-US" sz="2667" spc="-20" dirty="0" smtClean="0">
                <a:cs typeface="Arial"/>
              </a:rPr>
              <a:t>Prototype master and slave setup is backwards for testing reasons</a:t>
            </a:r>
            <a:endParaRPr lang="en-US" sz="2667" spc="-20" dirty="0">
              <a:cs typeface="Arial"/>
            </a:endParaRPr>
          </a:p>
          <a:p>
            <a:pPr marL="245527" indent="-228594">
              <a:lnSpc>
                <a:spcPct val="150000"/>
              </a:lnSpc>
              <a:buChar char="•"/>
              <a:tabLst>
                <a:tab pos="245527" algn="l"/>
              </a:tabLst>
            </a:pPr>
            <a:r>
              <a:rPr lang="en-US" sz="2667" spc="-20" dirty="0" smtClean="0">
                <a:cs typeface="Arial"/>
              </a:rPr>
              <a:t>Scalability is becomes complex when dealing with several nodes</a:t>
            </a:r>
          </a:p>
          <a:p>
            <a:pPr marL="245527" indent="-228594">
              <a:lnSpc>
                <a:spcPct val="150000"/>
              </a:lnSpc>
              <a:buChar char="•"/>
              <a:tabLst>
                <a:tab pos="245527" algn="l"/>
              </a:tabLst>
            </a:pPr>
            <a:r>
              <a:rPr lang="en-US" sz="2667" spc="-20" dirty="0" smtClean="0">
                <a:cs typeface="Arial"/>
              </a:rPr>
              <a:t>App integrates geo-location share features</a:t>
            </a:r>
            <a:endParaRPr lang="en-US" sz="2667" dirty="0">
              <a:cs typeface="Arial"/>
            </a:endParaRPr>
          </a:p>
        </p:txBody>
      </p:sp>
      <p:sp>
        <p:nvSpPr>
          <p:cNvPr id="6" name="Rectangle 5"/>
          <p:cNvSpPr/>
          <p:nvPr/>
        </p:nvSpPr>
        <p:spPr>
          <a:xfrm>
            <a:off x="609601" y="1921549"/>
            <a:ext cx="4387291" cy="748988"/>
          </a:xfrm>
          <a:prstGeom prst="rect">
            <a:avLst/>
          </a:prstGeom>
        </p:spPr>
        <p:txBody>
          <a:bodyPr wrap="none">
            <a:spAutoFit/>
          </a:bodyPr>
          <a:lstStyle/>
          <a:p>
            <a:r>
              <a:rPr lang="en-US" sz="4267" spc="80" dirty="0"/>
              <a:t>Project </a:t>
            </a:r>
            <a:r>
              <a:rPr lang="en-US" sz="4267" spc="80" dirty="0" smtClean="0"/>
              <a:t>Discussion</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15</a:t>
            </a:fld>
            <a:endParaRPr lang="uk-UA"/>
          </a:p>
        </p:txBody>
      </p:sp>
    </p:spTree>
    <p:extLst>
      <p:ext uri="{BB962C8B-B14F-4D97-AF65-F5344CB8AC3E}">
        <p14:creationId xmlns:p14="http://schemas.microsoft.com/office/powerpoint/2010/main" val="39741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6" name="Rectangle 5"/>
          <p:cNvSpPr/>
          <p:nvPr/>
        </p:nvSpPr>
        <p:spPr>
          <a:xfrm>
            <a:off x="609600" y="1921549"/>
            <a:ext cx="5425460" cy="748988"/>
          </a:xfrm>
          <a:prstGeom prst="rect">
            <a:avLst/>
          </a:prstGeom>
        </p:spPr>
        <p:txBody>
          <a:bodyPr wrap="none">
            <a:spAutoFit/>
          </a:bodyPr>
          <a:lstStyle/>
          <a:p>
            <a:r>
              <a:rPr lang="en-US" sz="4267" spc="80" dirty="0" smtClean="0"/>
              <a:t>Thank You. Questions?</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16</a:t>
            </a:fld>
            <a:endParaRPr lang="uk-UA"/>
          </a:p>
        </p:txBody>
      </p:sp>
    </p:spTree>
    <p:extLst>
      <p:ext uri="{BB962C8B-B14F-4D97-AF65-F5344CB8AC3E}">
        <p14:creationId xmlns:p14="http://schemas.microsoft.com/office/powerpoint/2010/main" val="1064552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6" name="Rectangle 5"/>
          <p:cNvSpPr/>
          <p:nvPr/>
        </p:nvSpPr>
        <p:spPr>
          <a:xfrm>
            <a:off x="609600" y="1921549"/>
            <a:ext cx="2468048" cy="748988"/>
          </a:xfrm>
          <a:prstGeom prst="rect">
            <a:avLst/>
          </a:prstGeom>
        </p:spPr>
        <p:txBody>
          <a:bodyPr wrap="none">
            <a:spAutoFit/>
          </a:bodyPr>
          <a:lstStyle/>
          <a:p>
            <a:r>
              <a:rPr lang="en-US" sz="4267" spc="80" dirty="0" smtClean="0"/>
              <a:t>LoRaWAN</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17</a:t>
            </a:fld>
            <a:endParaRPr lang="uk-UA"/>
          </a:p>
        </p:txBody>
      </p:sp>
      <p:sp>
        <p:nvSpPr>
          <p:cNvPr id="2" name="Rectangle 1"/>
          <p:cNvSpPr/>
          <p:nvPr/>
        </p:nvSpPr>
        <p:spPr>
          <a:xfrm>
            <a:off x="812800" y="2819400"/>
            <a:ext cx="6096000" cy="3721532"/>
          </a:xfrm>
          <a:prstGeom prst="rect">
            <a:avLst/>
          </a:prstGeom>
        </p:spPr>
        <p:txBody>
          <a:bodyPr>
            <a:spAutoFit/>
          </a:bodyPr>
          <a:lstStyle/>
          <a:p>
            <a:pPr marL="237061" marR="6773" indent="-220128">
              <a:lnSpc>
                <a:spcPts val="2533"/>
              </a:lnSpc>
              <a:buChar char="•"/>
              <a:tabLst>
                <a:tab pos="245527" algn="l"/>
              </a:tabLst>
            </a:pPr>
            <a:r>
              <a:rPr lang="en-US" sz="2400" spc="7" dirty="0" smtClean="0">
                <a:cs typeface="Arial"/>
              </a:rPr>
              <a:t>LoRaWAN is the Network MAC Layer of the LoRa stack.</a:t>
            </a:r>
          </a:p>
          <a:p>
            <a:pPr marL="237061" marR="6773" indent="-220128">
              <a:lnSpc>
                <a:spcPts val="2533"/>
              </a:lnSpc>
              <a:buChar char="•"/>
              <a:tabLst>
                <a:tab pos="245527" algn="l"/>
              </a:tabLst>
            </a:pPr>
            <a:r>
              <a:rPr lang="en-US" sz="2400" spc="7" dirty="0" smtClean="0">
                <a:cs typeface="Arial"/>
              </a:rPr>
              <a:t>Communication </a:t>
            </a:r>
            <a:r>
              <a:rPr lang="en-US" sz="2400" spc="27" dirty="0">
                <a:cs typeface="Arial"/>
              </a:rPr>
              <a:t>protocol </a:t>
            </a:r>
            <a:r>
              <a:rPr lang="en-US" sz="2400" spc="40" dirty="0">
                <a:cs typeface="Arial"/>
              </a:rPr>
              <a:t>and </a:t>
            </a:r>
            <a:r>
              <a:rPr lang="en-US" sz="2400" spc="20" dirty="0">
                <a:cs typeface="Arial"/>
              </a:rPr>
              <a:t>architecture </a:t>
            </a:r>
            <a:r>
              <a:rPr lang="en-US" sz="2400" dirty="0">
                <a:cs typeface="Arial"/>
              </a:rPr>
              <a:t>that </a:t>
            </a:r>
            <a:r>
              <a:rPr lang="en-US" sz="2400" spc="-7" dirty="0">
                <a:cs typeface="Arial"/>
              </a:rPr>
              <a:t>utilizes </a:t>
            </a:r>
            <a:r>
              <a:rPr lang="en-US" sz="2400" dirty="0">
                <a:cs typeface="Arial"/>
              </a:rPr>
              <a:t>the</a:t>
            </a:r>
            <a:r>
              <a:rPr lang="en-US" sz="2400" spc="-47" dirty="0">
                <a:cs typeface="Arial"/>
              </a:rPr>
              <a:t> </a:t>
            </a:r>
            <a:r>
              <a:rPr lang="en-US" sz="2400" spc="-33" dirty="0">
                <a:cs typeface="Arial"/>
              </a:rPr>
              <a:t>LoRa </a:t>
            </a:r>
            <a:r>
              <a:rPr lang="en-US" sz="2400" spc="27" dirty="0" smtClean="0">
                <a:cs typeface="Arial"/>
              </a:rPr>
              <a:t>physical</a:t>
            </a:r>
            <a:r>
              <a:rPr lang="en-US" sz="2400" spc="-53" dirty="0" smtClean="0">
                <a:cs typeface="Arial"/>
              </a:rPr>
              <a:t> </a:t>
            </a:r>
            <a:r>
              <a:rPr lang="en-US" sz="2400" spc="-7" dirty="0" smtClean="0">
                <a:cs typeface="Arial"/>
              </a:rPr>
              <a:t>layer to enable wide area network capability.</a:t>
            </a:r>
            <a:endParaRPr lang="en-US" sz="2400" dirty="0">
              <a:cs typeface="Arial"/>
            </a:endParaRPr>
          </a:p>
          <a:p>
            <a:pPr marL="245527" indent="-228594">
              <a:spcBef>
                <a:spcPts val="587"/>
              </a:spcBef>
              <a:buChar char="•"/>
              <a:tabLst>
                <a:tab pos="245527" algn="l"/>
              </a:tabLst>
            </a:pPr>
            <a:r>
              <a:rPr lang="en-US" sz="2400" spc="13" dirty="0" smtClean="0">
                <a:cs typeface="Arial"/>
              </a:rPr>
              <a:t>Supports</a:t>
            </a:r>
            <a:endParaRPr lang="en-US" sz="2400" dirty="0">
              <a:cs typeface="Arial"/>
            </a:endParaRPr>
          </a:p>
          <a:p>
            <a:pPr marL="702716" lvl="1" indent="-228594">
              <a:spcBef>
                <a:spcPts val="220"/>
              </a:spcBef>
              <a:buChar char="•"/>
              <a:tabLst>
                <a:tab pos="702716" algn="l"/>
              </a:tabLst>
            </a:pPr>
            <a:r>
              <a:rPr lang="en-US" sz="2400" spc="20" dirty="0">
                <a:cs typeface="Arial"/>
              </a:rPr>
              <a:t>secure </a:t>
            </a:r>
            <a:r>
              <a:rPr lang="en-US" sz="2400" spc="27" dirty="0">
                <a:cs typeface="Arial"/>
              </a:rPr>
              <a:t>bi-directional</a:t>
            </a:r>
            <a:r>
              <a:rPr lang="en-US" sz="2400" spc="-40" dirty="0">
                <a:cs typeface="Arial"/>
              </a:rPr>
              <a:t> </a:t>
            </a:r>
            <a:r>
              <a:rPr lang="en-US" sz="2400" spc="13" dirty="0">
                <a:cs typeface="Arial"/>
              </a:rPr>
              <a:t>communication,</a:t>
            </a:r>
            <a:endParaRPr lang="en-US" sz="2400" dirty="0">
              <a:cs typeface="Arial"/>
            </a:endParaRPr>
          </a:p>
          <a:p>
            <a:pPr marL="702716" lvl="1" indent="-228594">
              <a:spcBef>
                <a:spcPts val="187"/>
              </a:spcBef>
              <a:buChar char="•"/>
              <a:tabLst>
                <a:tab pos="702716" algn="l"/>
              </a:tabLst>
            </a:pPr>
            <a:r>
              <a:rPr lang="en-US" sz="2400" spc="13" dirty="0">
                <a:cs typeface="Arial"/>
              </a:rPr>
              <a:t>mobility</a:t>
            </a:r>
            <a:endParaRPr lang="en-US" sz="2400" dirty="0">
              <a:cs typeface="Arial"/>
            </a:endParaRPr>
          </a:p>
          <a:p>
            <a:pPr marL="702716" lvl="1" indent="-228594">
              <a:spcBef>
                <a:spcPts val="187"/>
              </a:spcBef>
              <a:buChar char="•"/>
              <a:tabLst>
                <a:tab pos="702716" algn="l"/>
              </a:tabLst>
            </a:pPr>
            <a:r>
              <a:rPr lang="en-US" sz="2400" spc="7" dirty="0" smtClean="0">
                <a:cs typeface="Arial"/>
              </a:rPr>
              <a:t>Localization</a:t>
            </a:r>
          </a:p>
          <a:p>
            <a:pPr marL="702716" lvl="1" indent="-228594">
              <a:spcBef>
                <a:spcPts val="187"/>
              </a:spcBef>
              <a:buChar char="•"/>
              <a:tabLst>
                <a:tab pos="702716" algn="l"/>
              </a:tabLst>
            </a:pPr>
            <a:r>
              <a:rPr lang="en-US" sz="2400" spc="7" dirty="0" smtClean="0">
                <a:cs typeface="Arial"/>
              </a:rPr>
              <a:t>Security – AES 128bit</a:t>
            </a:r>
            <a:endParaRPr lang="en-US" sz="2400" dirty="0">
              <a:cs typeface="Arial"/>
            </a:endParaRPr>
          </a:p>
        </p:txBody>
      </p:sp>
      <p:pic>
        <p:nvPicPr>
          <p:cNvPr id="3" name="Picture 2"/>
          <p:cNvPicPr>
            <a:picLocks noChangeAspect="1"/>
          </p:cNvPicPr>
          <p:nvPr/>
        </p:nvPicPr>
        <p:blipFill>
          <a:blip r:embed="rId3"/>
          <a:stretch>
            <a:fillRect/>
          </a:stretch>
        </p:blipFill>
        <p:spPr>
          <a:xfrm>
            <a:off x="7109146" y="3269498"/>
            <a:ext cx="4295169" cy="3180077"/>
          </a:xfrm>
          <a:prstGeom prst="rect">
            <a:avLst/>
          </a:prstGeom>
        </p:spPr>
      </p:pic>
    </p:spTree>
    <p:extLst>
      <p:ext uri="{BB962C8B-B14F-4D97-AF65-F5344CB8AC3E}">
        <p14:creationId xmlns:p14="http://schemas.microsoft.com/office/powerpoint/2010/main" val="1555217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6" name="Rectangle 5"/>
          <p:cNvSpPr/>
          <p:nvPr/>
        </p:nvSpPr>
        <p:spPr>
          <a:xfrm>
            <a:off x="609600" y="1921549"/>
            <a:ext cx="5100242" cy="748988"/>
          </a:xfrm>
          <a:prstGeom prst="rect">
            <a:avLst/>
          </a:prstGeom>
        </p:spPr>
        <p:txBody>
          <a:bodyPr wrap="none">
            <a:spAutoFit/>
          </a:bodyPr>
          <a:lstStyle/>
          <a:p>
            <a:r>
              <a:rPr lang="en-US" sz="4267" spc="80" dirty="0"/>
              <a:t>Range Improvements</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18</a:t>
            </a:fld>
            <a:endParaRPr lang="uk-UA"/>
          </a:p>
        </p:txBody>
      </p:sp>
      <p:sp>
        <p:nvSpPr>
          <p:cNvPr id="2" name="Rectangle 1"/>
          <p:cNvSpPr/>
          <p:nvPr/>
        </p:nvSpPr>
        <p:spPr>
          <a:xfrm>
            <a:off x="812800" y="2819400"/>
            <a:ext cx="6096000" cy="3441520"/>
          </a:xfrm>
          <a:prstGeom prst="rect">
            <a:avLst/>
          </a:prstGeom>
        </p:spPr>
        <p:txBody>
          <a:bodyPr>
            <a:spAutoFit/>
          </a:bodyPr>
          <a:lstStyle/>
          <a:p>
            <a:pPr marL="245527" indent="-228594">
              <a:buChar char="•"/>
              <a:tabLst>
                <a:tab pos="245527" algn="l"/>
              </a:tabLst>
            </a:pPr>
            <a:r>
              <a:rPr lang="en-US" sz="2133" spc="13" dirty="0">
                <a:cs typeface="Arial"/>
              </a:rPr>
              <a:t>Increase </a:t>
            </a:r>
            <a:r>
              <a:rPr lang="en-US" sz="2133" dirty="0">
                <a:cs typeface="Arial"/>
              </a:rPr>
              <a:t>the </a:t>
            </a:r>
            <a:r>
              <a:rPr lang="en-US" sz="2133" spc="20" dirty="0">
                <a:cs typeface="Arial"/>
              </a:rPr>
              <a:t>height </a:t>
            </a:r>
            <a:r>
              <a:rPr lang="en-US" sz="2133" dirty="0">
                <a:cs typeface="Arial"/>
              </a:rPr>
              <a:t>of</a:t>
            </a:r>
            <a:r>
              <a:rPr lang="en-US" sz="2133" spc="-7" dirty="0">
                <a:cs typeface="Arial"/>
              </a:rPr>
              <a:t> </a:t>
            </a:r>
            <a:r>
              <a:rPr lang="en-US" sz="2133" spc="13" dirty="0">
                <a:cs typeface="Arial"/>
              </a:rPr>
              <a:t>gateway</a:t>
            </a:r>
            <a:r>
              <a:rPr lang="en-US" sz="2133" spc="20" dirty="0">
                <a:cs typeface="Arial"/>
              </a:rPr>
              <a:t> </a:t>
            </a:r>
            <a:r>
              <a:rPr lang="en-US" sz="2133" spc="-7" dirty="0">
                <a:cs typeface="Arial"/>
              </a:rPr>
              <a:t>and antenna</a:t>
            </a:r>
            <a:endParaRPr lang="en-US" sz="2133" dirty="0">
              <a:cs typeface="Arial"/>
            </a:endParaRPr>
          </a:p>
          <a:p>
            <a:pPr marL="245527" indent="-228594">
              <a:spcBef>
                <a:spcPts val="360"/>
              </a:spcBef>
              <a:buChar char="•"/>
              <a:tabLst>
                <a:tab pos="245527" algn="l"/>
              </a:tabLst>
            </a:pPr>
            <a:r>
              <a:rPr lang="en-US" sz="2133" spc="13" dirty="0">
                <a:cs typeface="Arial"/>
              </a:rPr>
              <a:t>Outdoor signal is </a:t>
            </a:r>
            <a:r>
              <a:rPr lang="en-US" sz="2133" spc="20" dirty="0">
                <a:cs typeface="Arial"/>
              </a:rPr>
              <a:t>better </a:t>
            </a:r>
            <a:r>
              <a:rPr lang="en-US" sz="2133" spc="-7" dirty="0">
                <a:cs typeface="Arial"/>
              </a:rPr>
              <a:t>than</a:t>
            </a:r>
            <a:r>
              <a:rPr lang="en-US" sz="2133" spc="-60" dirty="0">
                <a:cs typeface="Arial"/>
              </a:rPr>
              <a:t> </a:t>
            </a:r>
            <a:r>
              <a:rPr lang="en-US" sz="2133" spc="20" dirty="0">
                <a:cs typeface="Arial"/>
              </a:rPr>
              <a:t>indoor</a:t>
            </a:r>
            <a:endParaRPr lang="en-US" sz="2133" dirty="0">
              <a:cs typeface="Arial"/>
            </a:endParaRPr>
          </a:p>
          <a:p>
            <a:pPr marL="245527" indent="-228594">
              <a:spcBef>
                <a:spcPts val="292"/>
              </a:spcBef>
              <a:buChar char="•"/>
              <a:tabLst>
                <a:tab pos="245527" algn="l"/>
              </a:tabLst>
            </a:pPr>
            <a:r>
              <a:rPr lang="en-US" sz="2133" spc="33" dirty="0">
                <a:cs typeface="Arial"/>
              </a:rPr>
              <a:t>Keep </a:t>
            </a:r>
            <a:r>
              <a:rPr lang="en-US" sz="2133" dirty="0">
                <a:cs typeface="Arial"/>
              </a:rPr>
              <a:t>short </a:t>
            </a:r>
            <a:r>
              <a:rPr lang="en-US" sz="2133" spc="33" dirty="0">
                <a:cs typeface="Arial"/>
              </a:rPr>
              <a:t>distance </a:t>
            </a:r>
            <a:r>
              <a:rPr lang="en-US" sz="2133" spc="13" dirty="0">
                <a:cs typeface="Arial"/>
              </a:rPr>
              <a:t>between gateway </a:t>
            </a:r>
            <a:r>
              <a:rPr lang="en-US" sz="2133" spc="40" dirty="0">
                <a:cs typeface="Arial"/>
              </a:rPr>
              <a:t>and </a:t>
            </a:r>
            <a:r>
              <a:rPr lang="en-US" sz="2133" spc="-7" dirty="0">
                <a:cs typeface="Arial"/>
              </a:rPr>
              <a:t>antenna to reduce attenuation </a:t>
            </a:r>
            <a:endParaRPr lang="en-US" sz="2133" dirty="0">
              <a:cs typeface="Arial"/>
            </a:endParaRPr>
          </a:p>
          <a:p>
            <a:pPr marL="245527" indent="-228594">
              <a:spcBef>
                <a:spcPts val="427"/>
              </a:spcBef>
              <a:buChar char="•"/>
              <a:tabLst>
                <a:tab pos="245527" algn="l"/>
              </a:tabLst>
            </a:pPr>
            <a:r>
              <a:rPr lang="en-US" sz="2133" spc="-7" dirty="0">
                <a:cs typeface="Arial"/>
              </a:rPr>
              <a:t>Use a </a:t>
            </a:r>
            <a:r>
              <a:rPr lang="en-US" sz="2133" spc="67" dirty="0">
                <a:cs typeface="Arial"/>
              </a:rPr>
              <a:t>good </a:t>
            </a:r>
            <a:r>
              <a:rPr lang="en-US" sz="2133" spc="27" dirty="0">
                <a:cs typeface="Arial"/>
              </a:rPr>
              <a:t>connector</a:t>
            </a:r>
            <a:r>
              <a:rPr lang="en-US" sz="2133" spc="-93" dirty="0">
                <a:cs typeface="Arial"/>
              </a:rPr>
              <a:t> </a:t>
            </a:r>
            <a:r>
              <a:rPr lang="en-US" sz="2133" spc="13" dirty="0">
                <a:cs typeface="Arial"/>
              </a:rPr>
              <a:t>(N-type)</a:t>
            </a:r>
            <a:endParaRPr lang="en-US" sz="2133" dirty="0">
              <a:cs typeface="Arial"/>
            </a:endParaRPr>
          </a:p>
          <a:p>
            <a:pPr marL="245527" indent="-228594">
              <a:spcBef>
                <a:spcPts val="427"/>
              </a:spcBef>
              <a:buChar char="•"/>
              <a:tabLst>
                <a:tab pos="245527" algn="l"/>
              </a:tabLst>
            </a:pPr>
            <a:r>
              <a:rPr lang="en-US" sz="2133" spc="-7" dirty="0">
                <a:cs typeface="Arial"/>
              </a:rPr>
              <a:t>Use </a:t>
            </a:r>
            <a:r>
              <a:rPr lang="en-US" sz="2133" spc="13" dirty="0" err="1">
                <a:cs typeface="Arial"/>
              </a:rPr>
              <a:t>omni</a:t>
            </a:r>
            <a:r>
              <a:rPr lang="en-US" sz="2133" spc="13" dirty="0">
                <a:cs typeface="Arial"/>
              </a:rPr>
              <a:t>-directional</a:t>
            </a:r>
            <a:r>
              <a:rPr lang="en-US" sz="2133" dirty="0">
                <a:cs typeface="Arial"/>
              </a:rPr>
              <a:t> </a:t>
            </a:r>
            <a:r>
              <a:rPr lang="en-US" sz="2133" spc="-7" dirty="0">
                <a:cs typeface="Arial"/>
              </a:rPr>
              <a:t>antenna</a:t>
            </a:r>
            <a:endParaRPr lang="en-US" sz="2133" dirty="0">
              <a:cs typeface="Arial"/>
            </a:endParaRPr>
          </a:p>
          <a:p>
            <a:pPr marL="245527" indent="-228594">
              <a:lnSpc>
                <a:spcPts val="3000"/>
              </a:lnSpc>
              <a:spcBef>
                <a:spcPts val="293"/>
              </a:spcBef>
              <a:buChar char="•"/>
              <a:tabLst>
                <a:tab pos="245527" algn="l"/>
              </a:tabLst>
            </a:pPr>
            <a:r>
              <a:rPr lang="en-US" sz="2133" spc="-27" dirty="0">
                <a:cs typeface="Arial"/>
              </a:rPr>
              <a:t>Prevent multipath propagation by having </a:t>
            </a:r>
            <a:r>
              <a:rPr lang="en-US" sz="2133" spc="27" dirty="0">
                <a:cs typeface="Arial"/>
              </a:rPr>
              <a:t>obstacles close </a:t>
            </a:r>
            <a:r>
              <a:rPr lang="en-US" sz="2133" dirty="0">
                <a:cs typeface="Arial"/>
              </a:rPr>
              <a:t>to</a:t>
            </a:r>
            <a:r>
              <a:rPr lang="en-US" sz="2133" spc="-27" dirty="0">
                <a:cs typeface="Arial"/>
              </a:rPr>
              <a:t> </a:t>
            </a:r>
            <a:r>
              <a:rPr lang="en-US" sz="2133" spc="-7" dirty="0">
                <a:cs typeface="Arial"/>
              </a:rPr>
              <a:t>antenna</a:t>
            </a:r>
            <a:endParaRPr lang="en-US" sz="2133" dirty="0">
              <a:cs typeface="Arial"/>
            </a:endParaRPr>
          </a:p>
          <a:p>
            <a:pPr marL="245527" indent="-228594">
              <a:spcBef>
                <a:spcPts val="393"/>
              </a:spcBef>
              <a:buChar char="•"/>
              <a:tabLst>
                <a:tab pos="245527" algn="l"/>
              </a:tabLst>
            </a:pPr>
            <a:r>
              <a:rPr lang="en-US" sz="2133" spc="27" dirty="0">
                <a:cs typeface="Arial"/>
              </a:rPr>
              <a:t>Avoid </a:t>
            </a:r>
            <a:r>
              <a:rPr lang="en-US" sz="2133" spc="20" dirty="0">
                <a:cs typeface="Arial"/>
              </a:rPr>
              <a:t>strong </a:t>
            </a:r>
            <a:r>
              <a:rPr lang="en-US" sz="2133" dirty="0">
                <a:cs typeface="Arial"/>
              </a:rPr>
              <a:t>interference from </a:t>
            </a:r>
            <a:r>
              <a:rPr lang="en-US" sz="2133" spc="-53" dirty="0">
                <a:cs typeface="Arial"/>
              </a:rPr>
              <a:t>GSM/WiFi,</a:t>
            </a:r>
            <a:r>
              <a:rPr lang="en-US" sz="2133" spc="-60" dirty="0">
                <a:cs typeface="Arial"/>
              </a:rPr>
              <a:t> </a:t>
            </a:r>
            <a:r>
              <a:rPr lang="en-US" sz="2133" spc="33" dirty="0">
                <a:cs typeface="Arial"/>
              </a:rPr>
              <a:t>etc.</a:t>
            </a:r>
            <a:endParaRPr lang="en-US" sz="2133" dirty="0">
              <a:cs typeface="Arial"/>
            </a:endParaRPr>
          </a:p>
        </p:txBody>
      </p:sp>
    </p:spTree>
    <p:extLst>
      <p:ext uri="{BB962C8B-B14F-4D97-AF65-F5344CB8AC3E}">
        <p14:creationId xmlns:p14="http://schemas.microsoft.com/office/powerpoint/2010/main" val="1264048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507" y="4978975"/>
            <a:ext cx="4192693" cy="1107996"/>
          </a:xfrm>
          <a:prstGeom prst="rect">
            <a:avLst/>
          </a:prstGeom>
        </p:spPr>
        <p:txBody>
          <a:bodyPr vert="horz" wrap="square" lIns="0" tIns="0" rIns="0" bIns="0" rtlCol="0">
            <a:spAutoFit/>
          </a:bodyPr>
          <a:lstStyle/>
          <a:p>
            <a:pPr marL="16933"/>
            <a:r>
              <a:rPr lang="en-US" sz="2400" spc="-27" dirty="0">
                <a:cs typeface="Arial"/>
              </a:rPr>
              <a:t>Aiden Barrett B00075033</a:t>
            </a:r>
          </a:p>
          <a:p>
            <a:pPr marL="16933"/>
            <a:endParaRPr lang="en-US" sz="2400" spc="-27" dirty="0">
              <a:cs typeface="Arial"/>
            </a:endParaRPr>
          </a:p>
          <a:p>
            <a:pPr marL="16933"/>
            <a:r>
              <a:rPr lang="en-US" sz="2400" spc="-27" dirty="0">
                <a:cs typeface="Arial"/>
              </a:rPr>
              <a:t>Project Supervisor: Ben </a:t>
            </a:r>
            <a:r>
              <a:rPr lang="en-US" sz="2400" spc="-27" dirty="0" err="1">
                <a:cs typeface="Arial"/>
              </a:rPr>
              <a:t>Toland</a:t>
            </a:r>
            <a:endParaRPr sz="2400" dirty="0">
              <a:cs typeface="Arial"/>
            </a:endParaRPr>
          </a:p>
        </p:txBody>
      </p:sp>
      <p:sp>
        <p:nvSpPr>
          <p:cNvPr id="4" name="object 4"/>
          <p:cNvSpPr txBox="1"/>
          <p:nvPr/>
        </p:nvSpPr>
        <p:spPr>
          <a:xfrm>
            <a:off x="1598507" y="3167363"/>
            <a:ext cx="7951893" cy="1477328"/>
          </a:xfrm>
          <a:prstGeom prst="rect">
            <a:avLst/>
          </a:prstGeom>
        </p:spPr>
        <p:txBody>
          <a:bodyPr vert="horz" wrap="square" lIns="0" tIns="0" rIns="0" bIns="0" rtlCol="0">
            <a:spAutoFit/>
          </a:bodyPr>
          <a:lstStyle/>
          <a:p>
            <a:pPr marL="16933"/>
            <a:r>
              <a:rPr sz="4800" spc="-87" dirty="0">
                <a:cs typeface="Arial"/>
              </a:rPr>
              <a:t>LoRa </a:t>
            </a:r>
            <a:r>
              <a:rPr lang="en-US" sz="4800" spc="-87" dirty="0">
                <a:cs typeface="Arial"/>
              </a:rPr>
              <a:t>Network </a:t>
            </a:r>
          </a:p>
          <a:p>
            <a:pPr marL="16933"/>
            <a:r>
              <a:rPr lang="en-US" sz="4800" spc="-87" dirty="0">
                <a:cs typeface="Arial"/>
              </a:rPr>
              <a:t>Implementation</a:t>
            </a:r>
            <a:endParaRPr sz="4800" dirty="0">
              <a:cs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6" name="Slide Number Placeholder 5"/>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2</a:t>
            </a:fld>
            <a:endParaRPr lang="uk-UA"/>
          </a:p>
        </p:txBody>
      </p:sp>
    </p:spTree>
    <p:extLst>
      <p:ext uri="{BB962C8B-B14F-4D97-AF65-F5344CB8AC3E}">
        <p14:creationId xmlns:p14="http://schemas.microsoft.com/office/powerpoint/2010/main" val="33473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3" name="Rectangle 2"/>
          <p:cNvSpPr/>
          <p:nvPr/>
        </p:nvSpPr>
        <p:spPr>
          <a:xfrm>
            <a:off x="609600" y="2855617"/>
            <a:ext cx="6908800" cy="3663182"/>
          </a:xfrm>
          <a:prstGeom prst="rect">
            <a:avLst/>
          </a:prstGeom>
        </p:spPr>
        <p:txBody>
          <a:bodyPr wrap="square">
            <a:spAutoFit/>
          </a:bodyPr>
          <a:lstStyle/>
          <a:p>
            <a:pPr marL="245527" indent="-228594">
              <a:lnSpc>
                <a:spcPct val="150000"/>
              </a:lnSpc>
              <a:buChar char="•"/>
              <a:tabLst>
                <a:tab pos="245527" algn="l"/>
              </a:tabLst>
            </a:pPr>
            <a:r>
              <a:rPr lang="en-US" sz="2667" spc="-7" dirty="0">
                <a:latin typeface="Arial"/>
                <a:cs typeface="Arial"/>
              </a:rPr>
              <a:t>Project Concept and Objectives</a:t>
            </a:r>
          </a:p>
          <a:p>
            <a:pPr marL="245527" indent="-228594">
              <a:lnSpc>
                <a:spcPct val="150000"/>
              </a:lnSpc>
              <a:buChar char="•"/>
              <a:tabLst>
                <a:tab pos="245527" algn="l"/>
              </a:tabLst>
            </a:pPr>
            <a:r>
              <a:rPr lang="en-US" sz="2667" spc="-7" dirty="0">
                <a:latin typeface="Arial"/>
                <a:cs typeface="Arial"/>
              </a:rPr>
              <a:t>System Overview</a:t>
            </a:r>
          </a:p>
          <a:p>
            <a:pPr marL="245527" indent="-228594">
              <a:lnSpc>
                <a:spcPct val="150000"/>
              </a:lnSpc>
              <a:buChar char="•"/>
              <a:tabLst>
                <a:tab pos="245527" algn="l"/>
              </a:tabLst>
            </a:pPr>
            <a:r>
              <a:rPr lang="en-US" sz="2667" spc="-7" dirty="0">
                <a:latin typeface="Arial"/>
                <a:cs typeface="Arial"/>
              </a:rPr>
              <a:t>Project Design</a:t>
            </a:r>
          </a:p>
          <a:p>
            <a:pPr marL="245527" indent="-228594">
              <a:lnSpc>
                <a:spcPct val="150000"/>
              </a:lnSpc>
              <a:buChar char="•"/>
              <a:tabLst>
                <a:tab pos="245527" algn="l"/>
              </a:tabLst>
            </a:pPr>
            <a:r>
              <a:rPr lang="en-US" sz="2667" spc="-7" dirty="0" smtClean="0">
                <a:latin typeface="Arial"/>
                <a:cs typeface="Arial"/>
              </a:rPr>
              <a:t>Technology </a:t>
            </a:r>
            <a:r>
              <a:rPr lang="en-US" sz="2667" spc="-7" dirty="0">
                <a:latin typeface="Arial"/>
                <a:cs typeface="Arial"/>
              </a:rPr>
              <a:t>and Components</a:t>
            </a:r>
          </a:p>
          <a:p>
            <a:pPr marL="245527" indent="-228594">
              <a:lnSpc>
                <a:spcPct val="150000"/>
              </a:lnSpc>
              <a:buChar char="•"/>
              <a:tabLst>
                <a:tab pos="245527" algn="l"/>
              </a:tabLst>
            </a:pPr>
            <a:r>
              <a:rPr lang="en-US" sz="2667" spc="-7" dirty="0">
                <a:latin typeface="Arial"/>
                <a:cs typeface="Arial"/>
              </a:rPr>
              <a:t>Discussion of Project</a:t>
            </a:r>
          </a:p>
          <a:p>
            <a:pPr marL="245527" indent="-228594">
              <a:buChar char="•"/>
              <a:tabLst>
                <a:tab pos="245527" algn="l"/>
              </a:tabLst>
            </a:pPr>
            <a:endParaRPr lang="en-US" sz="3200" dirty="0">
              <a:latin typeface="Arial"/>
              <a:cs typeface="Arial"/>
            </a:endParaRPr>
          </a:p>
        </p:txBody>
      </p:sp>
      <p:sp>
        <p:nvSpPr>
          <p:cNvPr id="6" name="Rectangle 5"/>
          <p:cNvSpPr/>
          <p:nvPr/>
        </p:nvSpPr>
        <p:spPr>
          <a:xfrm>
            <a:off x="609601" y="1921549"/>
            <a:ext cx="3068853" cy="748988"/>
          </a:xfrm>
          <a:prstGeom prst="rect">
            <a:avLst/>
          </a:prstGeom>
        </p:spPr>
        <p:txBody>
          <a:bodyPr wrap="none">
            <a:spAutoFit/>
          </a:bodyPr>
          <a:lstStyle/>
          <a:p>
            <a:r>
              <a:rPr lang="en-US" sz="4267" spc="80" dirty="0"/>
              <a:t>Introduction</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3</a:t>
            </a:fld>
            <a:endParaRPr lang="uk-UA"/>
          </a:p>
        </p:txBody>
      </p:sp>
    </p:spTree>
    <p:extLst>
      <p:ext uri="{BB962C8B-B14F-4D97-AF65-F5344CB8AC3E}">
        <p14:creationId xmlns:p14="http://schemas.microsoft.com/office/powerpoint/2010/main" val="6887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3" name="Rectangle 2"/>
          <p:cNvSpPr/>
          <p:nvPr/>
        </p:nvSpPr>
        <p:spPr>
          <a:xfrm>
            <a:off x="609600" y="2855618"/>
            <a:ext cx="10668000" cy="3126818"/>
          </a:xfrm>
          <a:prstGeom prst="rect">
            <a:avLst/>
          </a:prstGeom>
        </p:spPr>
        <p:txBody>
          <a:bodyPr wrap="square">
            <a:spAutoFit/>
          </a:bodyPr>
          <a:lstStyle/>
          <a:p>
            <a:pPr marL="245527" indent="-228594">
              <a:buChar char="•"/>
              <a:tabLst>
                <a:tab pos="245527" algn="l"/>
              </a:tabLst>
            </a:pPr>
            <a:r>
              <a:rPr lang="en-US" sz="2667" spc="-20" dirty="0">
                <a:cs typeface="Arial"/>
              </a:rPr>
              <a:t>Wireless </a:t>
            </a:r>
            <a:r>
              <a:rPr lang="en-US" sz="2667" spc="13" dirty="0">
                <a:cs typeface="Arial"/>
              </a:rPr>
              <a:t>modulation</a:t>
            </a:r>
            <a:r>
              <a:rPr lang="en-US" sz="2667" spc="-67" dirty="0">
                <a:cs typeface="Arial"/>
              </a:rPr>
              <a:t> </a:t>
            </a:r>
            <a:r>
              <a:rPr lang="en-US" sz="2667" spc="27" dirty="0">
                <a:cs typeface="Arial"/>
              </a:rPr>
              <a:t>technology</a:t>
            </a:r>
            <a:endParaRPr lang="en-US" sz="2667" dirty="0">
              <a:cs typeface="Arial"/>
            </a:endParaRPr>
          </a:p>
          <a:p>
            <a:pPr marL="245527" indent="-228594">
              <a:buChar char="•"/>
              <a:tabLst>
                <a:tab pos="245527" algn="l"/>
              </a:tabLst>
            </a:pPr>
            <a:r>
              <a:rPr lang="en-US" sz="2667" spc="-7" dirty="0">
                <a:cs typeface="Arial"/>
              </a:rPr>
              <a:t>It </a:t>
            </a:r>
            <a:r>
              <a:rPr lang="en-GB" sz="2667" dirty="0"/>
              <a:t>provides significantly longer range than competing technologies</a:t>
            </a:r>
          </a:p>
          <a:p>
            <a:pPr marL="245527" indent="-228594">
              <a:buChar char="•"/>
              <a:tabLst>
                <a:tab pos="245527" algn="l"/>
              </a:tabLst>
            </a:pPr>
            <a:r>
              <a:rPr lang="en-US" sz="2667" spc="-7" dirty="0">
                <a:cs typeface="Arial"/>
              </a:rPr>
              <a:t>Low</a:t>
            </a:r>
            <a:r>
              <a:rPr lang="en-US" sz="2667" spc="-100" dirty="0">
                <a:cs typeface="Arial"/>
              </a:rPr>
              <a:t> </a:t>
            </a:r>
            <a:r>
              <a:rPr lang="en-US" sz="2667" spc="47" dirty="0">
                <a:cs typeface="Arial"/>
              </a:rPr>
              <a:t>bandwidth, </a:t>
            </a:r>
            <a:r>
              <a:rPr lang="en-US" sz="2667" spc="-7" dirty="0">
                <a:cs typeface="Arial"/>
              </a:rPr>
              <a:t>Low </a:t>
            </a:r>
            <a:r>
              <a:rPr lang="en-US" sz="2667" spc="20" dirty="0">
                <a:cs typeface="Arial"/>
              </a:rPr>
              <a:t>power</a:t>
            </a:r>
            <a:endParaRPr lang="en-US" sz="2667" dirty="0">
              <a:cs typeface="Arial"/>
            </a:endParaRPr>
          </a:p>
          <a:p>
            <a:pPr marL="245527" indent="-228594">
              <a:spcBef>
                <a:spcPts val="667"/>
              </a:spcBef>
              <a:buChar char="•"/>
              <a:tabLst>
                <a:tab pos="245527" algn="l"/>
              </a:tabLst>
            </a:pPr>
            <a:r>
              <a:rPr lang="en-US" sz="2667" spc="-7" dirty="0">
                <a:cs typeface="Arial"/>
              </a:rPr>
              <a:t>E</a:t>
            </a:r>
            <a:r>
              <a:rPr lang="en-US" sz="2667" spc="20" dirty="0">
                <a:cs typeface="Arial"/>
              </a:rPr>
              <a:t>xcellent range and penetration</a:t>
            </a:r>
            <a:endParaRPr lang="en-US" sz="2667" dirty="0">
              <a:cs typeface="Arial"/>
            </a:endParaRPr>
          </a:p>
          <a:p>
            <a:pPr marL="245527" indent="-228594">
              <a:spcBef>
                <a:spcPts val="667"/>
              </a:spcBef>
              <a:buChar char="•"/>
              <a:tabLst>
                <a:tab pos="245527" algn="l"/>
              </a:tabLst>
            </a:pPr>
            <a:r>
              <a:rPr lang="en-US" sz="2667" spc="13" dirty="0">
                <a:cs typeface="Arial"/>
              </a:rPr>
              <a:t>Operates </a:t>
            </a:r>
            <a:r>
              <a:rPr lang="en-US" sz="2667" spc="-7" dirty="0">
                <a:cs typeface="Arial"/>
              </a:rPr>
              <a:t>in </a:t>
            </a:r>
            <a:r>
              <a:rPr lang="en-US" sz="2667" dirty="0">
                <a:cs typeface="Arial"/>
              </a:rPr>
              <a:t>the un</a:t>
            </a:r>
            <a:r>
              <a:rPr lang="en-US" sz="2667" spc="7" dirty="0">
                <a:cs typeface="Arial"/>
              </a:rPr>
              <a:t>licensed </a:t>
            </a:r>
            <a:r>
              <a:rPr lang="en-US" sz="2667" spc="-53" dirty="0">
                <a:cs typeface="Arial"/>
              </a:rPr>
              <a:t>ISM </a:t>
            </a:r>
            <a:r>
              <a:rPr lang="en-US" sz="2667" spc="53" dirty="0">
                <a:cs typeface="Arial"/>
              </a:rPr>
              <a:t>bands</a:t>
            </a:r>
            <a:endParaRPr lang="en-US" sz="2667" dirty="0">
              <a:cs typeface="Arial"/>
            </a:endParaRPr>
          </a:p>
          <a:p>
            <a:pPr marL="474121">
              <a:spcBef>
                <a:spcPts val="327"/>
              </a:spcBef>
            </a:pPr>
            <a:r>
              <a:rPr lang="en-US" sz="2400" dirty="0">
                <a:cs typeface="Arial"/>
              </a:rPr>
              <a:t>• </a:t>
            </a:r>
            <a:r>
              <a:rPr lang="en-US" sz="2400" spc="-7" dirty="0">
                <a:cs typeface="Arial"/>
              </a:rPr>
              <a:t>433MHz, 868MHz, 915</a:t>
            </a:r>
            <a:r>
              <a:rPr lang="en-US" sz="2400" dirty="0">
                <a:cs typeface="Arial"/>
              </a:rPr>
              <a:t>Mhz</a:t>
            </a:r>
          </a:p>
          <a:p>
            <a:pPr marL="702716" lvl="1" indent="-228594">
              <a:spcBef>
                <a:spcPts val="187"/>
              </a:spcBef>
              <a:buChar char="•"/>
              <a:tabLst>
                <a:tab pos="702716" algn="l"/>
              </a:tabLst>
            </a:pPr>
            <a:r>
              <a:rPr lang="en-US" sz="2400" spc="13" dirty="0">
                <a:cs typeface="Arial"/>
              </a:rPr>
              <a:t>Within regulation (power, </a:t>
            </a:r>
            <a:r>
              <a:rPr lang="en-US" sz="2400" spc="33" dirty="0">
                <a:cs typeface="Arial"/>
              </a:rPr>
              <a:t>duty-cycle,</a:t>
            </a:r>
            <a:r>
              <a:rPr lang="en-US" sz="2400" spc="-20" dirty="0">
                <a:cs typeface="Arial"/>
              </a:rPr>
              <a:t> </a:t>
            </a:r>
            <a:r>
              <a:rPr lang="en-US" sz="2400" spc="33" dirty="0">
                <a:cs typeface="Arial"/>
              </a:rPr>
              <a:t>bandwidth)</a:t>
            </a:r>
            <a:endParaRPr lang="en-US" sz="2400" dirty="0">
              <a:cs typeface="Arial"/>
            </a:endParaRPr>
          </a:p>
        </p:txBody>
      </p:sp>
      <p:sp>
        <p:nvSpPr>
          <p:cNvPr id="6" name="Rectangle 5"/>
          <p:cNvSpPr/>
          <p:nvPr/>
        </p:nvSpPr>
        <p:spPr>
          <a:xfrm>
            <a:off x="609601" y="1921549"/>
            <a:ext cx="3451779" cy="748988"/>
          </a:xfrm>
          <a:prstGeom prst="rect">
            <a:avLst/>
          </a:prstGeom>
        </p:spPr>
        <p:txBody>
          <a:bodyPr wrap="none">
            <a:spAutoFit/>
          </a:bodyPr>
          <a:lstStyle/>
          <a:p>
            <a:r>
              <a:rPr lang="en-US" sz="4267" spc="80" dirty="0"/>
              <a:t>What is LoRa?</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4</a:t>
            </a:fld>
            <a:endParaRPr lang="uk-UA"/>
          </a:p>
        </p:txBody>
      </p:sp>
    </p:spTree>
    <p:extLst>
      <p:ext uri="{BB962C8B-B14F-4D97-AF65-F5344CB8AC3E}">
        <p14:creationId xmlns:p14="http://schemas.microsoft.com/office/powerpoint/2010/main" val="189816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3" name="Rectangle 2"/>
          <p:cNvSpPr/>
          <p:nvPr/>
        </p:nvSpPr>
        <p:spPr>
          <a:xfrm>
            <a:off x="609600" y="2855617"/>
            <a:ext cx="10668000" cy="2555058"/>
          </a:xfrm>
          <a:prstGeom prst="rect">
            <a:avLst/>
          </a:prstGeom>
        </p:spPr>
        <p:txBody>
          <a:bodyPr wrap="square">
            <a:spAutoFit/>
          </a:bodyPr>
          <a:lstStyle/>
          <a:p>
            <a:pPr marL="245527" indent="-228594">
              <a:lnSpc>
                <a:spcPct val="150000"/>
              </a:lnSpc>
              <a:buChar char="•"/>
              <a:tabLst>
                <a:tab pos="245527" algn="l"/>
              </a:tabLst>
            </a:pPr>
            <a:r>
              <a:rPr lang="en-US" sz="2667" spc="-20" dirty="0">
                <a:cs typeface="Arial"/>
              </a:rPr>
              <a:t>Design and implement a proof of concept LoRa Network</a:t>
            </a:r>
          </a:p>
          <a:p>
            <a:pPr marL="245527" indent="-228594">
              <a:lnSpc>
                <a:spcPct val="150000"/>
              </a:lnSpc>
              <a:buChar char="•"/>
              <a:tabLst>
                <a:tab pos="245527" algn="l"/>
              </a:tabLst>
            </a:pPr>
            <a:r>
              <a:rPr lang="en-US" sz="2667" spc="-20" dirty="0">
                <a:cs typeface="Arial"/>
              </a:rPr>
              <a:t>Integrate network server/cloud connectivity</a:t>
            </a:r>
          </a:p>
          <a:p>
            <a:pPr marL="245527" indent="-228594">
              <a:lnSpc>
                <a:spcPct val="150000"/>
              </a:lnSpc>
              <a:buChar char="•"/>
              <a:tabLst>
                <a:tab pos="245527" algn="l"/>
              </a:tabLst>
            </a:pPr>
            <a:r>
              <a:rPr lang="en-US" sz="2667" spc="-20" dirty="0">
                <a:cs typeface="Arial"/>
              </a:rPr>
              <a:t>Develop an Android application to query the backend </a:t>
            </a:r>
          </a:p>
          <a:p>
            <a:pPr marL="245527" indent="-228594">
              <a:lnSpc>
                <a:spcPct val="150000"/>
              </a:lnSpc>
              <a:buChar char="•"/>
              <a:tabLst>
                <a:tab pos="245527" algn="l"/>
              </a:tabLst>
            </a:pPr>
            <a:r>
              <a:rPr lang="en-US" sz="2667" spc="-20" dirty="0">
                <a:cs typeface="Arial"/>
              </a:rPr>
              <a:t>Make system fully bi-directional</a:t>
            </a:r>
            <a:endParaRPr lang="en-US" sz="2667" dirty="0">
              <a:cs typeface="Arial"/>
            </a:endParaRPr>
          </a:p>
        </p:txBody>
      </p:sp>
      <p:sp>
        <p:nvSpPr>
          <p:cNvPr id="6" name="Rectangle 5"/>
          <p:cNvSpPr/>
          <p:nvPr/>
        </p:nvSpPr>
        <p:spPr>
          <a:xfrm>
            <a:off x="609601" y="1921549"/>
            <a:ext cx="4383957" cy="748988"/>
          </a:xfrm>
          <a:prstGeom prst="rect">
            <a:avLst/>
          </a:prstGeom>
        </p:spPr>
        <p:txBody>
          <a:bodyPr wrap="none">
            <a:spAutoFit/>
          </a:bodyPr>
          <a:lstStyle/>
          <a:p>
            <a:r>
              <a:rPr lang="en-US" sz="4267" spc="80" dirty="0"/>
              <a:t>Project Objectives</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5</a:t>
            </a:fld>
            <a:endParaRPr lang="uk-UA"/>
          </a:p>
        </p:txBody>
      </p:sp>
    </p:spTree>
    <p:extLst>
      <p:ext uri="{BB962C8B-B14F-4D97-AF65-F5344CB8AC3E}">
        <p14:creationId xmlns:p14="http://schemas.microsoft.com/office/powerpoint/2010/main" val="10933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3" name="Rectangle 2"/>
          <p:cNvSpPr/>
          <p:nvPr/>
        </p:nvSpPr>
        <p:spPr>
          <a:xfrm>
            <a:off x="609600" y="2855618"/>
            <a:ext cx="10668000" cy="1939377"/>
          </a:xfrm>
          <a:prstGeom prst="rect">
            <a:avLst/>
          </a:prstGeom>
        </p:spPr>
        <p:txBody>
          <a:bodyPr wrap="square">
            <a:spAutoFit/>
          </a:bodyPr>
          <a:lstStyle/>
          <a:p>
            <a:pPr marL="245527" indent="-228594">
              <a:lnSpc>
                <a:spcPct val="150000"/>
              </a:lnSpc>
              <a:buChar char="•"/>
              <a:tabLst>
                <a:tab pos="245527" algn="l"/>
              </a:tabLst>
            </a:pPr>
            <a:r>
              <a:rPr lang="en-US" sz="2667" spc="-20" dirty="0">
                <a:cs typeface="Arial"/>
              </a:rPr>
              <a:t>Gateways</a:t>
            </a:r>
          </a:p>
          <a:p>
            <a:pPr marL="245527" indent="-228594">
              <a:lnSpc>
                <a:spcPct val="150000"/>
              </a:lnSpc>
              <a:buChar char="•"/>
              <a:tabLst>
                <a:tab pos="245527" algn="l"/>
              </a:tabLst>
            </a:pPr>
            <a:r>
              <a:rPr lang="en-US" sz="2667" spc="-20" dirty="0">
                <a:cs typeface="Arial"/>
              </a:rPr>
              <a:t>Remote Devices</a:t>
            </a:r>
          </a:p>
          <a:p>
            <a:pPr marL="245527" indent="-228594">
              <a:lnSpc>
                <a:spcPct val="150000"/>
              </a:lnSpc>
              <a:buChar char="•"/>
              <a:tabLst>
                <a:tab pos="245527" algn="l"/>
              </a:tabLst>
            </a:pPr>
            <a:r>
              <a:rPr lang="en-US" sz="2667" spc="-20" dirty="0">
                <a:cs typeface="Arial"/>
              </a:rPr>
              <a:t>Network Servers</a:t>
            </a:r>
            <a:endParaRPr lang="en-US" sz="2667" dirty="0">
              <a:cs typeface="Arial"/>
            </a:endParaRPr>
          </a:p>
        </p:txBody>
      </p:sp>
      <p:sp>
        <p:nvSpPr>
          <p:cNvPr id="6" name="Rectangle 5"/>
          <p:cNvSpPr/>
          <p:nvPr/>
        </p:nvSpPr>
        <p:spPr>
          <a:xfrm>
            <a:off x="609600" y="1921549"/>
            <a:ext cx="6619954" cy="748988"/>
          </a:xfrm>
          <a:prstGeom prst="rect">
            <a:avLst/>
          </a:prstGeom>
        </p:spPr>
        <p:txBody>
          <a:bodyPr wrap="none">
            <a:spAutoFit/>
          </a:bodyPr>
          <a:lstStyle/>
          <a:p>
            <a:r>
              <a:rPr lang="en-US" sz="4267" spc="80" dirty="0"/>
              <a:t>A LoRa Network consists of:</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6</a:t>
            </a:fld>
            <a:endParaRPr lang="uk-UA"/>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117" y="2701250"/>
            <a:ext cx="5866204" cy="3428469"/>
          </a:xfrm>
          <a:prstGeom prst="rect">
            <a:avLst/>
          </a:prstGeom>
        </p:spPr>
      </p:pic>
    </p:spTree>
    <p:extLst>
      <p:ext uri="{BB962C8B-B14F-4D97-AF65-F5344CB8AC3E}">
        <p14:creationId xmlns:p14="http://schemas.microsoft.com/office/powerpoint/2010/main" val="12294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6" name="Rectangle 5"/>
          <p:cNvSpPr/>
          <p:nvPr/>
        </p:nvSpPr>
        <p:spPr>
          <a:xfrm>
            <a:off x="609601" y="1921549"/>
            <a:ext cx="5100499" cy="748988"/>
          </a:xfrm>
          <a:prstGeom prst="rect">
            <a:avLst/>
          </a:prstGeom>
        </p:spPr>
        <p:txBody>
          <a:bodyPr wrap="none">
            <a:spAutoFit/>
          </a:bodyPr>
          <a:lstStyle/>
          <a:p>
            <a:r>
              <a:rPr lang="en-US" sz="4267" spc="80" dirty="0"/>
              <a:t>Basic Design Concept</a:t>
            </a:r>
            <a:endParaRPr lang="en-GB" sz="4267" dirty="0"/>
          </a:p>
        </p:txBody>
      </p:sp>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7</a:t>
            </a:fld>
            <a:endParaRPr lang="uk-UA"/>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1" y="2712426"/>
            <a:ext cx="9046895" cy="3141133"/>
          </a:xfrm>
          <a:prstGeom prst="rect">
            <a:avLst/>
          </a:prstGeom>
        </p:spPr>
      </p:pic>
      <p:pic>
        <p:nvPicPr>
          <p:cNvPr id="8" name="Picture 7"/>
          <p:cNvPicPr/>
          <p:nvPr/>
        </p:nvPicPr>
        <p:blipFill>
          <a:blip r:embed="rId5"/>
          <a:stretch>
            <a:fillRect/>
          </a:stretch>
        </p:blipFill>
        <p:spPr>
          <a:xfrm>
            <a:off x="4154184" y="4798033"/>
            <a:ext cx="4024045" cy="1781942"/>
          </a:xfrm>
          <a:prstGeom prst="rect">
            <a:avLst/>
          </a:prstGeom>
        </p:spPr>
      </p:pic>
    </p:spTree>
    <p:extLst>
      <p:ext uri="{BB962C8B-B14F-4D97-AF65-F5344CB8AC3E}">
        <p14:creationId xmlns:p14="http://schemas.microsoft.com/office/powerpoint/2010/main" val="1602195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7" name="Slide Number Placeholder 6"/>
          <p:cNvSpPr>
            <a:spLocks noGrp="1"/>
          </p:cNvSpPr>
          <p:nvPr>
            <p:ph type="sldNum" sz="quarter" idx="4294967295"/>
          </p:nvPr>
        </p:nvSpPr>
        <p:spPr>
          <a:xfrm>
            <a:off x="8778240" y="6377941"/>
            <a:ext cx="2804160" cy="342900"/>
          </a:xfrm>
          <a:prstGeom prst="rect">
            <a:avLst/>
          </a:prstGeom>
        </p:spPr>
        <p:txBody>
          <a:bodyPr/>
          <a:lstStyle/>
          <a:p>
            <a:fld id="{B6F15528-21DE-4FAA-801E-634DDDAF4B2B}" type="slidenum">
              <a:rPr lang="uk-UA" smtClean="0"/>
              <a:t>8</a:t>
            </a:fld>
            <a:endParaRPr lang="uk-UA"/>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 y="2028555"/>
            <a:ext cx="11379200" cy="3122469"/>
          </a:xfrm>
          <a:prstGeom prst="rect">
            <a:avLst/>
          </a:prstGeom>
        </p:spPr>
      </p:pic>
      <p:sp>
        <p:nvSpPr>
          <p:cNvPr id="8" name="Rectangle 7"/>
          <p:cNvSpPr/>
          <p:nvPr/>
        </p:nvSpPr>
        <p:spPr>
          <a:xfrm>
            <a:off x="609601" y="1926792"/>
            <a:ext cx="5120569" cy="748988"/>
          </a:xfrm>
          <a:prstGeom prst="rect">
            <a:avLst/>
          </a:prstGeom>
        </p:spPr>
        <p:txBody>
          <a:bodyPr wrap="none">
            <a:spAutoFit/>
          </a:bodyPr>
          <a:lstStyle/>
          <a:p>
            <a:r>
              <a:rPr lang="en-US" sz="4267" spc="80" dirty="0"/>
              <a:t>Point to Point System</a:t>
            </a:r>
            <a:endParaRPr lang="en-GB" sz="4267"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 y="5522749"/>
            <a:ext cx="3647440" cy="1213332"/>
          </a:xfrm>
          <a:prstGeom prst="rect">
            <a:avLst/>
          </a:prstGeom>
        </p:spPr>
      </p:pic>
    </p:spTree>
    <p:extLst>
      <p:ext uri="{BB962C8B-B14F-4D97-AF65-F5344CB8AC3E}">
        <p14:creationId xmlns:p14="http://schemas.microsoft.com/office/powerpoint/2010/main" val="1202325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70923" cy="2311400"/>
          </a:xfrm>
          <a:prstGeom prst="rect">
            <a:avLst/>
          </a:prstGeom>
        </p:spPr>
      </p:pic>
      <p:sp>
        <p:nvSpPr>
          <p:cNvPr id="9" name="Rectangle 8"/>
          <p:cNvSpPr/>
          <p:nvPr/>
        </p:nvSpPr>
        <p:spPr>
          <a:xfrm>
            <a:off x="3205438" y="664464"/>
            <a:ext cx="5120569" cy="748988"/>
          </a:xfrm>
          <a:prstGeom prst="rect">
            <a:avLst/>
          </a:prstGeom>
        </p:spPr>
        <p:txBody>
          <a:bodyPr wrap="none">
            <a:spAutoFit/>
          </a:bodyPr>
          <a:lstStyle/>
          <a:p>
            <a:r>
              <a:rPr lang="en-US" sz="4267" spc="80" dirty="0"/>
              <a:t>Point to Point System</a:t>
            </a:r>
            <a:endParaRPr lang="en-GB" sz="4267"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924" y="1414700"/>
            <a:ext cx="2258073" cy="52832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7200" y="1452613"/>
            <a:ext cx="2258857" cy="5245287"/>
          </a:xfrm>
          <a:prstGeom prst="rect">
            <a:avLst/>
          </a:prstGeom>
        </p:spPr>
      </p:pic>
    </p:spTree>
    <p:extLst>
      <p:ext uri="{BB962C8B-B14F-4D97-AF65-F5344CB8AC3E}">
        <p14:creationId xmlns:p14="http://schemas.microsoft.com/office/powerpoint/2010/main" val="1288389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1321</Words>
  <Application>Microsoft Macintosh PowerPoint</Application>
  <PresentationFormat>Widescreen</PresentationFormat>
  <Paragraphs>201</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맑은 고딕</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Aiden Barrett</dc:creator>
  <cp:lastModifiedBy>Aiden Barrett</cp:lastModifiedBy>
  <cp:revision>14</cp:revision>
  <dcterms:created xsi:type="dcterms:W3CDTF">2017-04-27T21:51:37Z</dcterms:created>
  <dcterms:modified xsi:type="dcterms:W3CDTF">2017-04-28T12:22:30Z</dcterms:modified>
</cp:coreProperties>
</file>