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8jsLHw/OSphRPGgtdqaB2QKaw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ced2d2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4aced2d2f2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0028766" y="-5114975"/>
            <a:ext cx="24031566" cy="20516950"/>
          </a:xfrm>
          <a:custGeom>
            <a:rect b="b" l="l" r="r" t="t"/>
            <a:pathLst>
              <a:path extrusionOk="0" h="20516950" w="24031566">
                <a:moveTo>
                  <a:pt x="0" y="0"/>
                </a:moveTo>
                <a:lnTo>
                  <a:pt x="24031567" y="0"/>
                </a:lnTo>
                <a:lnTo>
                  <a:pt x="24031567" y="20516950"/>
                </a:lnTo>
                <a:lnTo>
                  <a:pt x="0" y="20516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729550" y="1605075"/>
            <a:ext cx="16853100" cy="6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4900">
                <a:solidFill>
                  <a:schemeClr val="lt1"/>
                </a:solidFill>
              </a:rPr>
              <a:t>A</a:t>
            </a:r>
            <a:r>
              <a:rPr b="1" i="1" lang="en-US" sz="4900">
                <a:solidFill>
                  <a:schemeClr val="lt1"/>
                </a:solidFill>
              </a:rPr>
              <a:t>I-Powered Personalized Journey for the Upstander</a:t>
            </a:r>
            <a:endParaRPr b="1" i="1" sz="4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4900">
                <a:solidFill>
                  <a:schemeClr val="lt1"/>
                </a:solidFill>
              </a:rPr>
              <a:t>Program</a:t>
            </a:r>
            <a:endParaRPr b="1" i="1" sz="4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900">
                <a:solidFill>
                  <a:schemeClr val="lt1"/>
                </a:solidFill>
              </a:rPr>
              <a:t>Canadian Museum for Human Rights </a:t>
            </a:r>
            <a:endParaRPr b="1" i="1" sz="4900">
              <a:solidFill>
                <a:schemeClr val="lt1"/>
              </a:solidFill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900">
                <a:solidFill>
                  <a:schemeClr val="lt1"/>
                </a:solidFill>
              </a:rPr>
              <a:t>– Industrial Project</a:t>
            </a:r>
            <a:endParaRPr b="1" i="1" sz="4900">
              <a:solidFill>
                <a:schemeClr val="lt1"/>
              </a:solidFill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900">
              <a:solidFill>
                <a:schemeClr val="lt1"/>
              </a:solidFill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900">
                <a:solidFill>
                  <a:schemeClr val="lt1"/>
                </a:solidFill>
              </a:rPr>
              <a:t>Presented by - Rafia Islam and </a:t>
            </a:r>
            <a:endParaRPr b="1" i="1" sz="4900">
              <a:solidFill>
                <a:schemeClr val="lt1"/>
              </a:solidFill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900">
                <a:solidFill>
                  <a:schemeClr val="lt1"/>
                </a:solidFill>
              </a:rPr>
              <a:t>								Chin Wei Mak</a:t>
            </a:r>
            <a:endParaRPr b="1" i="1" sz="4900">
              <a:solidFill>
                <a:schemeClr val="lt1"/>
              </a:solidFill>
            </a:endParaRPr>
          </a:p>
          <a:p>
            <a:pPr indent="457200" lvl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9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960375" y="6041847"/>
            <a:ext cx="274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856943" y="413549"/>
            <a:ext cx="40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2"/>
          <p:cNvCxnSpPr/>
          <p:nvPr/>
        </p:nvCxnSpPr>
        <p:spPr>
          <a:xfrm>
            <a:off x="1028700" y="2506857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2"/>
          <p:cNvCxnSpPr/>
          <p:nvPr/>
        </p:nvCxnSpPr>
        <p:spPr>
          <a:xfrm>
            <a:off x="1028700" y="4192337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2"/>
          <p:cNvCxnSpPr/>
          <p:nvPr/>
        </p:nvCxnSpPr>
        <p:spPr>
          <a:xfrm>
            <a:off x="1028700" y="5877816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2"/>
          <p:cNvCxnSpPr/>
          <p:nvPr/>
        </p:nvCxnSpPr>
        <p:spPr>
          <a:xfrm>
            <a:off x="1028700" y="7563296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1028700" y="9248775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2"/>
          <p:cNvSpPr/>
          <p:nvPr/>
        </p:nvSpPr>
        <p:spPr>
          <a:xfrm>
            <a:off x="14531076" y="2677043"/>
            <a:ext cx="2728224" cy="1345108"/>
          </a:xfrm>
          <a:custGeom>
            <a:rect b="b" l="l" r="r" t="t"/>
            <a:pathLst>
              <a:path extrusionOk="0" h="1345108" w="2728224">
                <a:moveTo>
                  <a:pt x="0" y="0"/>
                </a:moveTo>
                <a:lnTo>
                  <a:pt x="2728224" y="0"/>
                </a:lnTo>
                <a:lnTo>
                  <a:pt x="2728224" y="1345108"/>
                </a:lnTo>
                <a:lnTo>
                  <a:pt x="0" y="1345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30" l="-38119" r="-58321" t="-133591"/>
            </a:stretch>
          </a:blipFill>
          <a:ln>
            <a:noFill/>
          </a:ln>
        </p:spPr>
      </p:sp>
      <p:grpSp>
        <p:nvGrpSpPr>
          <p:cNvPr id="100" name="Google Shape;100;p2"/>
          <p:cNvGrpSpPr/>
          <p:nvPr/>
        </p:nvGrpSpPr>
        <p:grpSpPr>
          <a:xfrm>
            <a:off x="1028700" y="2877475"/>
            <a:ext cx="8155125" cy="1266178"/>
            <a:chOff x="0" y="-95249"/>
            <a:chExt cx="10873500" cy="1688237"/>
          </a:xfrm>
        </p:grpSpPr>
        <p:sp>
          <p:nvSpPr>
            <p:cNvPr id="101" name="Google Shape;101;p2"/>
            <p:cNvSpPr txBox="1"/>
            <p:nvPr/>
          </p:nvSpPr>
          <p:spPr>
            <a:xfrm>
              <a:off x="0" y="-95249"/>
              <a:ext cx="76428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FFFFF"/>
                  </a:solidFill>
                </a:rPr>
                <a:t>Goal of the Project</a:t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558588"/>
              <a:ext cx="10873500" cy="10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</a:rPr>
                <a:t>Enhance the Upstander Program with an AI chatbot for personalized journeys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1028700" y="1019175"/>
            <a:ext cx="8591470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028700" y="4562950"/>
            <a:ext cx="8155125" cy="813707"/>
            <a:chOff x="0" y="-95255"/>
            <a:chExt cx="10873500" cy="1084943"/>
          </a:xfrm>
        </p:grpSpPr>
        <p:sp>
          <p:nvSpPr>
            <p:cNvPr id="105" name="Google Shape;105;p2"/>
            <p:cNvSpPr txBox="1"/>
            <p:nvPr/>
          </p:nvSpPr>
          <p:spPr>
            <a:xfrm>
              <a:off x="0" y="-95255"/>
              <a:ext cx="9620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FFFFF"/>
                  </a:solidFill>
                </a:rPr>
                <a:t>Our Approach </a:t>
              </a:r>
              <a:r>
                <a:rPr b="1" lang="en-US" sz="3200">
                  <a:solidFill>
                    <a:srgbClr val="FFFFFF"/>
                  </a:solidFill>
                </a:rPr>
                <a:t>and</a:t>
              </a:r>
              <a:r>
                <a:rPr b="1" lang="en-US" sz="3200">
                  <a:solidFill>
                    <a:srgbClr val="FFFFFF"/>
                  </a:solidFill>
                </a:rPr>
                <a:t> </a:t>
              </a:r>
              <a:r>
                <a:rPr b="1" lang="en-US" sz="3200">
                  <a:solidFill>
                    <a:srgbClr val="FFFFFF"/>
                  </a:solidFill>
                </a:rPr>
                <a:t>Progress</a:t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0" y="558588"/>
              <a:ext cx="10873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>
                  <a:solidFill>
                    <a:srgbClr val="FFFFFF"/>
                  </a:solidFill>
                </a:rPr>
                <a:t>Methodology</a:t>
              </a:r>
              <a:r>
                <a:rPr lang="en-US" sz="2100">
                  <a:solidFill>
                    <a:srgbClr val="FFFFFF"/>
                  </a:solidFill>
                </a:rPr>
                <a:t> and </a:t>
              </a:r>
              <a:r>
                <a:rPr lang="en-US" sz="2100">
                  <a:solidFill>
                    <a:srgbClr val="FFFFFF"/>
                  </a:solidFill>
                </a:rPr>
                <a:t>Progress</a:t>
              </a:r>
              <a:r>
                <a:rPr lang="en-US" sz="2100">
                  <a:solidFill>
                    <a:srgbClr val="FFFFFF"/>
                  </a:solidFill>
                </a:rPr>
                <a:t> on each stage</a:t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028700" y="6248433"/>
            <a:ext cx="9331200" cy="1266167"/>
            <a:chOff x="0" y="-95250"/>
            <a:chExt cx="12441600" cy="1688222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0" y="-95250"/>
              <a:ext cx="44082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FFFFF"/>
                  </a:solidFill>
                </a:rPr>
                <a:t>Demo</a:t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0" y="558572"/>
              <a:ext cx="12441600" cy="10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</a:rPr>
                <a:t>Demonstration on our project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FFFFFF"/>
                </a:solidFill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028700" y="7933925"/>
            <a:ext cx="12808983" cy="1132875"/>
            <a:chOff x="0" y="-95250"/>
            <a:chExt cx="10873500" cy="1510500"/>
          </a:xfrm>
        </p:grpSpPr>
        <p:sp>
          <p:nvSpPr>
            <p:cNvPr id="111" name="Google Shape;111;p2"/>
            <p:cNvSpPr txBox="1"/>
            <p:nvPr/>
          </p:nvSpPr>
          <p:spPr>
            <a:xfrm>
              <a:off x="0" y="-95250"/>
              <a:ext cx="4408200" cy="15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FFFFF"/>
                  </a:solidFill>
                </a:rPr>
                <a:t>Achievement, </a:t>
              </a:r>
              <a:r>
                <a:rPr b="1" lang="en-US" sz="3200">
                  <a:solidFill>
                    <a:srgbClr val="FFFFFF"/>
                  </a:solidFill>
                </a:rPr>
                <a:t>Challenges</a:t>
              </a:r>
              <a:r>
                <a:rPr b="1" lang="en-US" sz="3200">
                  <a:solidFill>
                    <a:srgbClr val="FFFFFF"/>
                  </a:solidFill>
                </a:rPr>
                <a:t> &amp; </a:t>
              </a:r>
              <a:r>
                <a:rPr b="1" lang="en-US" sz="3200">
                  <a:solidFill>
                    <a:srgbClr val="FFFFFF"/>
                  </a:solidFill>
                </a:rPr>
                <a:t>Future</a:t>
              </a:r>
              <a:r>
                <a:rPr b="1" lang="en-US" sz="3200">
                  <a:solidFill>
                    <a:srgbClr val="FFFFFF"/>
                  </a:solidFill>
                </a:rPr>
                <a:t> Plan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558588"/>
              <a:ext cx="108735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14531076" y="4363787"/>
            <a:ext cx="2728224" cy="1345108"/>
          </a:xfrm>
          <a:custGeom>
            <a:rect b="b" l="l" r="r" t="t"/>
            <a:pathLst>
              <a:path extrusionOk="0" h="1345108" w="2728224">
                <a:moveTo>
                  <a:pt x="0" y="0"/>
                </a:moveTo>
                <a:lnTo>
                  <a:pt x="2728224" y="0"/>
                </a:lnTo>
                <a:lnTo>
                  <a:pt x="2728224" y="1345107"/>
                </a:lnTo>
                <a:lnTo>
                  <a:pt x="0" y="13451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36178" l="-89224" r="-49063" t="-212071"/>
            </a:stretch>
          </a:blipFill>
          <a:ln>
            <a:noFill/>
          </a:ln>
        </p:spPr>
      </p:sp>
      <p:sp>
        <p:nvSpPr>
          <p:cNvPr id="116" name="Google Shape;116;p2"/>
          <p:cNvSpPr/>
          <p:nvPr/>
        </p:nvSpPr>
        <p:spPr>
          <a:xfrm>
            <a:off x="14531076" y="6049266"/>
            <a:ext cx="2728224" cy="1345108"/>
          </a:xfrm>
          <a:custGeom>
            <a:rect b="b" l="l" r="r" t="t"/>
            <a:pathLst>
              <a:path extrusionOk="0" h="1345108" w="2728224">
                <a:moveTo>
                  <a:pt x="0" y="0"/>
                </a:moveTo>
                <a:lnTo>
                  <a:pt x="2728224" y="0"/>
                </a:lnTo>
                <a:lnTo>
                  <a:pt x="2728224" y="1345108"/>
                </a:lnTo>
                <a:lnTo>
                  <a:pt x="0" y="1345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60905" l="-59209" r="-67691" t="-131604"/>
            </a:stretch>
          </a:blipFill>
          <a:ln>
            <a:noFill/>
          </a:ln>
        </p:spPr>
      </p:sp>
      <p:sp>
        <p:nvSpPr>
          <p:cNvPr id="117" name="Google Shape;117;p2"/>
          <p:cNvSpPr/>
          <p:nvPr/>
        </p:nvSpPr>
        <p:spPr>
          <a:xfrm>
            <a:off x="14531076" y="7733481"/>
            <a:ext cx="2728224" cy="1345108"/>
          </a:xfrm>
          <a:custGeom>
            <a:rect b="b" l="l" r="r" t="t"/>
            <a:pathLst>
              <a:path extrusionOk="0" h="1345108" w="2728224">
                <a:moveTo>
                  <a:pt x="0" y="0"/>
                </a:moveTo>
                <a:lnTo>
                  <a:pt x="2728224" y="0"/>
                </a:lnTo>
                <a:lnTo>
                  <a:pt x="2728224" y="1345108"/>
                </a:lnTo>
                <a:lnTo>
                  <a:pt x="0" y="1345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5837" l="-18134" r="-141781" t="-30304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-1693583" y="-11224988"/>
            <a:ext cx="34111196" cy="27885902"/>
          </a:xfrm>
          <a:custGeom>
            <a:rect b="b" l="l" r="r" t="t"/>
            <a:pathLst>
              <a:path extrusionOk="0" h="27885902" w="34111196">
                <a:moveTo>
                  <a:pt x="0" y="0"/>
                </a:moveTo>
                <a:lnTo>
                  <a:pt x="34111196" y="0"/>
                </a:lnTo>
                <a:lnTo>
                  <a:pt x="34111196" y="27885902"/>
                </a:lnTo>
                <a:lnTo>
                  <a:pt x="0" y="27885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 txBox="1"/>
          <p:nvPr/>
        </p:nvSpPr>
        <p:spPr>
          <a:xfrm>
            <a:off x="761175" y="1568975"/>
            <a:ext cx="16230600" cy="7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94">
                <a:solidFill>
                  <a:srgbClr val="FFFFFF"/>
                </a:solidFill>
              </a:rPr>
              <a:t>Why This      Project?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5899841" y="-1156068"/>
            <a:ext cx="15779408" cy="13471670"/>
          </a:xfrm>
          <a:custGeom>
            <a:rect b="b" l="l" r="r" t="t"/>
            <a:pathLst>
              <a:path extrusionOk="0" h="13471670" w="15779408">
                <a:moveTo>
                  <a:pt x="0" y="0"/>
                </a:moveTo>
                <a:lnTo>
                  <a:pt x="15779408" y="0"/>
                </a:lnTo>
                <a:lnTo>
                  <a:pt x="15779408" y="13471670"/>
                </a:lnTo>
                <a:lnTo>
                  <a:pt x="0" y="13471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4"/>
          <p:cNvSpPr txBox="1"/>
          <p:nvPr/>
        </p:nvSpPr>
        <p:spPr>
          <a:xfrm>
            <a:off x="1028700" y="1328018"/>
            <a:ext cx="811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Why This Project?</a:t>
            </a:r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1629450" y="3429000"/>
            <a:ext cx="15029100" cy="48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3600">
                <a:solidFill>
                  <a:schemeClr val="lt1"/>
                </a:solidFill>
              </a:rPr>
              <a:t>The Upstander Program's Goal: </a:t>
            </a:r>
            <a:r>
              <a:rPr lang="en-US" sz="3600">
                <a:solidFill>
                  <a:schemeClr val="lt1"/>
                </a:solidFill>
              </a:rPr>
              <a:t>Help users recognize injustice, reflect on strengths, and take action.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3600">
                <a:solidFill>
                  <a:schemeClr val="lt1"/>
                </a:solidFill>
              </a:rPr>
              <a:t>Current Limitation:</a:t>
            </a:r>
            <a:r>
              <a:rPr lang="en-US" sz="3600">
                <a:solidFill>
                  <a:schemeClr val="lt1"/>
                </a:solidFill>
              </a:rPr>
              <a:t> Lacks personalized digital guidance</a:t>
            </a:r>
            <a:endParaRPr sz="3600">
              <a:solidFill>
                <a:schemeClr val="lt1"/>
              </a:solidFill>
            </a:endParaRPr>
          </a:p>
          <a:p>
            <a:pPr indent="-457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3600">
                <a:solidFill>
                  <a:schemeClr val="lt1"/>
                </a:solidFill>
              </a:rPr>
              <a:t>Our Solution:</a:t>
            </a:r>
            <a:r>
              <a:rPr lang="en-US" sz="3600">
                <a:solidFill>
                  <a:schemeClr val="lt1"/>
                </a:solidFill>
              </a:rPr>
              <a:t> An AI-powered chatbot that adapts to each user’s needs and supports the museum’s mission to educate and empower.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4"/>
          <p:cNvCxnSpPr/>
          <p:nvPr/>
        </p:nvCxnSpPr>
        <p:spPr>
          <a:xfrm rot="10800000">
            <a:off x="7062711" y="0"/>
            <a:ext cx="0" cy="10287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p14"/>
          <p:cNvGrpSpPr/>
          <p:nvPr/>
        </p:nvGrpSpPr>
        <p:grpSpPr>
          <a:xfrm>
            <a:off x="6924805" y="1573678"/>
            <a:ext cx="275783" cy="275783"/>
            <a:chOff x="0" y="0"/>
            <a:chExt cx="812800" cy="812800"/>
          </a:xfrm>
        </p:grpSpPr>
        <p:sp>
          <p:nvSpPr>
            <p:cNvPr id="140" name="Google Shape;140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200" y="66675"/>
              <a:ext cx="6603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2" name="Google Shape;142;p14"/>
          <p:cNvCxnSpPr/>
          <p:nvPr/>
        </p:nvCxnSpPr>
        <p:spPr>
          <a:xfrm>
            <a:off x="7062711" y="1711584"/>
            <a:ext cx="197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14"/>
          <p:cNvGrpSpPr/>
          <p:nvPr/>
        </p:nvGrpSpPr>
        <p:grpSpPr>
          <a:xfrm>
            <a:off x="6924805" y="3679973"/>
            <a:ext cx="275783" cy="275783"/>
            <a:chOff x="0" y="0"/>
            <a:chExt cx="812800" cy="812800"/>
          </a:xfrm>
        </p:grpSpPr>
        <p:sp>
          <p:nvSpPr>
            <p:cNvPr id="144" name="Google Shape;14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76200" y="66675"/>
              <a:ext cx="6603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6" name="Google Shape;146;p14"/>
          <p:cNvCxnSpPr/>
          <p:nvPr/>
        </p:nvCxnSpPr>
        <p:spPr>
          <a:xfrm>
            <a:off x="7062711" y="3817879"/>
            <a:ext cx="197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7" name="Google Shape;147;p14"/>
          <p:cNvGrpSpPr/>
          <p:nvPr/>
        </p:nvGrpSpPr>
        <p:grpSpPr>
          <a:xfrm>
            <a:off x="6924805" y="5786268"/>
            <a:ext cx="275783" cy="275783"/>
            <a:chOff x="0" y="0"/>
            <a:chExt cx="812800" cy="812800"/>
          </a:xfrm>
        </p:grpSpPr>
        <p:sp>
          <p:nvSpPr>
            <p:cNvPr id="148" name="Google Shape;148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76200" y="66675"/>
              <a:ext cx="6603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0" name="Google Shape;150;p14"/>
          <p:cNvCxnSpPr/>
          <p:nvPr/>
        </p:nvCxnSpPr>
        <p:spPr>
          <a:xfrm>
            <a:off x="7062711" y="5924174"/>
            <a:ext cx="197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1" name="Google Shape;151;p14"/>
          <p:cNvGrpSpPr/>
          <p:nvPr/>
        </p:nvGrpSpPr>
        <p:grpSpPr>
          <a:xfrm>
            <a:off x="6924805" y="7892563"/>
            <a:ext cx="275783" cy="275783"/>
            <a:chOff x="0" y="0"/>
            <a:chExt cx="812800" cy="812800"/>
          </a:xfrm>
        </p:grpSpPr>
        <p:sp>
          <p:nvSpPr>
            <p:cNvPr id="152" name="Google Shape;152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76200" y="66675"/>
              <a:ext cx="660300" cy="6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4" name="Google Shape;154;p14"/>
          <p:cNvCxnSpPr/>
          <p:nvPr/>
        </p:nvCxnSpPr>
        <p:spPr>
          <a:xfrm>
            <a:off x="7062711" y="8030469"/>
            <a:ext cx="19782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4"/>
          <p:cNvSpPr txBox="1"/>
          <p:nvPr/>
        </p:nvSpPr>
        <p:spPr>
          <a:xfrm>
            <a:off x="1028700" y="5233035"/>
            <a:ext cx="50052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>
                <a:solidFill>
                  <a:schemeClr val="lt1"/>
                </a:solidFill>
              </a:rPr>
              <a:t>Our Approach &amp; Progress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9144000" y="1353555"/>
            <a:ext cx="77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Research &amp; Planning 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9144000" y="1846315"/>
            <a:ext cx="77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Stakeholder interviews, content audit, planning AI integration.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1028700" y="6254115"/>
            <a:ext cx="50052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9144000" y="3459850"/>
            <a:ext cx="77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Prototyping</a:t>
            </a:r>
            <a:endParaRPr/>
          </a:p>
        </p:txBody>
      </p:sp>
      <p:sp>
        <p:nvSpPr>
          <p:cNvPr id="162" name="Google Shape;162;p14"/>
          <p:cNvSpPr txBox="1"/>
          <p:nvPr/>
        </p:nvSpPr>
        <p:spPr>
          <a:xfrm>
            <a:off x="9144000" y="3952610"/>
            <a:ext cx="77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Built chatbot with curated Upstander data and guided UI.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9144000" y="5566145"/>
            <a:ext cx="77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</a:rPr>
              <a:t>Core Development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9144000" y="6058905"/>
            <a:ext cx="77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Improved UX, diversified responses, added fallback messages.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9144000" y="7672440"/>
            <a:ext cx="776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Finalization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9144000" y="8165200"/>
            <a:ext cx="776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Testing, feedback integration, and polish.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aced2d2f2_0_26"/>
          <p:cNvSpPr/>
          <p:nvPr/>
        </p:nvSpPr>
        <p:spPr>
          <a:xfrm flipH="1">
            <a:off x="-8429051" y="-2989405"/>
            <a:ext cx="22707876" cy="18563688"/>
          </a:xfrm>
          <a:custGeom>
            <a:rect b="b" l="l" r="r" t="t"/>
            <a:pathLst>
              <a:path extrusionOk="0" h="18563688" w="22707876">
                <a:moveTo>
                  <a:pt x="22707875" y="0"/>
                </a:moveTo>
                <a:lnTo>
                  <a:pt x="0" y="0"/>
                </a:lnTo>
                <a:lnTo>
                  <a:pt x="0" y="18563688"/>
                </a:lnTo>
                <a:lnTo>
                  <a:pt x="22707875" y="18563688"/>
                </a:lnTo>
                <a:lnTo>
                  <a:pt x="2270787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g34aced2d2f2_0_26"/>
          <p:cNvSpPr txBox="1"/>
          <p:nvPr/>
        </p:nvSpPr>
        <p:spPr>
          <a:xfrm>
            <a:off x="924125" y="1121450"/>
            <a:ext cx="16035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chemeClr val="lt1"/>
                </a:solidFill>
              </a:rPr>
              <a:t>Chatbot Demo – Features in Action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73" name="Google Shape;173;g34aced2d2f2_0_26"/>
          <p:cNvSpPr txBox="1"/>
          <p:nvPr/>
        </p:nvSpPr>
        <p:spPr>
          <a:xfrm>
            <a:off x="12375862" y="1807331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aced2d2f2_0_26"/>
          <p:cNvSpPr txBox="1"/>
          <p:nvPr/>
        </p:nvSpPr>
        <p:spPr>
          <a:xfrm>
            <a:off x="12076549" y="630083"/>
            <a:ext cx="5182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4aced2d2f2_0_26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aced2d2f2_0_26"/>
          <p:cNvSpPr txBox="1"/>
          <p:nvPr/>
        </p:nvSpPr>
        <p:spPr>
          <a:xfrm>
            <a:off x="12375862" y="6207922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4aced2d2f2_0_26"/>
          <p:cNvSpPr txBox="1"/>
          <p:nvPr/>
        </p:nvSpPr>
        <p:spPr>
          <a:xfrm>
            <a:off x="6874180" y="1850269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aced2d2f2_0_26"/>
          <p:cNvSpPr txBox="1"/>
          <p:nvPr/>
        </p:nvSpPr>
        <p:spPr>
          <a:xfrm>
            <a:off x="6851930" y="2676202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4aced2d2f2_0_26"/>
          <p:cNvSpPr txBox="1"/>
          <p:nvPr/>
        </p:nvSpPr>
        <p:spPr>
          <a:xfrm>
            <a:off x="12375862" y="6824507"/>
            <a:ext cx="458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aced2d2f2_0_26"/>
          <p:cNvSpPr txBox="1"/>
          <p:nvPr/>
        </p:nvSpPr>
        <p:spPr>
          <a:xfrm>
            <a:off x="4012250" y="4666450"/>
            <a:ext cx="106278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</a:rPr>
              <a:t>Key Features:</a:t>
            </a:r>
            <a:endParaRPr b="1" sz="2800">
              <a:solidFill>
                <a:schemeClr val="lt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800">
                <a:solidFill>
                  <a:schemeClr val="lt1"/>
                </a:solidFill>
              </a:rPr>
              <a:t>Explore real upstander stories</a:t>
            </a:r>
            <a:br>
              <a:rPr lang="en-US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800">
                <a:solidFill>
                  <a:schemeClr val="lt1"/>
                </a:solidFill>
              </a:rPr>
              <a:t>Strength reflection questions</a:t>
            </a:r>
            <a:br>
              <a:rPr lang="en-US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800">
                <a:solidFill>
                  <a:schemeClr val="lt1"/>
                </a:solidFill>
              </a:rPr>
              <a:t>UAPs (User Access Points)</a:t>
            </a:r>
            <a:br>
              <a:rPr lang="en-US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US" sz="2800">
                <a:solidFill>
                  <a:schemeClr val="lt1"/>
                </a:solidFill>
              </a:rPr>
              <a:t>Responsive fallback messages</a:t>
            </a:r>
            <a:endParaRPr sz="2800">
              <a:solidFill>
                <a:schemeClr val="lt1"/>
              </a:solidFill>
            </a:endParaRPr>
          </a:p>
          <a:p>
            <a:pPr indent="0" lvl="1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/>
          <p:nvPr/>
        </p:nvSpPr>
        <p:spPr>
          <a:xfrm rot="-2058792">
            <a:off x="-1186538" y="-12118675"/>
            <a:ext cx="21340665" cy="19793467"/>
          </a:xfrm>
          <a:custGeom>
            <a:rect b="b" l="l" r="r" t="t"/>
            <a:pathLst>
              <a:path extrusionOk="0" h="19793467" w="21340665">
                <a:moveTo>
                  <a:pt x="0" y="0"/>
                </a:moveTo>
                <a:lnTo>
                  <a:pt x="21340665" y="0"/>
                </a:lnTo>
                <a:lnTo>
                  <a:pt x="21340665" y="19793467"/>
                </a:lnTo>
                <a:lnTo>
                  <a:pt x="0" y="19793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6" name="Google Shape;186;p6"/>
          <p:cNvGrpSpPr/>
          <p:nvPr/>
        </p:nvGrpSpPr>
        <p:grpSpPr>
          <a:xfrm>
            <a:off x="1028700" y="545218"/>
            <a:ext cx="7775506" cy="8713082"/>
            <a:chOff x="0" y="-85725"/>
            <a:chExt cx="1378656" cy="1544895"/>
          </a:xfrm>
        </p:grpSpPr>
        <p:sp>
          <p:nvSpPr>
            <p:cNvPr id="187" name="Google Shape;187;p6"/>
            <p:cNvSpPr/>
            <p:nvPr/>
          </p:nvSpPr>
          <p:spPr>
            <a:xfrm>
              <a:off x="0" y="0"/>
              <a:ext cx="1378656" cy="1459170"/>
            </a:xfrm>
            <a:custGeom>
              <a:rect b="b" l="l" r="r" t="t"/>
              <a:pathLst>
                <a:path extrusionOk="0" h="1459170" w="1378656">
                  <a:moveTo>
                    <a:pt x="50780" y="0"/>
                  </a:moveTo>
                  <a:lnTo>
                    <a:pt x="1327876" y="0"/>
                  </a:lnTo>
                  <a:cubicBezTo>
                    <a:pt x="1355921" y="0"/>
                    <a:pt x="1378656" y="22735"/>
                    <a:pt x="1378656" y="50780"/>
                  </a:cubicBezTo>
                  <a:lnTo>
                    <a:pt x="1378656" y="1408391"/>
                  </a:lnTo>
                  <a:cubicBezTo>
                    <a:pt x="1378656" y="1436436"/>
                    <a:pt x="1355921" y="1459170"/>
                    <a:pt x="1327876" y="1459170"/>
                  </a:cubicBezTo>
                  <a:lnTo>
                    <a:pt x="50780" y="1459170"/>
                  </a:lnTo>
                  <a:cubicBezTo>
                    <a:pt x="22735" y="1459170"/>
                    <a:pt x="0" y="1436436"/>
                    <a:pt x="0" y="1408391"/>
                  </a:cubicBezTo>
                  <a:lnTo>
                    <a:pt x="0" y="50780"/>
                  </a:lnTo>
                  <a:cubicBezTo>
                    <a:pt x="0" y="22735"/>
                    <a:pt x="22735" y="0"/>
                    <a:pt x="507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0" y="-85725"/>
              <a:ext cx="1378656" cy="1544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9483794" y="545218"/>
            <a:ext cx="7775506" cy="8713082"/>
            <a:chOff x="0" y="-85725"/>
            <a:chExt cx="1378656" cy="1544895"/>
          </a:xfrm>
        </p:grpSpPr>
        <p:sp>
          <p:nvSpPr>
            <p:cNvPr id="190" name="Google Shape;190;p6"/>
            <p:cNvSpPr/>
            <p:nvPr/>
          </p:nvSpPr>
          <p:spPr>
            <a:xfrm>
              <a:off x="0" y="0"/>
              <a:ext cx="1378656" cy="1459170"/>
            </a:xfrm>
            <a:custGeom>
              <a:rect b="b" l="l" r="r" t="t"/>
              <a:pathLst>
                <a:path extrusionOk="0" h="1459170" w="1378656">
                  <a:moveTo>
                    <a:pt x="50780" y="0"/>
                  </a:moveTo>
                  <a:lnTo>
                    <a:pt x="1327876" y="0"/>
                  </a:lnTo>
                  <a:cubicBezTo>
                    <a:pt x="1355921" y="0"/>
                    <a:pt x="1378656" y="22735"/>
                    <a:pt x="1378656" y="50780"/>
                  </a:cubicBezTo>
                  <a:lnTo>
                    <a:pt x="1378656" y="1408391"/>
                  </a:lnTo>
                  <a:cubicBezTo>
                    <a:pt x="1378656" y="1436436"/>
                    <a:pt x="1355921" y="1459170"/>
                    <a:pt x="1327876" y="1459170"/>
                  </a:cubicBezTo>
                  <a:lnTo>
                    <a:pt x="50780" y="1459170"/>
                  </a:lnTo>
                  <a:cubicBezTo>
                    <a:pt x="22735" y="1459170"/>
                    <a:pt x="0" y="1436436"/>
                    <a:pt x="0" y="1408391"/>
                  </a:cubicBezTo>
                  <a:lnTo>
                    <a:pt x="0" y="50780"/>
                  </a:lnTo>
                  <a:cubicBezTo>
                    <a:pt x="0" y="22735"/>
                    <a:pt x="22735" y="0"/>
                    <a:pt x="507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0" y="-85725"/>
              <a:ext cx="1378656" cy="1544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6"/>
          <p:cNvSpPr txBox="1"/>
          <p:nvPr/>
        </p:nvSpPr>
        <p:spPr>
          <a:xfrm>
            <a:off x="1506567" y="1475798"/>
            <a:ext cx="68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</a:rPr>
              <a:t>Achievements</a:t>
            </a:r>
            <a:endParaRPr/>
          </a:p>
        </p:txBody>
      </p:sp>
      <p:sp>
        <p:nvSpPr>
          <p:cNvPr id="193" name="Google Shape;193;p6"/>
          <p:cNvSpPr txBox="1"/>
          <p:nvPr/>
        </p:nvSpPr>
        <p:spPr>
          <a:xfrm>
            <a:off x="1506567" y="3082720"/>
            <a:ext cx="68199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Personalized </a:t>
            </a:r>
            <a:r>
              <a:rPr lang="en-US" sz="3000">
                <a:solidFill>
                  <a:srgbClr val="FFFFFF"/>
                </a:solidFill>
              </a:rPr>
              <a:t>AI chatbot</a:t>
            </a:r>
            <a:r>
              <a:rPr lang="en-US" sz="3000">
                <a:solidFill>
                  <a:srgbClr val="FFFFFF"/>
                </a:solidFill>
              </a:rPr>
              <a:t> with multi-stage conversation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Educational + interactive user flow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Stretch goal achieved: Guided input + fact-checking layer</a:t>
            </a:r>
            <a:endParaRPr sz="3000">
              <a:solidFill>
                <a:srgbClr val="FFFFFF"/>
              </a:solidFill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9961662" y="1475798"/>
            <a:ext cx="681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Challenges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9961587" y="2865128"/>
            <a:ext cx="68199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Switching APIs due to limitations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Technical restructuring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Project scope and planning</a:t>
            </a:r>
            <a:br>
              <a:rPr lang="en-US" sz="3000">
                <a:solidFill>
                  <a:srgbClr val="FFFFFF"/>
                </a:solidFill>
              </a:rPr>
            </a:br>
            <a:endParaRPr sz="3000">
              <a:solidFill>
                <a:srgbClr val="FFFFFF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</a:pPr>
            <a:r>
              <a:rPr lang="en-US" sz="3000">
                <a:solidFill>
                  <a:srgbClr val="FFFFFF"/>
                </a:solidFill>
              </a:rPr>
              <a:t>Communication roadblocks early on</a:t>
            </a:r>
            <a:endParaRPr sz="3000">
              <a:solidFill>
                <a:srgbClr val="FFFFFF"/>
              </a:solidFill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8210598" y="-5602925"/>
            <a:ext cx="20787936" cy="17747701"/>
          </a:xfrm>
          <a:custGeom>
            <a:rect b="b" l="l" r="r" t="t"/>
            <a:pathLst>
              <a:path extrusionOk="0" h="17747701" w="20787936">
                <a:moveTo>
                  <a:pt x="0" y="0"/>
                </a:moveTo>
                <a:lnTo>
                  <a:pt x="20787936" y="0"/>
                </a:lnTo>
                <a:lnTo>
                  <a:pt x="20787936" y="17747700"/>
                </a:lnTo>
                <a:lnTo>
                  <a:pt x="0" y="17747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8"/>
          <p:cNvGrpSpPr/>
          <p:nvPr/>
        </p:nvGrpSpPr>
        <p:grpSpPr>
          <a:xfrm>
            <a:off x="9478550" y="712025"/>
            <a:ext cx="7780750" cy="2632718"/>
            <a:chOff x="0" y="-85725"/>
            <a:chExt cx="1379590" cy="815310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1379590" cy="729585"/>
            </a:xfrm>
            <a:custGeom>
              <a:rect b="b" l="l" r="r" t="t"/>
              <a:pathLst>
                <a:path extrusionOk="0" h="729585" w="1379590">
                  <a:moveTo>
                    <a:pt x="50745" y="0"/>
                  </a:moveTo>
                  <a:lnTo>
                    <a:pt x="1328845" y="0"/>
                  </a:lnTo>
                  <a:cubicBezTo>
                    <a:pt x="1356871" y="0"/>
                    <a:pt x="1379590" y="22719"/>
                    <a:pt x="1379590" y="50745"/>
                  </a:cubicBezTo>
                  <a:lnTo>
                    <a:pt x="1379590" y="678840"/>
                  </a:lnTo>
                  <a:cubicBezTo>
                    <a:pt x="1379590" y="706866"/>
                    <a:pt x="1356871" y="729585"/>
                    <a:pt x="1328845" y="729585"/>
                  </a:cubicBezTo>
                  <a:lnTo>
                    <a:pt x="50745" y="729585"/>
                  </a:lnTo>
                  <a:cubicBezTo>
                    <a:pt x="22719" y="729585"/>
                    <a:pt x="0" y="706866"/>
                    <a:pt x="0" y="678840"/>
                  </a:cubicBezTo>
                  <a:lnTo>
                    <a:pt x="0" y="50745"/>
                  </a:lnTo>
                  <a:cubicBezTo>
                    <a:pt x="0" y="22719"/>
                    <a:pt x="22719" y="0"/>
                    <a:pt x="507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0" y="-85725"/>
              <a:ext cx="1379590" cy="8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9478550" y="6289725"/>
            <a:ext cx="7780750" cy="2739605"/>
            <a:chOff x="0" y="-85725"/>
            <a:chExt cx="1379590" cy="815310"/>
          </a:xfrm>
        </p:grpSpPr>
        <p:sp>
          <p:nvSpPr>
            <p:cNvPr id="207" name="Google Shape;207;p8"/>
            <p:cNvSpPr/>
            <p:nvPr/>
          </p:nvSpPr>
          <p:spPr>
            <a:xfrm>
              <a:off x="0" y="0"/>
              <a:ext cx="1379590" cy="729585"/>
            </a:xfrm>
            <a:custGeom>
              <a:rect b="b" l="l" r="r" t="t"/>
              <a:pathLst>
                <a:path extrusionOk="0" h="729585" w="1379590">
                  <a:moveTo>
                    <a:pt x="50745" y="0"/>
                  </a:moveTo>
                  <a:lnTo>
                    <a:pt x="1328845" y="0"/>
                  </a:lnTo>
                  <a:cubicBezTo>
                    <a:pt x="1356871" y="0"/>
                    <a:pt x="1379590" y="22719"/>
                    <a:pt x="1379590" y="50745"/>
                  </a:cubicBezTo>
                  <a:lnTo>
                    <a:pt x="1379590" y="678840"/>
                  </a:lnTo>
                  <a:cubicBezTo>
                    <a:pt x="1379590" y="706866"/>
                    <a:pt x="1356871" y="729585"/>
                    <a:pt x="1328845" y="729585"/>
                  </a:cubicBezTo>
                  <a:lnTo>
                    <a:pt x="50745" y="729585"/>
                  </a:lnTo>
                  <a:cubicBezTo>
                    <a:pt x="22719" y="729585"/>
                    <a:pt x="0" y="706866"/>
                    <a:pt x="0" y="678840"/>
                  </a:cubicBezTo>
                  <a:lnTo>
                    <a:pt x="0" y="50745"/>
                  </a:lnTo>
                  <a:cubicBezTo>
                    <a:pt x="0" y="22719"/>
                    <a:pt x="22719" y="0"/>
                    <a:pt x="507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0" y="-85725"/>
              <a:ext cx="1379590" cy="815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9920850" y="3826913"/>
            <a:ext cx="68961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21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000">
                <a:solidFill>
                  <a:schemeClr val="lt1"/>
                </a:solidFill>
              </a:rPr>
              <a:t>Expanded Story Database:</a:t>
            </a:r>
            <a:r>
              <a:rPr lang="en-US" sz="3000">
                <a:solidFill>
                  <a:schemeClr val="lt1"/>
                </a:solidFill>
              </a:rPr>
              <a:t> Global, diverse upstanders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9920839" y="1578105"/>
            <a:ext cx="6896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Tone Personalization:</a:t>
            </a:r>
            <a:r>
              <a:rPr lang="en-US" sz="3000">
                <a:solidFill>
                  <a:schemeClr val="lt1"/>
                </a:solidFill>
              </a:rPr>
              <a:t> Age-appropriate language, empathetic voice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9920839" y="2104520"/>
            <a:ext cx="68961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9920875" y="7349972"/>
            <a:ext cx="6896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Session Summary Page:</a:t>
            </a:r>
            <a:r>
              <a:rPr lang="en-US" sz="3000">
                <a:solidFill>
                  <a:schemeClr val="lt1"/>
                </a:solidFill>
              </a:rPr>
              <a:t> Personalized recap and UAPs</a:t>
            </a:r>
            <a:endParaRPr b="1" sz="3200">
              <a:solidFill>
                <a:srgbClr val="FFFFFF"/>
              </a:solidFill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546888" y="5563333"/>
            <a:ext cx="6896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</a:rPr>
              <a:t>Future Work</a:t>
            </a:r>
            <a:endParaRPr b="1" i="0" sz="8000" u="none" cap="none" strike="noStrike">
              <a:solidFill>
                <a:srgbClr val="FFFFFF"/>
              </a:solidFill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"/>
          <p:cNvSpPr txBox="1"/>
          <p:nvPr/>
        </p:nvSpPr>
        <p:spPr>
          <a:xfrm>
            <a:off x="8547981" y="413549"/>
            <a:ext cx="11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/>
          <p:nvPr/>
        </p:nvSpPr>
        <p:spPr>
          <a:xfrm>
            <a:off x="9478450" y="3781402"/>
            <a:ext cx="7780888" cy="2356560"/>
          </a:xfrm>
          <a:custGeom>
            <a:rect b="b" l="l" r="r" t="t"/>
            <a:pathLst>
              <a:path extrusionOk="0" h="729585" w="1379590">
                <a:moveTo>
                  <a:pt x="50745" y="0"/>
                </a:moveTo>
                <a:lnTo>
                  <a:pt x="1328845" y="0"/>
                </a:lnTo>
                <a:cubicBezTo>
                  <a:pt x="1356871" y="0"/>
                  <a:pt x="1379590" y="22719"/>
                  <a:pt x="1379590" y="50745"/>
                </a:cubicBezTo>
                <a:lnTo>
                  <a:pt x="1379590" y="678840"/>
                </a:lnTo>
                <a:cubicBezTo>
                  <a:pt x="1379590" y="706866"/>
                  <a:pt x="1356871" y="729585"/>
                  <a:pt x="1328845" y="729585"/>
                </a:cubicBezTo>
                <a:lnTo>
                  <a:pt x="50745" y="729585"/>
                </a:lnTo>
                <a:cubicBezTo>
                  <a:pt x="22719" y="729585"/>
                  <a:pt x="0" y="706866"/>
                  <a:pt x="0" y="678840"/>
                </a:cubicBezTo>
                <a:lnTo>
                  <a:pt x="0" y="50745"/>
                </a:lnTo>
                <a:cubicBezTo>
                  <a:pt x="0" y="22719"/>
                  <a:pt x="22719" y="0"/>
                  <a:pt x="5074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"/>
          <p:cNvSpPr txBox="1"/>
          <p:nvPr/>
        </p:nvSpPr>
        <p:spPr>
          <a:xfrm>
            <a:off x="10073239" y="2256920"/>
            <a:ext cx="68961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>
            <a:off x="-7600572" y="-3058980"/>
            <a:ext cx="25333541" cy="21628510"/>
          </a:xfrm>
          <a:custGeom>
            <a:rect b="b" l="l" r="r" t="t"/>
            <a:pathLst>
              <a:path extrusionOk="0" h="21628510" w="25333541">
                <a:moveTo>
                  <a:pt x="0" y="0"/>
                </a:moveTo>
                <a:lnTo>
                  <a:pt x="25333541" y="0"/>
                </a:lnTo>
                <a:lnTo>
                  <a:pt x="25333541" y="21628511"/>
                </a:lnTo>
                <a:lnTo>
                  <a:pt x="0" y="216285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2"/>
          <p:cNvSpPr txBox="1"/>
          <p:nvPr/>
        </p:nvSpPr>
        <p:spPr>
          <a:xfrm>
            <a:off x="1028700" y="6960363"/>
            <a:ext cx="162306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94">
                <a:solidFill>
                  <a:srgbClr val="FFFFFF"/>
                </a:solidFill>
              </a:rPr>
              <a:t>Thank you.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1028700" y="413549"/>
            <a:ext cx="1167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