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Gill Sans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1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715a498f8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9715a498f8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715a498f8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9715a498f8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715a498f8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9715a498f8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715a498f8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9715a498f8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715a498f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9715a498f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715a498f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9715a498f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715a498f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9715a498f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715a498f8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9715a498f8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715a498f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9715a498f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715a498f8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9715a498f8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715a498f8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9715a498f8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715a498f8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9715a498f8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BUILD WEB GAMES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CHAPTER 11: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Review of the simple example - hierarchy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882315" y="1954999"/>
            <a:ext cx="2590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&lt;!DOCTYPE</a:t>
            </a: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3133708" y="2106368"/>
            <a:ext cx="3249212" cy="3754874"/>
          </a:xfrm>
          <a:custGeom>
            <a:avLst/>
            <a:gdLst/>
            <a:ahLst/>
            <a:cxnLst/>
            <a:rect l="l" t="t" r="r" b="b"/>
            <a:pathLst>
              <a:path w="3249212" h="3754874" extrusionOk="0">
                <a:moveTo>
                  <a:pt x="0" y="0"/>
                </a:moveTo>
                <a:cubicBezTo>
                  <a:pt x="283104" y="-38524"/>
                  <a:pt x="452048" y="4340"/>
                  <a:pt x="606520" y="0"/>
                </a:cubicBezTo>
                <a:cubicBezTo>
                  <a:pt x="760992" y="-4340"/>
                  <a:pt x="967523" y="21671"/>
                  <a:pt x="1083071" y="0"/>
                </a:cubicBezTo>
                <a:cubicBezTo>
                  <a:pt x="1198619" y="-21671"/>
                  <a:pt x="1404133" y="56763"/>
                  <a:pt x="1559622" y="0"/>
                </a:cubicBezTo>
                <a:cubicBezTo>
                  <a:pt x="1715111" y="-56763"/>
                  <a:pt x="2009423" y="12011"/>
                  <a:pt x="2166141" y="0"/>
                </a:cubicBezTo>
                <a:cubicBezTo>
                  <a:pt x="2322859" y="-12011"/>
                  <a:pt x="2511717" y="51287"/>
                  <a:pt x="2642692" y="0"/>
                </a:cubicBezTo>
                <a:cubicBezTo>
                  <a:pt x="2773667" y="-51287"/>
                  <a:pt x="3115220" y="22579"/>
                  <a:pt x="3249212" y="0"/>
                </a:cubicBezTo>
                <a:cubicBezTo>
                  <a:pt x="3311218" y="165884"/>
                  <a:pt x="3207096" y="433098"/>
                  <a:pt x="3249212" y="573959"/>
                </a:cubicBezTo>
                <a:cubicBezTo>
                  <a:pt x="3291328" y="714820"/>
                  <a:pt x="3230325" y="829747"/>
                  <a:pt x="3249212" y="1072821"/>
                </a:cubicBezTo>
                <a:cubicBezTo>
                  <a:pt x="3268099" y="1315895"/>
                  <a:pt x="3218628" y="1417879"/>
                  <a:pt x="3249212" y="1571683"/>
                </a:cubicBezTo>
                <a:cubicBezTo>
                  <a:pt x="3279796" y="1725487"/>
                  <a:pt x="3218008" y="1934692"/>
                  <a:pt x="3249212" y="2183191"/>
                </a:cubicBezTo>
                <a:cubicBezTo>
                  <a:pt x="3280416" y="2431690"/>
                  <a:pt x="3200759" y="2414185"/>
                  <a:pt x="3249212" y="2644504"/>
                </a:cubicBezTo>
                <a:cubicBezTo>
                  <a:pt x="3297665" y="2874823"/>
                  <a:pt x="3220107" y="2958459"/>
                  <a:pt x="3249212" y="3180915"/>
                </a:cubicBezTo>
                <a:cubicBezTo>
                  <a:pt x="3278317" y="3403371"/>
                  <a:pt x="3230077" y="3548492"/>
                  <a:pt x="3249212" y="3754874"/>
                </a:cubicBezTo>
                <a:cubicBezTo>
                  <a:pt x="2990633" y="3812666"/>
                  <a:pt x="2884590" y="3741581"/>
                  <a:pt x="2675185" y="3754874"/>
                </a:cubicBezTo>
                <a:cubicBezTo>
                  <a:pt x="2465780" y="3768167"/>
                  <a:pt x="2317353" y="3696401"/>
                  <a:pt x="2166141" y="3754874"/>
                </a:cubicBezTo>
                <a:cubicBezTo>
                  <a:pt x="2014929" y="3813347"/>
                  <a:pt x="1816222" y="3735133"/>
                  <a:pt x="1722082" y="3754874"/>
                </a:cubicBezTo>
                <a:cubicBezTo>
                  <a:pt x="1627942" y="3774615"/>
                  <a:pt x="1457186" y="3751040"/>
                  <a:pt x="1245531" y="3754874"/>
                </a:cubicBezTo>
                <a:cubicBezTo>
                  <a:pt x="1033876" y="3758708"/>
                  <a:pt x="925443" y="3717980"/>
                  <a:pt x="801472" y="3754874"/>
                </a:cubicBezTo>
                <a:cubicBezTo>
                  <a:pt x="677501" y="3791768"/>
                  <a:pt x="287253" y="3687097"/>
                  <a:pt x="0" y="3754874"/>
                </a:cubicBezTo>
                <a:cubicBezTo>
                  <a:pt x="-20056" y="3550377"/>
                  <a:pt x="31416" y="3429472"/>
                  <a:pt x="0" y="3331110"/>
                </a:cubicBezTo>
                <a:cubicBezTo>
                  <a:pt x="-31416" y="3232748"/>
                  <a:pt x="24227" y="3052739"/>
                  <a:pt x="0" y="2907345"/>
                </a:cubicBezTo>
                <a:cubicBezTo>
                  <a:pt x="-24227" y="2761952"/>
                  <a:pt x="13191" y="2621144"/>
                  <a:pt x="0" y="2483581"/>
                </a:cubicBezTo>
                <a:cubicBezTo>
                  <a:pt x="-13191" y="2346018"/>
                  <a:pt x="24111" y="2196444"/>
                  <a:pt x="0" y="2022268"/>
                </a:cubicBezTo>
                <a:cubicBezTo>
                  <a:pt x="-24111" y="1848092"/>
                  <a:pt x="41770" y="1669743"/>
                  <a:pt x="0" y="1410760"/>
                </a:cubicBezTo>
                <a:cubicBezTo>
                  <a:pt x="-41770" y="1151777"/>
                  <a:pt x="11782" y="1144696"/>
                  <a:pt x="0" y="986995"/>
                </a:cubicBezTo>
                <a:cubicBezTo>
                  <a:pt x="-11782" y="829295"/>
                  <a:pt x="96428" y="398342"/>
                  <a:pt x="0" y="0"/>
                </a:cubicBezTo>
                <a:close/>
              </a:path>
            </a:pathLst>
          </a:custGeom>
          <a:noFill/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0_0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0_1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0_2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1_0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1_1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1_2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2_0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2_1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2_2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          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Google Shape;180;p22"/>
          <p:cNvCxnSpPr/>
          <p:nvPr/>
        </p:nvCxnSpPr>
        <p:spPr>
          <a:xfrm>
            <a:off x="2177715" y="4317493"/>
            <a:ext cx="870300" cy="1465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22"/>
          <p:cNvCxnSpPr/>
          <p:nvPr/>
        </p:nvCxnSpPr>
        <p:spPr>
          <a:xfrm rot="10800000" flipH="1">
            <a:off x="2177715" y="2085588"/>
            <a:ext cx="956100" cy="21411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1846" y="1954999"/>
            <a:ext cx="962159" cy="359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Review of the simple example - hierarchy with CSS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2991851" y="1951843"/>
            <a:ext cx="2590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&lt;!DOCTYPE</a:t>
            </a: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9" name="Google Shape;189;p23"/>
          <p:cNvCxnSpPr/>
          <p:nvPr/>
        </p:nvCxnSpPr>
        <p:spPr>
          <a:xfrm>
            <a:off x="4287251" y="4314337"/>
            <a:ext cx="1054800" cy="14256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" name="Google Shape;190;p23"/>
          <p:cNvCxnSpPr/>
          <p:nvPr/>
        </p:nvCxnSpPr>
        <p:spPr>
          <a:xfrm rot="10800000" flipH="1">
            <a:off x="4287251" y="2074332"/>
            <a:ext cx="1119000" cy="2149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1" name="Google Shape;191;p23"/>
          <p:cNvSpPr/>
          <p:nvPr/>
        </p:nvSpPr>
        <p:spPr>
          <a:xfrm>
            <a:off x="5406189" y="1984509"/>
            <a:ext cx="3168313" cy="3754874"/>
          </a:xfrm>
          <a:custGeom>
            <a:avLst/>
            <a:gdLst/>
            <a:ahLst/>
            <a:cxnLst/>
            <a:rect l="l" t="t" r="r" b="b"/>
            <a:pathLst>
              <a:path w="3168313" h="3754874" extrusionOk="0">
                <a:moveTo>
                  <a:pt x="0" y="0"/>
                </a:moveTo>
                <a:cubicBezTo>
                  <a:pt x="237618" y="-24929"/>
                  <a:pt x="305566" y="5498"/>
                  <a:pt x="528052" y="0"/>
                </a:cubicBezTo>
                <a:cubicBezTo>
                  <a:pt x="750538" y="-5498"/>
                  <a:pt x="896100" y="21818"/>
                  <a:pt x="1119471" y="0"/>
                </a:cubicBezTo>
                <a:cubicBezTo>
                  <a:pt x="1342842" y="-21818"/>
                  <a:pt x="1358134" y="50236"/>
                  <a:pt x="1552473" y="0"/>
                </a:cubicBezTo>
                <a:cubicBezTo>
                  <a:pt x="1746812" y="-50236"/>
                  <a:pt x="1843964" y="19155"/>
                  <a:pt x="1985476" y="0"/>
                </a:cubicBezTo>
                <a:cubicBezTo>
                  <a:pt x="2126988" y="-19155"/>
                  <a:pt x="2326743" y="15213"/>
                  <a:pt x="2481845" y="0"/>
                </a:cubicBezTo>
                <a:cubicBezTo>
                  <a:pt x="2636947" y="-15213"/>
                  <a:pt x="2960226" y="39481"/>
                  <a:pt x="3168313" y="0"/>
                </a:cubicBezTo>
                <a:cubicBezTo>
                  <a:pt x="3194780" y="141762"/>
                  <a:pt x="3126889" y="333623"/>
                  <a:pt x="3168313" y="423764"/>
                </a:cubicBezTo>
                <a:cubicBezTo>
                  <a:pt x="3209737" y="513905"/>
                  <a:pt x="3142578" y="772129"/>
                  <a:pt x="3168313" y="997724"/>
                </a:cubicBezTo>
                <a:cubicBezTo>
                  <a:pt x="3194048" y="1223319"/>
                  <a:pt x="3135117" y="1441941"/>
                  <a:pt x="3168313" y="1571683"/>
                </a:cubicBezTo>
                <a:cubicBezTo>
                  <a:pt x="3201509" y="1701425"/>
                  <a:pt x="3147880" y="1902579"/>
                  <a:pt x="3168313" y="2032996"/>
                </a:cubicBezTo>
                <a:cubicBezTo>
                  <a:pt x="3188746" y="2163413"/>
                  <a:pt x="3139907" y="2276054"/>
                  <a:pt x="3168313" y="2456760"/>
                </a:cubicBezTo>
                <a:cubicBezTo>
                  <a:pt x="3196719" y="2637466"/>
                  <a:pt x="3159202" y="2925822"/>
                  <a:pt x="3168313" y="3068268"/>
                </a:cubicBezTo>
                <a:cubicBezTo>
                  <a:pt x="3177424" y="3210714"/>
                  <a:pt x="3102499" y="3577509"/>
                  <a:pt x="3168313" y="3754874"/>
                </a:cubicBezTo>
                <a:cubicBezTo>
                  <a:pt x="2972375" y="3768647"/>
                  <a:pt x="2851131" y="3730331"/>
                  <a:pt x="2703627" y="3754874"/>
                </a:cubicBezTo>
                <a:cubicBezTo>
                  <a:pt x="2556123" y="3779417"/>
                  <a:pt x="2313962" y="3752188"/>
                  <a:pt x="2175575" y="3754874"/>
                </a:cubicBezTo>
                <a:cubicBezTo>
                  <a:pt x="2037188" y="3757560"/>
                  <a:pt x="1762239" y="3746048"/>
                  <a:pt x="1647523" y="3754874"/>
                </a:cubicBezTo>
                <a:cubicBezTo>
                  <a:pt x="1532807" y="3763700"/>
                  <a:pt x="1229143" y="3722775"/>
                  <a:pt x="1056104" y="3754874"/>
                </a:cubicBezTo>
                <a:cubicBezTo>
                  <a:pt x="883065" y="3786973"/>
                  <a:pt x="696469" y="3702428"/>
                  <a:pt x="528052" y="3754874"/>
                </a:cubicBezTo>
                <a:cubicBezTo>
                  <a:pt x="359635" y="3807320"/>
                  <a:pt x="238679" y="3695241"/>
                  <a:pt x="0" y="3754874"/>
                </a:cubicBezTo>
                <a:cubicBezTo>
                  <a:pt x="-56748" y="3616096"/>
                  <a:pt x="54444" y="3306857"/>
                  <a:pt x="0" y="3143366"/>
                </a:cubicBezTo>
                <a:cubicBezTo>
                  <a:pt x="-54444" y="2979875"/>
                  <a:pt x="10470" y="2922440"/>
                  <a:pt x="0" y="2719602"/>
                </a:cubicBezTo>
                <a:cubicBezTo>
                  <a:pt x="-10470" y="2516764"/>
                  <a:pt x="60412" y="2272113"/>
                  <a:pt x="0" y="2108094"/>
                </a:cubicBezTo>
                <a:cubicBezTo>
                  <a:pt x="-60412" y="1944075"/>
                  <a:pt x="2130" y="1829080"/>
                  <a:pt x="0" y="1684329"/>
                </a:cubicBezTo>
                <a:cubicBezTo>
                  <a:pt x="-2130" y="1539579"/>
                  <a:pt x="40031" y="1387209"/>
                  <a:pt x="0" y="1110370"/>
                </a:cubicBezTo>
                <a:cubicBezTo>
                  <a:pt x="-40031" y="833531"/>
                  <a:pt x="28413" y="798770"/>
                  <a:pt x="0" y="536411"/>
                </a:cubicBezTo>
                <a:cubicBezTo>
                  <a:pt x="-28413" y="274052"/>
                  <a:pt x="15077" y="252295"/>
                  <a:pt x="0" y="0"/>
                </a:cubicBezTo>
                <a:close/>
              </a:path>
            </a:pathLst>
          </a:cu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"row"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0_0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0_1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0_2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"row"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1_0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1_1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1_2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"row"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2_0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2_1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2_2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    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          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-1" y="2564138"/>
            <a:ext cx="2991851" cy="1723549"/>
          </a:xfrm>
          <a:custGeom>
            <a:avLst/>
            <a:gdLst/>
            <a:ahLst/>
            <a:cxnLst/>
            <a:rect l="l" t="t" r="r" b="b"/>
            <a:pathLst>
              <a:path w="2991851" h="1723549" extrusionOk="0">
                <a:moveTo>
                  <a:pt x="0" y="0"/>
                </a:moveTo>
                <a:cubicBezTo>
                  <a:pt x="183642" y="-10253"/>
                  <a:pt x="276168" y="47302"/>
                  <a:pt x="538533" y="0"/>
                </a:cubicBezTo>
                <a:cubicBezTo>
                  <a:pt x="800898" y="-47302"/>
                  <a:pt x="1016850" y="14287"/>
                  <a:pt x="1196740" y="0"/>
                </a:cubicBezTo>
                <a:cubicBezTo>
                  <a:pt x="1376630" y="-14287"/>
                  <a:pt x="1599789" y="53154"/>
                  <a:pt x="1825029" y="0"/>
                </a:cubicBezTo>
                <a:cubicBezTo>
                  <a:pt x="2050269" y="-53154"/>
                  <a:pt x="2723973" y="41973"/>
                  <a:pt x="2991851" y="0"/>
                </a:cubicBezTo>
                <a:cubicBezTo>
                  <a:pt x="3023239" y="116688"/>
                  <a:pt x="2931231" y="295346"/>
                  <a:pt x="2991851" y="540045"/>
                </a:cubicBezTo>
                <a:cubicBezTo>
                  <a:pt x="3052471" y="784744"/>
                  <a:pt x="2945773" y="946776"/>
                  <a:pt x="2991851" y="1080091"/>
                </a:cubicBezTo>
                <a:cubicBezTo>
                  <a:pt x="3037929" y="1213406"/>
                  <a:pt x="2955523" y="1410059"/>
                  <a:pt x="2991851" y="1723549"/>
                </a:cubicBezTo>
                <a:cubicBezTo>
                  <a:pt x="2858172" y="1734575"/>
                  <a:pt x="2666995" y="1662500"/>
                  <a:pt x="2393481" y="1723549"/>
                </a:cubicBezTo>
                <a:cubicBezTo>
                  <a:pt x="2119967" y="1784598"/>
                  <a:pt x="1973490" y="1665695"/>
                  <a:pt x="1825029" y="1723549"/>
                </a:cubicBezTo>
                <a:cubicBezTo>
                  <a:pt x="1676568" y="1781403"/>
                  <a:pt x="1465559" y="1675267"/>
                  <a:pt x="1316414" y="1723549"/>
                </a:cubicBezTo>
                <a:cubicBezTo>
                  <a:pt x="1167269" y="1771831"/>
                  <a:pt x="845176" y="1697520"/>
                  <a:pt x="718044" y="1723549"/>
                </a:cubicBezTo>
                <a:cubicBezTo>
                  <a:pt x="590912" y="1749578"/>
                  <a:pt x="356040" y="1691545"/>
                  <a:pt x="0" y="1723549"/>
                </a:cubicBezTo>
                <a:cubicBezTo>
                  <a:pt x="-51456" y="1420294"/>
                  <a:pt x="54853" y="1339410"/>
                  <a:pt x="0" y="1114562"/>
                </a:cubicBezTo>
                <a:cubicBezTo>
                  <a:pt x="-54853" y="889714"/>
                  <a:pt x="32888" y="724709"/>
                  <a:pt x="0" y="591752"/>
                </a:cubicBezTo>
                <a:cubicBezTo>
                  <a:pt x="-32888" y="458795"/>
                  <a:pt x="43692" y="257955"/>
                  <a:pt x="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12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.row</a:t>
            </a:r>
            <a:r>
              <a:rPr lang="en-US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2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2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  </a:t>
            </a:r>
            <a:r>
              <a:rPr lang="en-US" sz="1400" b="1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.row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400" b="1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clear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400" b="1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both</a:t>
            </a: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 sz="16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4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4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3" name="Google Shape;193;p23"/>
          <p:cNvCxnSpPr>
            <a:endCxn id="192" idx="3"/>
          </p:cNvCxnSpPr>
          <p:nvPr/>
        </p:nvCxnSpPr>
        <p:spPr>
          <a:xfrm flipH="1">
            <a:off x="2991776" y="2950351"/>
            <a:ext cx="1113000" cy="475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94" name="Google Shape;19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40037" y="2950351"/>
            <a:ext cx="2105319" cy="217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Review of the simple example - JavaScript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1173997" y="1991948"/>
            <a:ext cx="353436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dirty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	&lt;div&gt;</a:t>
            </a:r>
            <a:br>
              <a:rPr lang="en-US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	&lt;/div&gt;</a:t>
            </a:r>
            <a:br>
              <a:rPr lang="en-US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	&lt;script&gt;</a:t>
            </a:r>
            <a:br>
              <a:rPr lang="en-US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	&lt;/script&gt;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4909886" y="3954822"/>
            <a:ext cx="6144965" cy="1754326"/>
          </a:xfrm>
          <a:custGeom>
            <a:avLst/>
            <a:gdLst/>
            <a:ahLst/>
            <a:cxnLst/>
            <a:rect l="l" t="t" r="r" b="b"/>
            <a:pathLst>
              <a:path w="6144965" h="1754326" extrusionOk="0">
                <a:moveTo>
                  <a:pt x="0" y="0"/>
                </a:moveTo>
                <a:cubicBezTo>
                  <a:pt x="131527" y="-36797"/>
                  <a:pt x="436495" y="7975"/>
                  <a:pt x="558633" y="0"/>
                </a:cubicBezTo>
                <a:cubicBezTo>
                  <a:pt x="680771" y="-7975"/>
                  <a:pt x="982898" y="43166"/>
                  <a:pt x="1117266" y="0"/>
                </a:cubicBezTo>
                <a:cubicBezTo>
                  <a:pt x="1251634" y="-43166"/>
                  <a:pt x="1395969" y="28072"/>
                  <a:pt x="1553000" y="0"/>
                </a:cubicBezTo>
                <a:cubicBezTo>
                  <a:pt x="1710031" y="-28072"/>
                  <a:pt x="1802776" y="23021"/>
                  <a:pt x="2050184" y="0"/>
                </a:cubicBezTo>
                <a:cubicBezTo>
                  <a:pt x="2297592" y="-23021"/>
                  <a:pt x="2346663" y="33314"/>
                  <a:pt x="2547367" y="0"/>
                </a:cubicBezTo>
                <a:cubicBezTo>
                  <a:pt x="2748071" y="-33314"/>
                  <a:pt x="2746028" y="15005"/>
                  <a:pt x="2921652" y="0"/>
                </a:cubicBezTo>
                <a:cubicBezTo>
                  <a:pt x="3097276" y="-15005"/>
                  <a:pt x="3300230" y="20604"/>
                  <a:pt x="3418835" y="0"/>
                </a:cubicBezTo>
                <a:cubicBezTo>
                  <a:pt x="3537440" y="-20604"/>
                  <a:pt x="3867861" y="2862"/>
                  <a:pt x="4038918" y="0"/>
                </a:cubicBezTo>
                <a:cubicBezTo>
                  <a:pt x="4209975" y="-2862"/>
                  <a:pt x="4307673" y="48999"/>
                  <a:pt x="4474652" y="0"/>
                </a:cubicBezTo>
                <a:cubicBezTo>
                  <a:pt x="4641631" y="-48999"/>
                  <a:pt x="4776342" y="24954"/>
                  <a:pt x="4910386" y="0"/>
                </a:cubicBezTo>
                <a:cubicBezTo>
                  <a:pt x="5044430" y="-24954"/>
                  <a:pt x="5249806" y="5002"/>
                  <a:pt x="5407569" y="0"/>
                </a:cubicBezTo>
                <a:cubicBezTo>
                  <a:pt x="5565332" y="-5002"/>
                  <a:pt x="5987570" y="85277"/>
                  <a:pt x="6144965" y="0"/>
                </a:cubicBezTo>
                <a:cubicBezTo>
                  <a:pt x="6204048" y="132156"/>
                  <a:pt x="6094318" y="429806"/>
                  <a:pt x="6144965" y="584775"/>
                </a:cubicBezTo>
                <a:cubicBezTo>
                  <a:pt x="6195612" y="739745"/>
                  <a:pt x="6100797" y="905575"/>
                  <a:pt x="6144965" y="1169551"/>
                </a:cubicBezTo>
                <a:cubicBezTo>
                  <a:pt x="6189133" y="1433527"/>
                  <a:pt x="6086062" y="1585131"/>
                  <a:pt x="6144965" y="1754326"/>
                </a:cubicBezTo>
                <a:cubicBezTo>
                  <a:pt x="5998640" y="1808153"/>
                  <a:pt x="5808260" y="1749086"/>
                  <a:pt x="5647781" y="1754326"/>
                </a:cubicBezTo>
                <a:cubicBezTo>
                  <a:pt x="5487302" y="1759566"/>
                  <a:pt x="5368112" y="1688164"/>
                  <a:pt x="5089148" y="1754326"/>
                </a:cubicBezTo>
                <a:cubicBezTo>
                  <a:pt x="4810184" y="1820488"/>
                  <a:pt x="4686488" y="1729141"/>
                  <a:pt x="4469065" y="1754326"/>
                </a:cubicBezTo>
                <a:cubicBezTo>
                  <a:pt x="4251642" y="1779511"/>
                  <a:pt x="4131407" y="1734595"/>
                  <a:pt x="3910432" y="1754326"/>
                </a:cubicBezTo>
                <a:cubicBezTo>
                  <a:pt x="3689457" y="1774057"/>
                  <a:pt x="3633363" y="1746232"/>
                  <a:pt x="3536148" y="1754326"/>
                </a:cubicBezTo>
                <a:cubicBezTo>
                  <a:pt x="3438933" y="1762420"/>
                  <a:pt x="3310554" y="1729417"/>
                  <a:pt x="3100414" y="1754326"/>
                </a:cubicBezTo>
                <a:cubicBezTo>
                  <a:pt x="2890274" y="1779235"/>
                  <a:pt x="2891328" y="1735520"/>
                  <a:pt x="2726130" y="1754326"/>
                </a:cubicBezTo>
                <a:cubicBezTo>
                  <a:pt x="2560932" y="1773132"/>
                  <a:pt x="2381857" y="1747795"/>
                  <a:pt x="2290396" y="1754326"/>
                </a:cubicBezTo>
                <a:cubicBezTo>
                  <a:pt x="2198935" y="1760857"/>
                  <a:pt x="2024902" y="1728697"/>
                  <a:pt x="1854662" y="1754326"/>
                </a:cubicBezTo>
                <a:cubicBezTo>
                  <a:pt x="1684422" y="1779955"/>
                  <a:pt x="1489863" y="1743816"/>
                  <a:pt x="1296029" y="1754326"/>
                </a:cubicBezTo>
                <a:cubicBezTo>
                  <a:pt x="1102195" y="1764836"/>
                  <a:pt x="915556" y="1721736"/>
                  <a:pt x="798845" y="1754326"/>
                </a:cubicBezTo>
                <a:cubicBezTo>
                  <a:pt x="682134" y="1786916"/>
                  <a:pt x="200681" y="1690869"/>
                  <a:pt x="0" y="1754326"/>
                </a:cubicBezTo>
                <a:cubicBezTo>
                  <a:pt x="-6230" y="1500950"/>
                  <a:pt x="33544" y="1428186"/>
                  <a:pt x="0" y="1169551"/>
                </a:cubicBezTo>
                <a:cubicBezTo>
                  <a:pt x="-33544" y="910917"/>
                  <a:pt x="1430" y="805675"/>
                  <a:pt x="0" y="549689"/>
                </a:cubicBezTo>
                <a:cubicBezTo>
                  <a:pt x="-1430" y="293703"/>
                  <a:pt x="28808" y="260378"/>
                  <a:pt x="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8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onPageLoaded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 "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onPageLoaded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"world"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8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2" name="Google Shape;202;p24"/>
          <p:cNvCxnSpPr>
            <a:endCxn id="201" idx="1"/>
          </p:cNvCxnSpPr>
          <p:nvPr/>
        </p:nvCxnSpPr>
        <p:spPr>
          <a:xfrm rot="10800000" flipH="1">
            <a:off x="4042611" y="4832107"/>
            <a:ext cx="867300" cy="1617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0846" y="2255335"/>
            <a:ext cx="4344006" cy="135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JAVASCRIPT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2540080" y="3510625"/>
            <a:ext cx="6668088" cy="1200329"/>
          </a:xfrm>
          <a:custGeom>
            <a:avLst/>
            <a:gdLst/>
            <a:ahLst/>
            <a:cxnLst/>
            <a:rect l="l" t="t" r="r" b="b"/>
            <a:pathLst>
              <a:path w="6668088" h="1200329" extrusionOk="0">
                <a:moveTo>
                  <a:pt x="0" y="0"/>
                </a:moveTo>
                <a:cubicBezTo>
                  <a:pt x="129464" y="-54884"/>
                  <a:pt x="330215" y="58205"/>
                  <a:pt x="555674" y="0"/>
                </a:cubicBezTo>
                <a:cubicBezTo>
                  <a:pt x="781133" y="-58205"/>
                  <a:pt x="895196" y="31298"/>
                  <a:pt x="1111348" y="0"/>
                </a:cubicBezTo>
                <a:cubicBezTo>
                  <a:pt x="1327500" y="-31298"/>
                  <a:pt x="1360309" y="17001"/>
                  <a:pt x="1533660" y="0"/>
                </a:cubicBezTo>
                <a:cubicBezTo>
                  <a:pt x="1707011" y="-17001"/>
                  <a:pt x="1780377" y="3622"/>
                  <a:pt x="2022653" y="0"/>
                </a:cubicBezTo>
                <a:cubicBezTo>
                  <a:pt x="2264929" y="-3622"/>
                  <a:pt x="2342393" y="36714"/>
                  <a:pt x="2511646" y="0"/>
                </a:cubicBezTo>
                <a:cubicBezTo>
                  <a:pt x="2680899" y="-36714"/>
                  <a:pt x="2703935" y="13317"/>
                  <a:pt x="2867278" y="0"/>
                </a:cubicBezTo>
                <a:cubicBezTo>
                  <a:pt x="3030621" y="-13317"/>
                  <a:pt x="3153232" y="4658"/>
                  <a:pt x="3356271" y="0"/>
                </a:cubicBezTo>
                <a:cubicBezTo>
                  <a:pt x="3559310" y="-4658"/>
                  <a:pt x="3780756" y="70612"/>
                  <a:pt x="3978626" y="0"/>
                </a:cubicBezTo>
                <a:cubicBezTo>
                  <a:pt x="4176497" y="-70612"/>
                  <a:pt x="4237639" y="32860"/>
                  <a:pt x="4400938" y="0"/>
                </a:cubicBezTo>
                <a:cubicBezTo>
                  <a:pt x="4564237" y="-32860"/>
                  <a:pt x="4662626" y="3874"/>
                  <a:pt x="4823250" y="0"/>
                </a:cubicBezTo>
                <a:cubicBezTo>
                  <a:pt x="4983874" y="-3874"/>
                  <a:pt x="5197300" y="40219"/>
                  <a:pt x="5312243" y="0"/>
                </a:cubicBezTo>
                <a:cubicBezTo>
                  <a:pt x="5427186" y="-40219"/>
                  <a:pt x="5645063" y="30419"/>
                  <a:pt x="5867917" y="0"/>
                </a:cubicBezTo>
                <a:cubicBezTo>
                  <a:pt x="6090771" y="-30419"/>
                  <a:pt x="6343631" y="12970"/>
                  <a:pt x="6668088" y="0"/>
                </a:cubicBezTo>
                <a:cubicBezTo>
                  <a:pt x="6677792" y="136043"/>
                  <a:pt x="6636689" y="312014"/>
                  <a:pt x="6668088" y="412113"/>
                </a:cubicBezTo>
                <a:cubicBezTo>
                  <a:pt x="6699487" y="512212"/>
                  <a:pt x="6626569" y="617851"/>
                  <a:pt x="6668088" y="800219"/>
                </a:cubicBezTo>
                <a:cubicBezTo>
                  <a:pt x="6709607" y="982587"/>
                  <a:pt x="6634616" y="1090707"/>
                  <a:pt x="6668088" y="1200329"/>
                </a:cubicBezTo>
                <a:cubicBezTo>
                  <a:pt x="6451349" y="1203158"/>
                  <a:pt x="6329542" y="1183884"/>
                  <a:pt x="6179095" y="1200329"/>
                </a:cubicBezTo>
                <a:cubicBezTo>
                  <a:pt x="6028648" y="1216774"/>
                  <a:pt x="5793337" y="1169111"/>
                  <a:pt x="5556740" y="1200329"/>
                </a:cubicBezTo>
                <a:cubicBezTo>
                  <a:pt x="5320143" y="1231547"/>
                  <a:pt x="5243857" y="1175488"/>
                  <a:pt x="5001066" y="1200329"/>
                </a:cubicBezTo>
                <a:cubicBezTo>
                  <a:pt x="4758275" y="1225170"/>
                  <a:pt x="4808214" y="1163195"/>
                  <a:pt x="4645435" y="1200329"/>
                </a:cubicBezTo>
                <a:cubicBezTo>
                  <a:pt x="4482656" y="1237463"/>
                  <a:pt x="4398377" y="1182050"/>
                  <a:pt x="4223122" y="1200329"/>
                </a:cubicBezTo>
                <a:cubicBezTo>
                  <a:pt x="4047867" y="1218608"/>
                  <a:pt x="4036958" y="1192451"/>
                  <a:pt x="3867491" y="1200329"/>
                </a:cubicBezTo>
                <a:cubicBezTo>
                  <a:pt x="3698024" y="1208207"/>
                  <a:pt x="3538144" y="1194406"/>
                  <a:pt x="3445179" y="1200329"/>
                </a:cubicBezTo>
                <a:cubicBezTo>
                  <a:pt x="3352214" y="1206252"/>
                  <a:pt x="3117102" y="1197990"/>
                  <a:pt x="3022867" y="1200329"/>
                </a:cubicBezTo>
                <a:cubicBezTo>
                  <a:pt x="2928632" y="1202668"/>
                  <a:pt x="2707835" y="1184788"/>
                  <a:pt x="2467193" y="1200329"/>
                </a:cubicBezTo>
                <a:cubicBezTo>
                  <a:pt x="2226551" y="1215870"/>
                  <a:pt x="2196422" y="1176453"/>
                  <a:pt x="1978199" y="1200329"/>
                </a:cubicBezTo>
                <a:cubicBezTo>
                  <a:pt x="1759976" y="1224205"/>
                  <a:pt x="1617195" y="1126248"/>
                  <a:pt x="1355845" y="1200329"/>
                </a:cubicBezTo>
                <a:cubicBezTo>
                  <a:pt x="1094495" y="1274410"/>
                  <a:pt x="949226" y="1149609"/>
                  <a:pt x="800171" y="1200329"/>
                </a:cubicBezTo>
                <a:cubicBezTo>
                  <a:pt x="651116" y="1251049"/>
                  <a:pt x="392114" y="1145849"/>
                  <a:pt x="0" y="1200329"/>
                </a:cubicBezTo>
                <a:cubicBezTo>
                  <a:pt x="-22835" y="1091270"/>
                  <a:pt x="42695" y="965324"/>
                  <a:pt x="0" y="824226"/>
                </a:cubicBezTo>
                <a:cubicBezTo>
                  <a:pt x="-42695" y="683128"/>
                  <a:pt x="21114" y="608371"/>
                  <a:pt x="0" y="424116"/>
                </a:cubicBezTo>
                <a:cubicBezTo>
                  <a:pt x="-21114" y="239861"/>
                  <a:pt x="47878" y="173150"/>
                  <a:pt x="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onPageLoaded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 "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onPageLoaded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"world"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2187155" y="2489122"/>
            <a:ext cx="2240400" cy="697800"/>
          </a:xfrm>
          <a:prstGeom prst="wedgeRectCallout">
            <a:avLst>
              <a:gd name="adj1" fmla="val 38236"/>
              <a:gd name="adj2" fmla="val 110776"/>
            </a:avLst>
          </a:prstGeom>
          <a:solidFill>
            <a:schemeClr val="accent1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Key word ‘function’ to define a function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4844715" y="2489121"/>
            <a:ext cx="1823400" cy="697800"/>
          </a:xfrm>
          <a:prstGeom prst="wedgeRectCallout">
            <a:avLst>
              <a:gd name="adj1" fmla="val 38236"/>
              <a:gd name="adj2" fmla="val 110776"/>
            </a:avLst>
          </a:prstGeom>
          <a:solidFill>
            <a:schemeClr val="accent1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Function name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7085182" y="2489120"/>
            <a:ext cx="2919600" cy="697800"/>
          </a:xfrm>
          <a:prstGeom prst="wedgeRectCallout">
            <a:avLst>
              <a:gd name="adj1" fmla="val -48425"/>
              <a:gd name="adj2" fmla="val 106178"/>
            </a:avLst>
          </a:prstGeom>
          <a:solidFill>
            <a:schemeClr val="accent1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Function parameter name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2540080" y="5144090"/>
            <a:ext cx="1823400" cy="697800"/>
          </a:xfrm>
          <a:prstGeom prst="wedgeRectCallout">
            <a:avLst>
              <a:gd name="adj1" fmla="val 48793"/>
              <a:gd name="adj2" fmla="val -126006"/>
            </a:avLst>
          </a:prstGeom>
          <a:solidFill>
            <a:schemeClr val="accent1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Function call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6136105" y="5034626"/>
            <a:ext cx="1941000" cy="550800"/>
          </a:xfrm>
          <a:prstGeom prst="wedgeRectCallout">
            <a:avLst>
              <a:gd name="adj1" fmla="val -49305"/>
              <a:gd name="adj2" fmla="val -123707"/>
            </a:avLst>
          </a:prstGeom>
          <a:solidFill>
            <a:schemeClr val="accent1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Parameter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331698" y="3761873"/>
            <a:ext cx="1823400" cy="697800"/>
          </a:xfrm>
          <a:prstGeom prst="wedgeRectCallout">
            <a:avLst>
              <a:gd name="adj1" fmla="val 184723"/>
              <a:gd name="adj2" fmla="val -15661"/>
            </a:avLst>
          </a:prstGeom>
          <a:solidFill>
            <a:schemeClr val="accent1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window is a built-in object</a:t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8752262" y="4795174"/>
            <a:ext cx="2195100" cy="697800"/>
          </a:xfrm>
          <a:prstGeom prst="wedgeRectCallout">
            <a:avLst>
              <a:gd name="adj1" fmla="val -192712"/>
              <a:gd name="adj2" fmla="val -154742"/>
            </a:avLst>
          </a:prstGeom>
          <a:solidFill>
            <a:schemeClr val="accent1"/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alert is a method in built-in window object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JAVASCRIPT</a:t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1137149" y="1991948"/>
            <a:ext cx="3571208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dirty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	&lt;div&gt;</a:t>
            </a:r>
            <a:br>
              <a:rPr lang="en-US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	&lt;/div&gt;</a:t>
            </a:r>
            <a:br>
              <a:rPr lang="en-US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	&lt;script&gt;</a:t>
            </a:r>
            <a:br>
              <a:rPr lang="en-US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	&lt;/script&gt;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 b="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4909886" y="3954822"/>
            <a:ext cx="6144965" cy="1754326"/>
          </a:xfrm>
          <a:custGeom>
            <a:avLst/>
            <a:gdLst/>
            <a:ahLst/>
            <a:cxnLst/>
            <a:rect l="l" t="t" r="r" b="b"/>
            <a:pathLst>
              <a:path w="6144965" h="1754326" extrusionOk="0">
                <a:moveTo>
                  <a:pt x="0" y="0"/>
                </a:moveTo>
                <a:cubicBezTo>
                  <a:pt x="131527" y="-36797"/>
                  <a:pt x="436495" y="7975"/>
                  <a:pt x="558633" y="0"/>
                </a:cubicBezTo>
                <a:cubicBezTo>
                  <a:pt x="680771" y="-7975"/>
                  <a:pt x="982898" y="43166"/>
                  <a:pt x="1117266" y="0"/>
                </a:cubicBezTo>
                <a:cubicBezTo>
                  <a:pt x="1251634" y="-43166"/>
                  <a:pt x="1395969" y="28072"/>
                  <a:pt x="1553000" y="0"/>
                </a:cubicBezTo>
                <a:cubicBezTo>
                  <a:pt x="1710031" y="-28072"/>
                  <a:pt x="1802776" y="23021"/>
                  <a:pt x="2050184" y="0"/>
                </a:cubicBezTo>
                <a:cubicBezTo>
                  <a:pt x="2297592" y="-23021"/>
                  <a:pt x="2346663" y="33314"/>
                  <a:pt x="2547367" y="0"/>
                </a:cubicBezTo>
                <a:cubicBezTo>
                  <a:pt x="2748071" y="-33314"/>
                  <a:pt x="2746028" y="15005"/>
                  <a:pt x="2921652" y="0"/>
                </a:cubicBezTo>
                <a:cubicBezTo>
                  <a:pt x="3097276" y="-15005"/>
                  <a:pt x="3300230" y="20604"/>
                  <a:pt x="3418835" y="0"/>
                </a:cubicBezTo>
                <a:cubicBezTo>
                  <a:pt x="3537440" y="-20604"/>
                  <a:pt x="3867861" y="2862"/>
                  <a:pt x="4038918" y="0"/>
                </a:cubicBezTo>
                <a:cubicBezTo>
                  <a:pt x="4209975" y="-2862"/>
                  <a:pt x="4307673" y="48999"/>
                  <a:pt x="4474652" y="0"/>
                </a:cubicBezTo>
                <a:cubicBezTo>
                  <a:pt x="4641631" y="-48999"/>
                  <a:pt x="4776342" y="24954"/>
                  <a:pt x="4910386" y="0"/>
                </a:cubicBezTo>
                <a:cubicBezTo>
                  <a:pt x="5044430" y="-24954"/>
                  <a:pt x="5249806" y="5002"/>
                  <a:pt x="5407569" y="0"/>
                </a:cubicBezTo>
                <a:cubicBezTo>
                  <a:pt x="5565332" y="-5002"/>
                  <a:pt x="5987570" y="85277"/>
                  <a:pt x="6144965" y="0"/>
                </a:cubicBezTo>
                <a:cubicBezTo>
                  <a:pt x="6204048" y="132156"/>
                  <a:pt x="6094318" y="429806"/>
                  <a:pt x="6144965" y="584775"/>
                </a:cubicBezTo>
                <a:cubicBezTo>
                  <a:pt x="6195612" y="739745"/>
                  <a:pt x="6100797" y="905575"/>
                  <a:pt x="6144965" y="1169551"/>
                </a:cubicBezTo>
                <a:cubicBezTo>
                  <a:pt x="6189133" y="1433527"/>
                  <a:pt x="6086062" y="1585131"/>
                  <a:pt x="6144965" y="1754326"/>
                </a:cubicBezTo>
                <a:cubicBezTo>
                  <a:pt x="5998640" y="1808153"/>
                  <a:pt x="5808260" y="1749086"/>
                  <a:pt x="5647781" y="1754326"/>
                </a:cubicBezTo>
                <a:cubicBezTo>
                  <a:pt x="5487302" y="1759566"/>
                  <a:pt x="5368112" y="1688164"/>
                  <a:pt x="5089148" y="1754326"/>
                </a:cubicBezTo>
                <a:cubicBezTo>
                  <a:pt x="4810184" y="1820488"/>
                  <a:pt x="4686488" y="1729141"/>
                  <a:pt x="4469065" y="1754326"/>
                </a:cubicBezTo>
                <a:cubicBezTo>
                  <a:pt x="4251642" y="1779511"/>
                  <a:pt x="4131407" y="1734595"/>
                  <a:pt x="3910432" y="1754326"/>
                </a:cubicBezTo>
                <a:cubicBezTo>
                  <a:pt x="3689457" y="1774057"/>
                  <a:pt x="3633363" y="1746232"/>
                  <a:pt x="3536148" y="1754326"/>
                </a:cubicBezTo>
                <a:cubicBezTo>
                  <a:pt x="3438933" y="1762420"/>
                  <a:pt x="3310554" y="1729417"/>
                  <a:pt x="3100414" y="1754326"/>
                </a:cubicBezTo>
                <a:cubicBezTo>
                  <a:pt x="2890274" y="1779235"/>
                  <a:pt x="2891328" y="1735520"/>
                  <a:pt x="2726130" y="1754326"/>
                </a:cubicBezTo>
                <a:cubicBezTo>
                  <a:pt x="2560932" y="1773132"/>
                  <a:pt x="2381857" y="1747795"/>
                  <a:pt x="2290396" y="1754326"/>
                </a:cubicBezTo>
                <a:cubicBezTo>
                  <a:pt x="2198935" y="1760857"/>
                  <a:pt x="2024902" y="1728697"/>
                  <a:pt x="1854662" y="1754326"/>
                </a:cubicBezTo>
                <a:cubicBezTo>
                  <a:pt x="1684422" y="1779955"/>
                  <a:pt x="1489863" y="1743816"/>
                  <a:pt x="1296029" y="1754326"/>
                </a:cubicBezTo>
                <a:cubicBezTo>
                  <a:pt x="1102195" y="1764836"/>
                  <a:pt x="915556" y="1721736"/>
                  <a:pt x="798845" y="1754326"/>
                </a:cubicBezTo>
                <a:cubicBezTo>
                  <a:pt x="682134" y="1786916"/>
                  <a:pt x="200681" y="1690869"/>
                  <a:pt x="0" y="1754326"/>
                </a:cubicBezTo>
                <a:cubicBezTo>
                  <a:pt x="-6230" y="1500950"/>
                  <a:pt x="33544" y="1428186"/>
                  <a:pt x="0" y="1169551"/>
                </a:cubicBezTo>
                <a:cubicBezTo>
                  <a:pt x="-33544" y="910917"/>
                  <a:pt x="1430" y="805675"/>
                  <a:pt x="0" y="549689"/>
                </a:cubicBezTo>
                <a:cubicBezTo>
                  <a:pt x="-1430" y="293703"/>
                  <a:pt x="28808" y="260378"/>
                  <a:pt x="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8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onPageLoaded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 "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 b="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1800" b="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onPageLoaded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"world"</a:t>
            </a: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8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4" name="Google Shape;224;p26"/>
          <p:cNvCxnSpPr>
            <a:endCxn id="223" idx="1"/>
          </p:cNvCxnSpPr>
          <p:nvPr/>
        </p:nvCxnSpPr>
        <p:spPr>
          <a:xfrm rot="10800000" flipH="1">
            <a:off x="4042611" y="4832107"/>
            <a:ext cx="867300" cy="1617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0846" y="2255335"/>
            <a:ext cx="4344006" cy="135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HTML DOCUMENT STRUCTURE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2125442" y="1982449"/>
            <a:ext cx="3236972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&lt;!DOCTYPE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	&lt;div&gt;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	&lt;/div&gt;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	&lt;script&gt;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2424550" y="2565250"/>
            <a:ext cx="5011500" cy="1439700"/>
          </a:xfrm>
          <a:prstGeom prst="rect">
            <a:avLst/>
          </a:prstGeom>
          <a:solidFill>
            <a:srgbClr val="55603F">
              <a:alpha val="30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2371325" y="4048975"/>
            <a:ext cx="5064600" cy="1395300"/>
          </a:xfrm>
          <a:prstGeom prst="rect">
            <a:avLst/>
          </a:prstGeom>
          <a:solidFill>
            <a:srgbClr val="403F60">
              <a:alpha val="30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4838275" y="2868325"/>
            <a:ext cx="2338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Meta information not visible on page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4873350" y="4243825"/>
            <a:ext cx="2445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Content visible on page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HTML tags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2518650" y="1978150"/>
            <a:ext cx="5067600" cy="3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Gill Sans"/>
              <a:buChar char="●"/>
            </a:pPr>
            <a:r>
              <a:rPr lang="en-US" sz="1900">
                <a:latin typeface="Gill Sans"/>
                <a:ea typeface="Gill Sans"/>
                <a:cs typeface="Gill Sans"/>
                <a:sym typeface="Gill Sans"/>
              </a:rPr>
              <a:t>!DOCTYPE html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Gill Sans"/>
              <a:buChar char="●"/>
            </a:pPr>
            <a:r>
              <a:rPr lang="en-US" sz="1900">
                <a:latin typeface="Gill Sans"/>
                <a:ea typeface="Gill Sans"/>
                <a:cs typeface="Gill Sans"/>
                <a:sym typeface="Gill Sans"/>
              </a:rPr>
              <a:t>html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Gill Sans"/>
              <a:buChar char="●"/>
            </a:pPr>
            <a:r>
              <a:rPr lang="en-US" sz="1900">
                <a:latin typeface="Gill Sans"/>
                <a:ea typeface="Gill Sans"/>
                <a:cs typeface="Gill Sans"/>
                <a:sym typeface="Gill Sans"/>
              </a:rPr>
              <a:t>head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Gill Sans"/>
              <a:buChar char="●"/>
            </a:pPr>
            <a:r>
              <a:rPr lang="en-US" sz="1900">
                <a:latin typeface="Gill Sans"/>
                <a:ea typeface="Gill Sans"/>
                <a:cs typeface="Gill Sans"/>
                <a:sym typeface="Gill Sans"/>
              </a:rPr>
              <a:t>title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Gill Sans"/>
              <a:buChar char="●"/>
            </a:pPr>
            <a:r>
              <a:rPr lang="en-US" sz="1900">
                <a:latin typeface="Gill Sans"/>
                <a:ea typeface="Gill Sans"/>
                <a:cs typeface="Gill Sans"/>
                <a:sym typeface="Gill Sans"/>
              </a:rPr>
              <a:t>style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Gill Sans"/>
              <a:buChar char="●"/>
            </a:pPr>
            <a:r>
              <a:rPr lang="en-US" sz="1900">
                <a:latin typeface="Gill Sans"/>
                <a:ea typeface="Gill Sans"/>
                <a:cs typeface="Gill Sans"/>
                <a:sym typeface="Gill Sans"/>
              </a:rPr>
              <a:t>header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Gill Sans"/>
              <a:buChar char="●"/>
            </a:pPr>
            <a:r>
              <a:rPr lang="en-US" sz="1900">
                <a:latin typeface="Gill Sans"/>
                <a:ea typeface="Gill Sans"/>
                <a:cs typeface="Gill Sans"/>
                <a:sym typeface="Gill Sans"/>
              </a:rPr>
              <a:t>body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Gill Sans"/>
              <a:buChar char="●"/>
            </a:pPr>
            <a:r>
              <a:rPr lang="en-US" sz="1900">
                <a:latin typeface="Gill Sans"/>
                <a:ea typeface="Gill Sans"/>
                <a:cs typeface="Gill Sans"/>
                <a:sym typeface="Gill Sans"/>
              </a:rPr>
              <a:t>script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Gill Sans"/>
              <a:buChar char="●"/>
            </a:pPr>
            <a:r>
              <a:rPr lang="en-US" sz="1900">
                <a:latin typeface="Gill Sans"/>
                <a:ea typeface="Gill Sans"/>
                <a:cs typeface="Gill Sans"/>
                <a:sym typeface="Gill Sans"/>
              </a:rPr>
              <a:t>form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Gill Sans"/>
              <a:buChar char="●"/>
            </a:pPr>
            <a:r>
              <a:rPr lang="en-US" sz="1900">
                <a:latin typeface="Gill Sans"/>
                <a:ea typeface="Gill Sans"/>
                <a:cs typeface="Gill Sans"/>
                <a:sym typeface="Gill Sans"/>
              </a:rPr>
              <a:t>div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Gill Sans"/>
              <a:buChar char="●"/>
            </a:pPr>
            <a:r>
              <a:rPr lang="en-US" sz="1900">
                <a:latin typeface="Gill Sans"/>
                <a:ea typeface="Gill Sans"/>
                <a:cs typeface="Gill Sans"/>
                <a:sym typeface="Gill Sans"/>
              </a:rPr>
              <a:t>label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Gill Sans"/>
              <a:buChar char="●"/>
            </a:pPr>
            <a:r>
              <a:rPr lang="en-US" sz="1900"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Gill Sans"/>
              <a:buChar char="●"/>
            </a:pPr>
            <a:r>
              <a:rPr lang="en-US" sz="1900">
                <a:latin typeface="Gill Sans"/>
                <a:ea typeface="Gill Sans"/>
                <a:cs typeface="Gill Sans"/>
                <a:sym typeface="Gill Sans"/>
              </a:rPr>
              <a:t>…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HTML tag attributes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1517250" y="2078650"/>
            <a:ext cx="6557400" cy="2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●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HTML tag attribute provides additional information for the tag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●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They come in name/value pair such as name=”value”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078200" y="26657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1280"/>
                </a:solidFill>
                <a:latin typeface="Courier New"/>
                <a:ea typeface="Courier New"/>
                <a:cs typeface="Courier New"/>
                <a:sym typeface="Courier New"/>
              </a:rPr>
              <a:t>&lt;div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800">
                <a:solidFill>
                  <a:srgbClr val="881280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-US" sz="1800">
                <a:solidFill>
                  <a:srgbClr val="881280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800"/>
          </a:p>
        </p:txBody>
      </p:sp>
      <p:sp>
        <p:nvSpPr>
          <p:cNvPr id="125" name="Google Shape;125;p16"/>
          <p:cNvSpPr txBox="1"/>
          <p:nvPr/>
        </p:nvSpPr>
        <p:spPr>
          <a:xfrm>
            <a:off x="2109675" y="3198150"/>
            <a:ext cx="828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&lt;div id="0_0" onclick="onElementClicked(this)"&gt;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HTML tag examples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2549" y="2509777"/>
            <a:ext cx="2179575" cy="2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1504276" y="2159675"/>
            <a:ext cx="61929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&lt;header&gt;</a:t>
            </a:r>
            <a:endParaRPr sz="13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The Most Fancy Game For Syosset Kids Ever!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&lt;/header&gt;</a:t>
            </a:r>
            <a:endParaRPr sz="13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&lt;form&gt;</a:t>
            </a:r>
            <a:endParaRPr sz="13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3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&lt;label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"oName"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 of Player O: 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&lt;/label&gt;</a:t>
            </a:r>
            <a:endParaRPr sz="13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&lt;input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"oName"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3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sz="13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&lt;label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"xName"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 of Player X: 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&lt;/label&gt;</a:t>
            </a:r>
            <a:endParaRPr sz="13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&lt;input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"xName"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13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&lt;input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"startGame"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"Start Game"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3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&lt;input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"idNote"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3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3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"Note: "</a:t>
            </a: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3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 sz="13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HTML CSS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1517250" y="2078650"/>
            <a:ext cx="6557400" cy="2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●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&lt;style&gt; contans CSS (Cascading Style Sheets) rules for styling content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●"/>
            </a:pPr>
            <a:r>
              <a:rPr lang="en-US" sz="1500">
                <a:latin typeface="Gill Sans"/>
                <a:ea typeface="Gill Sans"/>
                <a:cs typeface="Gill Sans"/>
                <a:sym typeface="Gill Sans"/>
              </a:rPr>
              <a:t>Defines how to display HTML elements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7760725" y="2078650"/>
            <a:ext cx="26301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.row div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background-color: pink;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.row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clear: both;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header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border: 3px solid yellow;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#idNote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width: 400px;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Review of the simple example - plain contents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882315" y="2540532"/>
            <a:ext cx="2590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&lt;!DOCTYPE</a:t>
            </a: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6" name="Google Shape;146;p19"/>
          <p:cNvGrpSpPr/>
          <p:nvPr/>
        </p:nvGrpSpPr>
        <p:grpSpPr>
          <a:xfrm>
            <a:off x="2177715" y="2633370"/>
            <a:ext cx="4070621" cy="2801400"/>
            <a:chOff x="2177715" y="2633370"/>
            <a:chExt cx="4070621" cy="2801400"/>
          </a:xfrm>
        </p:grpSpPr>
        <p:sp>
          <p:nvSpPr>
            <p:cNvPr id="147" name="Google Shape;147;p19"/>
            <p:cNvSpPr txBox="1"/>
            <p:nvPr/>
          </p:nvSpPr>
          <p:spPr>
            <a:xfrm>
              <a:off x="3290636" y="2633370"/>
              <a:ext cx="2957700" cy="2801400"/>
            </a:xfrm>
            <a:prstGeom prst="rect">
              <a:avLst/>
            </a:prstGeom>
            <a:noFill/>
            <a:ln w="28575" cap="flat" cmpd="sng">
              <a:solidFill>
                <a:srgbClr val="00206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&lt;body&gt;</a:t>
              </a:r>
              <a:endParaRPr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&lt;div&gt;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0_0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&lt;/div&gt;</a:t>
              </a:r>
              <a:endParaRPr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&lt;div&gt;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0_1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&lt;/div&gt;</a:t>
              </a:r>
              <a:endParaRPr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&lt;div&gt;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0_2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&lt;/div&gt;</a:t>
              </a:r>
              <a:endParaRPr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&lt;div&gt;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1_0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&lt;/div&gt;</a:t>
              </a:r>
              <a:endParaRPr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&lt;div&gt;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1_1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&lt;/div&gt;</a:t>
              </a:r>
              <a:endParaRPr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&lt;div&gt;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1_2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&lt;/div&gt;</a:t>
              </a:r>
              <a:endParaRPr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&lt;div&gt;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2_0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&lt;/div&gt;</a:t>
              </a:r>
              <a:endParaRPr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&lt;div&gt;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2_1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&lt;/div&gt;</a:t>
              </a:r>
              <a:endParaRPr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&lt;div&gt;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2_2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&lt;/div&gt;</a:t>
              </a:r>
              <a:endParaRPr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&lt;/body&gt;</a:t>
              </a:r>
              <a:endParaRPr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8" name="Google Shape;148;p19"/>
            <p:cNvCxnSpPr/>
            <p:nvPr/>
          </p:nvCxnSpPr>
          <p:spPr>
            <a:xfrm rot="10800000" flipH="1">
              <a:off x="2177715" y="2815405"/>
              <a:ext cx="1592100" cy="1796700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9" name="Google Shape;149;p19"/>
            <p:cNvCxnSpPr/>
            <p:nvPr/>
          </p:nvCxnSpPr>
          <p:spPr>
            <a:xfrm>
              <a:off x="2177715" y="4946038"/>
              <a:ext cx="1592100" cy="288600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6405" y="2841061"/>
            <a:ext cx="4776369" cy="2292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Review of the simple example - CSS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882315" y="1954999"/>
            <a:ext cx="2590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&lt;!DOCTYPE</a:t>
            </a: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7" name="Google Shape;157;p20"/>
          <p:cNvGrpSpPr/>
          <p:nvPr/>
        </p:nvGrpSpPr>
        <p:grpSpPr>
          <a:xfrm>
            <a:off x="2646947" y="1954999"/>
            <a:ext cx="4981364" cy="2801400"/>
            <a:chOff x="2646947" y="1954999"/>
            <a:chExt cx="4981364" cy="2801400"/>
          </a:xfrm>
        </p:grpSpPr>
        <p:cxnSp>
          <p:nvCxnSpPr>
            <p:cNvPr id="158" name="Google Shape;158;p20"/>
            <p:cNvCxnSpPr/>
            <p:nvPr/>
          </p:nvCxnSpPr>
          <p:spPr>
            <a:xfrm rot="10800000" flipH="1">
              <a:off x="2646947" y="2229762"/>
              <a:ext cx="1122900" cy="1107000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>
              <a:off x="2711116" y="3611619"/>
              <a:ext cx="1058700" cy="1037400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0" name="Google Shape;160;p20"/>
            <p:cNvSpPr txBox="1"/>
            <p:nvPr/>
          </p:nvSpPr>
          <p:spPr>
            <a:xfrm>
              <a:off x="2973811" y="1954999"/>
              <a:ext cx="4654500" cy="2801400"/>
            </a:xfrm>
            <a:prstGeom prst="rect">
              <a:avLst/>
            </a:prstGeom>
            <a:noFill/>
            <a:ln w="28575" cap="flat" cmpd="sng">
              <a:solidFill>
                <a:srgbClr val="00206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&lt;style&gt;</a:t>
              </a:r>
              <a:endParaRPr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div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    </a:t>
              </a:r>
              <a:r>
                <a:rPr lang="en-US" sz="1600" b="0">
                  <a:solidFill>
                    <a:srgbClr val="E50000"/>
                  </a:solidFill>
                  <a:latin typeface="Consolas"/>
                  <a:ea typeface="Consolas"/>
                  <a:cs typeface="Consolas"/>
                  <a:sym typeface="Consolas"/>
                </a:rPr>
                <a:t>border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n-US" sz="1600" b="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3px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 b="0">
                  <a:solidFill>
                    <a:srgbClr val="0451A5"/>
                  </a:solidFill>
                  <a:latin typeface="Consolas"/>
                  <a:ea typeface="Consolas"/>
                  <a:cs typeface="Consolas"/>
                  <a:sym typeface="Consolas"/>
                </a:rPr>
                <a:t>solid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 b="0">
                  <a:solidFill>
                    <a:srgbClr val="0451A5"/>
                  </a:solidFill>
                  <a:latin typeface="Consolas"/>
                  <a:ea typeface="Consolas"/>
                  <a:cs typeface="Consolas"/>
                  <a:sym typeface="Consolas"/>
                </a:rPr>
                <a:t>blue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    </a:t>
              </a:r>
              <a:r>
                <a:rPr lang="en-US" sz="1600" b="0">
                  <a:solidFill>
                    <a:srgbClr val="E50000"/>
                  </a:solidFill>
                  <a:latin typeface="Consolas"/>
                  <a:ea typeface="Consolas"/>
                  <a:cs typeface="Consolas"/>
                  <a:sym typeface="Consolas"/>
                </a:rPr>
                <a:t>height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n-US" sz="1600" b="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75px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    </a:t>
              </a:r>
              <a:r>
                <a:rPr lang="en-US" sz="1600" b="0">
                  <a:solidFill>
                    <a:srgbClr val="E50000"/>
                  </a:solidFill>
                  <a:latin typeface="Consolas"/>
                  <a:ea typeface="Consolas"/>
                  <a:cs typeface="Consolas"/>
                  <a:sym typeface="Consolas"/>
                </a:rPr>
                <a:t>width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n-US" sz="1600" b="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75px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    </a:t>
              </a:r>
              <a:r>
                <a:rPr lang="en-US" sz="1600" b="0">
                  <a:solidFill>
                    <a:srgbClr val="E50000"/>
                  </a:solidFill>
                  <a:latin typeface="Consolas"/>
                  <a:ea typeface="Consolas"/>
                  <a:cs typeface="Consolas"/>
                  <a:sym typeface="Consolas"/>
                </a:rPr>
                <a:t>background-color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n-US" sz="1600" b="0">
                  <a:solidFill>
                    <a:srgbClr val="0451A5"/>
                  </a:solidFill>
                  <a:latin typeface="Consolas"/>
                  <a:ea typeface="Consolas"/>
                  <a:cs typeface="Consolas"/>
                  <a:sym typeface="Consolas"/>
                </a:rPr>
                <a:t>pink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    </a:t>
              </a:r>
              <a:r>
                <a:rPr lang="en-US" sz="1600" b="0">
                  <a:solidFill>
                    <a:srgbClr val="E50000"/>
                  </a:solidFill>
                  <a:latin typeface="Consolas"/>
                  <a:ea typeface="Consolas"/>
                  <a:cs typeface="Consolas"/>
                  <a:sym typeface="Consolas"/>
                </a:rPr>
                <a:t>color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n-US" sz="1600" b="0">
                  <a:solidFill>
                    <a:srgbClr val="0451A5"/>
                  </a:solidFill>
                  <a:latin typeface="Consolas"/>
                  <a:ea typeface="Consolas"/>
                  <a:cs typeface="Consolas"/>
                  <a:sym typeface="Consolas"/>
                </a:rPr>
                <a:t>blue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    </a:t>
              </a:r>
              <a:r>
                <a:rPr lang="en-US" sz="1600" b="0">
                  <a:solidFill>
                    <a:srgbClr val="E50000"/>
                  </a:solidFill>
                  <a:latin typeface="Consolas"/>
                  <a:ea typeface="Consolas"/>
                  <a:cs typeface="Consolas"/>
                  <a:sym typeface="Consolas"/>
                </a:rPr>
                <a:t>text-align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n-US" sz="1600" b="0">
                  <a:solidFill>
                    <a:srgbClr val="0451A5"/>
                  </a:solidFill>
                  <a:latin typeface="Consolas"/>
                  <a:ea typeface="Consolas"/>
                  <a:cs typeface="Consolas"/>
                  <a:sym typeface="Consolas"/>
                </a:rPr>
                <a:t>center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    </a:t>
              </a:r>
              <a:r>
                <a:rPr lang="en-US" sz="1600" b="0">
                  <a:solidFill>
                    <a:srgbClr val="E50000"/>
                  </a:solidFill>
                  <a:latin typeface="Consolas"/>
                  <a:ea typeface="Consolas"/>
                  <a:cs typeface="Consolas"/>
                  <a:sym typeface="Consolas"/>
                </a:rPr>
                <a:t>font-size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n-US" sz="1600" b="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32px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&lt;/style&gt;</a:t>
              </a:r>
              <a:endParaRPr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491" y="1868300"/>
            <a:ext cx="466790" cy="3486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7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Review of the simple example - Updated CSS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882315" y="1954999"/>
            <a:ext cx="2590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&lt;!DOCTYPE</a:t>
            </a: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2646947" y="1954999"/>
            <a:ext cx="4981364" cy="3170700"/>
            <a:chOff x="2646947" y="1954999"/>
            <a:chExt cx="4981364" cy="3170700"/>
          </a:xfrm>
        </p:grpSpPr>
        <p:cxnSp>
          <p:nvCxnSpPr>
            <p:cNvPr id="169" name="Google Shape;169;p21"/>
            <p:cNvCxnSpPr/>
            <p:nvPr/>
          </p:nvCxnSpPr>
          <p:spPr>
            <a:xfrm rot="10800000" flipH="1">
              <a:off x="2646947" y="2229762"/>
              <a:ext cx="1122900" cy="1107000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0" name="Google Shape;170;p21"/>
            <p:cNvCxnSpPr/>
            <p:nvPr/>
          </p:nvCxnSpPr>
          <p:spPr>
            <a:xfrm>
              <a:off x="2711116" y="3611619"/>
              <a:ext cx="1058700" cy="1037400"/>
            </a:xfrm>
            <a:prstGeom prst="straightConnector1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1" name="Google Shape;171;p21"/>
            <p:cNvSpPr txBox="1"/>
            <p:nvPr/>
          </p:nvSpPr>
          <p:spPr>
            <a:xfrm>
              <a:off x="2973811" y="1954999"/>
              <a:ext cx="4654500" cy="3170700"/>
            </a:xfrm>
            <a:prstGeom prst="rect">
              <a:avLst/>
            </a:prstGeom>
            <a:noFill/>
            <a:ln w="28575" cap="flat" cmpd="sng">
              <a:solidFill>
                <a:srgbClr val="00206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&lt;style&gt;</a:t>
              </a:r>
              <a:endParaRPr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div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    </a:t>
              </a:r>
              <a:r>
                <a:rPr lang="en-US" sz="1600" b="0">
                  <a:solidFill>
                    <a:srgbClr val="E50000"/>
                  </a:solidFill>
                  <a:latin typeface="Consolas"/>
                  <a:ea typeface="Consolas"/>
                  <a:cs typeface="Consolas"/>
                  <a:sym typeface="Consolas"/>
                </a:rPr>
                <a:t>border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n-US" sz="1600" b="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3px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 b="0">
                  <a:solidFill>
                    <a:srgbClr val="0451A5"/>
                  </a:solidFill>
                  <a:latin typeface="Consolas"/>
                  <a:ea typeface="Consolas"/>
                  <a:cs typeface="Consolas"/>
                  <a:sym typeface="Consolas"/>
                </a:rPr>
                <a:t>solid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600" b="0">
                  <a:solidFill>
                    <a:srgbClr val="0451A5"/>
                  </a:solidFill>
                  <a:latin typeface="Consolas"/>
                  <a:ea typeface="Consolas"/>
                  <a:cs typeface="Consolas"/>
                  <a:sym typeface="Consolas"/>
                </a:rPr>
                <a:t>blue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    </a:t>
              </a:r>
              <a:r>
                <a:rPr lang="en-US" sz="1600" b="0">
                  <a:solidFill>
                    <a:srgbClr val="E50000"/>
                  </a:solidFill>
                  <a:latin typeface="Consolas"/>
                  <a:ea typeface="Consolas"/>
                  <a:cs typeface="Consolas"/>
                  <a:sym typeface="Consolas"/>
                </a:rPr>
                <a:t>height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n-US" sz="1600" b="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75px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    </a:t>
              </a:r>
              <a:r>
                <a:rPr lang="en-US" sz="1600" b="0">
                  <a:solidFill>
                    <a:srgbClr val="E50000"/>
                  </a:solidFill>
                  <a:latin typeface="Consolas"/>
                  <a:ea typeface="Consolas"/>
                  <a:cs typeface="Consolas"/>
                  <a:sym typeface="Consolas"/>
                </a:rPr>
                <a:t>width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n-US" sz="1600" b="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75px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    </a:t>
              </a:r>
              <a:r>
                <a:rPr lang="en-US" sz="1600" b="0">
                  <a:solidFill>
                    <a:srgbClr val="E50000"/>
                  </a:solidFill>
                  <a:latin typeface="Consolas"/>
                  <a:ea typeface="Consolas"/>
                  <a:cs typeface="Consolas"/>
                  <a:sym typeface="Consolas"/>
                </a:rPr>
                <a:t>background-color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n-US" sz="1600" b="0">
                  <a:solidFill>
                    <a:srgbClr val="0451A5"/>
                  </a:solidFill>
                  <a:latin typeface="Consolas"/>
                  <a:ea typeface="Consolas"/>
                  <a:cs typeface="Consolas"/>
                  <a:sym typeface="Consolas"/>
                </a:rPr>
                <a:t>pink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    </a:t>
              </a:r>
              <a:r>
                <a:rPr lang="en-US" sz="1600" b="0">
                  <a:solidFill>
                    <a:srgbClr val="E50000"/>
                  </a:solidFill>
                  <a:latin typeface="Consolas"/>
                  <a:ea typeface="Consolas"/>
                  <a:cs typeface="Consolas"/>
                  <a:sym typeface="Consolas"/>
                </a:rPr>
                <a:t>color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n-US" sz="1600" b="0">
                  <a:solidFill>
                    <a:srgbClr val="0451A5"/>
                  </a:solidFill>
                  <a:latin typeface="Consolas"/>
                  <a:ea typeface="Consolas"/>
                  <a:cs typeface="Consolas"/>
                  <a:sym typeface="Consolas"/>
                </a:rPr>
                <a:t>blue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    </a:t>
              </a:r>
              <a:r>
                <a:rPr lang="en-US" sz="1600" b="0">
                  <a:solidFill>
                    <a:srgbClr val="E50000"/>
                  </a:solidFill>
                  <a:latin typeface="Consolas"/>
                  <a:ea typeface="Consolas"/>
                  <a:cs typeface="Consolas"/>
                  <a:sym typeface="Consolas"/>
                </a:rPr>
                <a:t>text-align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n-US" sz="1600" b="0">
                  <a:solidFill>
                    <a:srgbClr val="0451A5"/>
                  </a:solidFill>
                  <a:latin typeface="Consolas"/>
                  <a:ea typeface="Consolas"/>
                  <a:cs typeface="Consolas"/>
                  <a:sym typeface="Consolas"/>
                </a:rPr>
                <a:t>center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    </a:t>
              </a:r>
              <a:r>
                <a:rPr lang="en-US" sz="1600" b="0">
                  <a:solidFill>
                    <a:srgbClr val="E50000"/>
                  </a:solidFill>
                  <a:latin typeface="Consolas"/>
                  <a:ea typeface="Consolas"/>
                  <a:cs typeface="Consolas"/>
                  <a:sym typeface="Consolas"/>
                </a:rPr>
                <a:t>font-size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n-US" sz="1600" b="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32px</a:t>
              </a: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    </a:t>
              </a:r>
              <a:r>
                <a:rPr lang="en-US" sz="2400" b="1">
                  <a:solidFill>
                    <a:srgbClr val="E50000"/>
                  </a:solidFill>
                  <a:latin typeface="Consolas"/>
                  <a:ea typeface="Consolas"/>
                  <a:cs typeface="Consolas"/>
                  <a:sym typeface="Consolas"/>
                </a:rPr>
                <a:t>float</a:t>
              </a:r>
              <a:r>
                <a:rPr lang="en-US" sz="2400" b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n-US" sz="2400" b="1">
                  <a:solidFill>
                    <a:srgbClr val="0451A5"/>
                  </a:solidFill>
                  <a:latin typeface="Consolas"/>
                  <a:ea typeface="Consolas"/>
                  <a:cs typeface="Consolas"/>
                  <a:sym typeface="Consolas"/>
                </a:rPr>
                <a:t>left</a:t>
              </a:r>
              <a:r>
                <a:rPr lang="en-US" sz="2400" b="1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lang="en-US" sz="1600" b="0">
                  <a:solidFill>
                    <a:srgbClr val="800000"/>
                  </a:solidFill>
                  <a:latin typeface="Consolas"/>
                  <a:ea typeface="Consolas"/>
                  <a:cs typeface="Consolas"/>
                  <a:sym typeface="Consolas"/>
                </a:rPr>
                <a:t>&lt;/style&gt;</a:t>
              </a:r>
              <a:endParaRPr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9831" y="5032734"/>
            <a:ext cx="6434725" cy="1072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1262</Words>
  <Application>Microsoft Office PowerPoint</Application>
  <PresentationFormat>Widescreen</PresentationFormat>
  <Paragraphs>255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Consolas</vt:lpstr>
      <vt:lpstr>Arial</vt:lpstr>
      <vt:lpstr>Courier New</vt:lpstr>
      <vt:lpstr>Gill Sans</vt:lpstr>
      <vt:lpstr>Gallery</vt:lpstr>
      <vt:lpstr>BUILD WEB GAMES</vt:lpstr>
      <vt:lpstr>HTML DOCUMENT STRUCTURE</vt:lpstr>
      <vt:lpstr>HTML tags</vt:lpstr>
      <vt:lpstr>HTML tag attributes</vt:lpstr>
      <vt:lpstr>HTML tag examples</vt:lpstr>
      <vt:lpstr>HTML CSS</vt:lpstr>
      <vt:lpstr>Review of the simple example - plain contents</vt:lpstr>
      <vt:lpstr>Review of the simple example - CSS </vt:lpstr>
      <vt:lpstr>Review of the simple example - Updated CSS </vt:lpstr>
      <vt:lpstr>Review of the simple example - hierarchy</vt:lpstr>
      <vt:lpstr>Review of the simple example - hierarchy with CSS </vt:lpstr>
      <vt:lpstr>Review of the simple example - JavaScript</vt:lpstr>
      <vt:lpstr>JAVASCRIPT</vt:lpstr>
      <vt:lpstr>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cp:lastModifiedBy>Ren, Yongfu</cp:lastModifiedBy>
  <cp:revision>1</cp:revision>
  <dcterms:modified xsi:type="dcterms:W3CDTF">2023-11-04T22:16:08Z</dcterms:modified>
</cp:coreProperties>
</file>