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87" r:id="rId4"/>
    <p:sldId id="292" r:id="rId5"/>
    <p:sldId id="280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3B2C-B463-4557-A248-CE4C3318C07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DD3-FE76-B3BA-13C4-20CA89A7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A3D3-57C9-A5C6-2221-A54FC042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7: Create content dynamically</a:t>
            </a:r>
          </a:p>
        </p:txBody>
      </p:sp>
    </p:spTree>
    <p:extLst>
      <p:ext uri="{BB962C8B-B14F-4D97-AF65-F5344CB8AC3E}">
        <p14:creationId xmlns:p14="http://schemas.microsoft.com/office/powerpoint/2010/main" val="18587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25442" y="1982449"/>
            <a:ext cx="32369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&lt;/div&gt;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36F0B6-4194-D671-282D-CC726BAE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940035" cy="1161421"/>
          </a:xfrm>
        </p:spPr>
        <p:txBody>
          <a:bodyPr/>
          <a:lstStyle/>
          <a:p>
            <a:r>
              <a:rPr lang="en-US" dirty="0"/>
              <a:t>Arrays are often used with loops to process each element one by one.</a:t>
            </a:r>
          </a:p>
          <a:p>
            <a:r>
              <a:rPr lang="en-US" dirty="0"/>
              <a:t>A common loop used with arrays is the for loop: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A32B1-F7DF-4DF0-FB13-C3E4614517E7}"/>
              </a:ext>
            </a:extLst>
          </p:cNvPr>
          <p:cNvSpPr txBox="1"/>
          <p:nvPr/>
        </p:nvSpPr>
        <p:spPr>
          <a:xfrm>
            <a:off x="937648" y="3096072"/>
            <a:ext cx="82373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"Chole"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"Arthur"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"Aiden"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"Jerry"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“Marco"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"Henry"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names =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"Name["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 =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5A71B-85B8-3569-5166-AAD3D25C6D45}"/>
              </a:ext>
            </a:extLst>
          </p:cNvPr>
          <p:cNvSpPr txBox="1"/>
          <p:nvPr/>
        </p:nvSpPr>
        <p:spPr>
          <a:xfrm>
            <a:off x="6522849" y="3842070"/>
            <a:ext cx="33650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Name[ 0 ] =  Chole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Name[ 1 ] =  Arthur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Name[ 2 ] =  Sophie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Name[ 3 ] =  Aiden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Name[ 4 ] =  Jerry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Name[ 5 ] =  Marco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Name[ 6 ] =  Henry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- </a:t>
            </a:r>
            <a:r>
              <a:rPr lang="en-US" sz="3200" dirty="0"/>
              <a:t>an array of arrays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7FB59-1969-6DE9-E965-C600B2CE0140}"/>
              </a:ext>
            </a:extLst>
          </p:cNvPr>
          <p:cNvSpPr txBox="1"/>
          <p:nvPr/>
        </p:nvSpPr>
        <p:spPr>
          <a:xfrm>
            <a:off x="385522" y="1924239"/>
            <a:ext cx="61024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2D array (matrix)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elements in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Element in 1</a:t>
            </a:r>
            <a:r>
              <a:rPr lang="en-US" sz="1200" b="0" baseline="30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row and 1</a:t>
            </a:r>
            <a:r>
              <a:rPr lang="en-US" sz="1200" b="0" baseline="30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colum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(1)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Element in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200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row and 3d column (6)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Find the number of rows and columns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 of rows (3)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 of columns (3)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9D373-944B-B0C1-F41D-EB05A76FE8C1}"/>
              </a:ext>
            </a:extLst>
          </p:cNvPr>
          <p:cNvSpPr txBox="1"/>
          <p:nvPr/>
        </p:nvSpPr>
        <p:spPr>
          <a:xfrm>
            <a:off x="6253216" y="2024978"/>
            <a:ext cx="56394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Modify elements in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Change the value at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200" baseline="30000" dirty="0">
                <a:solidFill>
                  <a:srgbClr val="008000"/>
                </a:solidFill>
                <a:latin typeface="Consolas" panose="020B0609020204030204" pitchFamily="49" charset="0"/>
              </a:rPr>
              <a:t>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row and 2</a:t>
            </a:r>
            <a:r>
              <a:rPr lang="en-US" sz="1200" b="0" baseline="30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nd</a:t>
            </a: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Iterate through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a new row to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a row from the 2D array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Remove the last row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3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ID array to check the winner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2516698" y="1898127"/>
            <a:ext cx="5319034" cy="4154984"/>
          </a:xfrm>
          <a:custGeom>
            <a:avLst/>
            <a:gdLst>
              <a:gd name="connsiteX0" fmla="*/ 0 w 5319034"/>
              <a:gd name="connsiteY0" fmla="*/ 0 h 4154984"/>
              <a:gd name="connsiteX1" fmla="*/ 591004 w 5319034"/>
              <a:gd name="connsiteY1" fmla="*/ 0 h 4154984"/>
              <a:gd name="connsiteX2" fmla="*/ 1182008 w 5319034"/>
              <a:gd name="connsiteY2" fmla="*/ 0 h 4154984"/>
              <a:gd name="connsiteX3" fmla="*/ 1666631 w 5319034"/>
              <a:gd name="connsiteY3" fmla="*/ 0 h 4154984"/>
              <a:gd name="connsiteX4" fmla="*/ 2204444 w 5319034"/>
              <a:gd name="connsiteY4" fmla="*/ 0 h 4154984"/>
              <a:gd name="connsiteX5" fmla="*/ 2742258 w 5319034"/>
              <a:gd name="connsiteY5" fmla="*/ 0 h 4154984"/>
              <a:gd name="connsiteX6" fmla="*/ 3173690 w 5319034"/>
              <a:gd name="connsiteY6" fmla="*/ 0 h 4154984"/>
              <a:gd name="connsiteX7" fmla="*/ 3711504 w 5319034"/>
              <a:gd name="connsiteY7" fmla="*/ 0 h 4154984"/>
              <a:gd name="connsiteX8" fmla="*/ 4355698 w 5319034"/>
              <a:gd name="connsiteY8" fmla="*/ 0 h 4154984"/>
              <a:gd name="connsiteX9" fmla="*/ 5319034 w 5319034"/>
              <a:gd name="connsiteY9" fmla="*/ 0 h 4154984"/>
              <a:gd name="connsiteX10" fmla="*/ 5319034 w 5319034"/>
              <a:gd name="connsiteY10" fmla="*/ 510469 h 4154984"/>
              <a:gd name="connsiteX11" fmla="*/ 5319034 w 5319034"/>
              <a:gd name="connsiteY11" fmla="*/ 1062489 h 4154984"/>
              <a:gd name="connsiteX12" fmla="*/ 5319034 w 5319034"/>
              <a:gd name="connsiteY12" fmla="*/ 1531408 h 4154984"/>
              <a:gd name="connsiteX13" fmla="*/ 5319034 w 5319034"/>
              <a:gd name="connsiteY13" fmla="*/ 2083428 h 4154984"/>
              <a:gd name="connsiteX14" fmla="*/ 5319034 w 5319034"/>
              <a:gd name="connsiteY14" fmla="*/ 2676997 h 4154984"/>
              <a:gd name="connsiteX15" fmla="*/ 5319034 w 5319034"/>
              <a:gd name="connsiteY15" fmla="*/ 3229016 h 4154984"/>
              <a:gd name="connsiteX16" fmla="*/ 5319034 w 5319034"/>
              <a:gd name="connsiteY16" fmla="*/ 4154984 h 4154984"/>
              <a:gd name="connsiteX17" fmla="*/ 4781221 w 5319034"/>
              <a:gd name="connsiteY17" fmla="*/ 4154984 h 4154984"/>
              <a:gd name="connsiteX18" fmla="*/ 4137026 w 5319034"/>
              <a:gd name="connsiteY18" fmla="*/ 4154984 h 4154984"/>
              <a:gd name="connsiteX19" fmla="*/ 3546023 w 5319034"/>
              <a:gd name="connsiteY19" fmla="*/ 4154984 h 4154984"/>
              <a:gd name="connsiteX20" fmla="*/ 3114590 w 5319034"/>
              <a:gd name="connsiteY20" fmla="*/ 4154984 h 4154984"/>
              <a:gd name="connsiteX21" fmla="*/ 2629967 w 5319034"/>
              <a:gd name="connsiteY21" fmla="*/ 4154984 h 4154984"/>
              <a:gd name="connsiteX22" fmla="*/ 2198534 w 5319034"/>
              <a:gd name="connsiteY22" fmla="*/ 4154984 h 4154984"/>
              <a:gd name="connsiteX23" fmla="*/ 1713911 w 5319034"/>
              <a:gd name="connsiteY23" fmla="*/ 4154984 h 4154984"/>
              <a:gd name="connsiteX24" fmla="*/ 1229288 w 5319034"/>
              <a:gd name="connsiteY24" fmla="*/ 4154984 h 4154984"/>
              <a:gd name="connsiteX25" fmla="*/ 638284 w 5319034"/>
              <a:gd name="connsiteY25" fmla="*/ 4154984 h 4154984"/>
              <a:gd name="connsiteX26" fmla="*/ 0 w 5319034"/>
              <a:gd name="connsiteY26" fmla="*/ 4154984 h 4154984"/>
              <a:gd name="connsiteX27" fmla="*/ 0 w 5319034"/>
              <a:gd name="connsiteY27" fmla="*/ 3519865 h 4154984"/>
              <a:gd name="connsiteX28" fmla="*/ 0 w 5319034"/>
              <a:gd name="connsiteY28" fmla="*/ 3009396 h 4154984"/>
              <a:gd name="connsiteX29" fmla="*/ 0 w 5319034"/>
              <a:gd name="connsiteY29" fmla="*/ 2332727 h 4154984"/>
              <a:gd name="connsiteX30" fmla="*/ 0 w 5319034"/>
              <a:gd name="connsiteY30" fmla="*/ 1863807 h 4154984"/>
              <a:gd name="connsiteX31" fmla="*/ 0 w 5319034"/>
              <a:gd name="connsiteY31" fmla="*/ 1270238 h 4154984"/>
              <a:gd name="connsiteX32" fmla="*/ 0 w 5319034"/>
              <a:gd name="connsiteY32" fmla="*/ 759769 h 4154984"/>
              <a:gd name="connsiteX33" fmla="*/ 0 w 5319034"/>
              <a:gd name="connsiteY33" fmla="*/ 0 h 41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19034" h="4154984" extrusionOk="0">
                <a:moveTo>
                  <a:pt x="0" y="0"/>
                </a:moveTo>
                <a:cubicBezTo>
                  <a:pt x="176090" y="-14126"/>
                  <a:pt x="456755" y="2126"/>
                  <a:pt x="591004" y="0"/>
                </a:cubicBezTo>
                <a:cubicBezTo>
                  <a:pt x="725253" y="-2126"/>
                  <a:pt x="1003048" y="60864"/>
                  <a:pt x="1182008" y="0"/>
                </a:cubicBezTo>
                <a:cubicBezTo>
                  <a:pt x="1360968" y="-60864"/>
                  <a:pt x="1497527" y="48810"/>
                  <a:pt x="1666631" y="0"/>
                </a:cubicBezTo>
                <a:cubicBezTo>
                  <a:pt x="1835735" y="-48810"/>
                  <a:pt x="2048017" y="20072"/>
                  <a:pt x="2204444" y="0"/>
                </a:cubicBezTo>
                <a:cubicBezTo>
                  <a:pt x="2360871" y="-20072"/>
                  <a:pt x="2591190" y="3074"/>
                  <a:pt x="2742258" y="0"/>
                </a:cubicBezTo>
                <a:cubicBezTo>
                  <a:pt x="2893326" y="-3074"/>
                  <a:pt x="3068383" y="12481"/>
                  <a:pt x="3173690" y="0"/>
                </a:cubicBezTo>
                <a:cubicBezTo>
                  <a:pt x="3278997" y="-12481"/>
                  <a:pt x="3522773" y="46638"/>
                  <a:pt x="3711504" y="0"/>
                </a:cubicBezTo>
                <a:cubicBezTo>
                  <a:pt x="3900235" y="-46638"/>
                  <a:pt x="4040741" y="55992"/>
                  <a:pt x="4355698" y="0"/>
                </a:cubicBezTo>
                <a:cubicBezTo>
                  <a:pt x="4670655" y="-55992"/>
                  <a:pt x="5041710" y="100169"/>
                  <a:pt x="5319034" y="0"/>
                </a:cubicBezTo>
                <a:cubicBezTo>
                  <a:pt x="5366611" y="216417"/>
                  <a:pt x="5309626" y="261244"/>
                  <a:pt x="5319034" y="510469"/>
                </a:cubicBezTo>
                <a:cubicBezTo>
                  <a:pt x="5328442" y="759694"/>
                  <a:pt x="5286325" y="924063"/>
                  <a:pt x="5319034" y="1062489"/>
                </a:cubicBezTo>
                <a:cubicBezTo>
                  <a:pt x="5351743" y="1200915"/>
                  <a:pt x="5280911" y="1381296"/>
                  <a:pt x="5319034" y="1531408"/>
                </a:cubicBezTo>
                <a:cubicBezTo>
                  <a:pt x="5357157" y="1681520"/>
                  <a:pt x="5295046" y="1938848"/>
                  <a:pt x="5319034" y="2083428"/>
                </a:cubicBezTo>
                <a:cubicBezTo>
                  <a:pt x="5343022" y="2228008"/>
                  <a:pt x="5257309" y="2398594"/>
                  <a:pt x="5319034" y="2676997"/>
                </a:cubicBezTo>
                <a:cubicBezTo>
                  <a:pt x="5380759" y="2955400"/>
                  <a:pt x="5275723" y="3030255"/>
                  <a:pt x="5319034" y="3229016"/>
                </a:cubicBezTo>
                <a:cubicBezTo>
                  <a:pt x="5362345" y="3427777"/>
                  <a:pt x="5231338" y="3739573"/>
                  <a:pt x="5319034" y="4154984"/>
                </a:cubicBezTo>
                <a:cubicBezTo>
                  <a:pt x="5092053" y="4197615"/>
                  <a:pt x="4894515" y="4146199"/>
                  <a:pt x="4781221" y="4154984"/>
                </a:cubicBezTo>
                <a:cubicBezTo>
                  <a:pt x="4667927" y="4163769"/>
                  <a:pt x="4431352" y="4080009"/>
                  <a:pt x="4137026" y="4154984"/>
                </a:cubicBezTo>
                <a:cubicBezTo>
                  <a:pt x="3842700" y="4229959"/>
                  <a:pt x="3778423" y="4127492"/>
                  <a:pt x="3546023" y="4154984"/>
                </a:cubicBezTo>
                <a:cubicBezTo>
                  <a:pt x="3313623" y="4182476"/>
                  <a:pt x="3258277" y="4147446"/>
                  <a:pt x="3114590" y="4154984"/>
                </a:cubicBezTo>
                <a:cubicBezTo>
                  <a:pt x="2970903" y="4162522"/>
                  <a:pt x="2756413" y="4112621"/>
                  <a:pt x="2629967" y="4154984"/>
                </a:cubicBezTo>
                <a:cubicBezTo>
                  <a:pt x="2503521" y="4197347"/>
                  <a:pt x="2296217" y="4133509"/>
                  <a:pt x="2198534" y="4154984"/>
                </a:cubicBezTo>
                <a:cubicBezTo>
                  <a:pt x="2100851" y="4176459"/>
                  <a:pt x="1944730" y="4097428"/>
                  <a:pt x="1713911" y="4154984"/>
                </a:cubicBezTo>
                <a:cubicBezTo>
                  <a:pt x="1483092" y="4212540"/>
                  <a:pt x="1406484" y="4110532"/>
                  <a:pt x="1229288" y="4154984"/>
                </a:cubicBezTo>
                <a:cubicBezTo>
                  <a:pt x="1052092" y="4199436"/>
                  <a:pt x="804135" y="4131208"/>
                  <a:pt x="638284" y="4154984"/>
                </a:cubicBezTo>
                <a:cubicBezTo>
                  <a:pt x="472433" y="4178760"/>
                  <a:pt x="174695" y="4094925"/>
                  <a:pt x="0" y="4154984"/>
                </a:cubicBezTo>
                <a:cubicBezTo>
                  <a:pt x="-58925" y="3963157"/>
                  <a:pt x="31694" y="3831938"/>
                  <a:pt x="0" y="3519865"/>
                </a:cubicBezTo>
                <a:cubicBezTo>
                  <a:pt x="-31694" y="3207792"/>
                  <a:pt x="1950" y="3152901"/>
                  <a:pt x="0" y="3009396"/>
                </a:cubicBezTo>
                <a:cubicBezTo>
                  <a:pt x="-1950" y="2865891"/>
                  <a:pt x="49145" y="2521608"/>
                  <a:pt x="0" y="2332727"/>
                </a:cubicBezTo>
                <a:cubicBezTo>
                  <a:pt x="-49145" y="2143846"/>
                  <a:pt x="24850" y="2038812"/>
                  <a:pt x="0" y="1863807"/>
                </a:cubicBezTo>
                <a:cubicBezTo>
                  <a:pt x="-24850" y="1688802"/>
                  <a:pt x="21985" y="1439026"/>
                  <a:pt x="0" y="1270238"/>
                </a:cubicBezTo>
                <a:cubicBezTo>
                  <a:pt x="-21985" y="1101450"/>
                  <a:pt x="37850" y="938016"/>
                  <a:pt x="0" y="759769"/>
                </a:cubicBezTo>
                <a:cubicBezTo>
                  <a:pt x="-37850" y="581522"/>
                  <a:pt x="79651" y="23793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cross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Loop over for checking winner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idList.length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ids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Check3Blocks(ids[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21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content statically defined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78742-3510-E2D6-9B9D-0F65E98A22A9}"/>
              </a:ext>
            </a:extLst>
          </p:cNvPr>
          <p:cNvSpPr txBox="1"/>
          <p:nvPr/>
        </p:nvSpPr>
        <p:spPr>
          <a:xfrm>
            <a:off x="1299920" y="1963234"/>
            <a:ext cx="75341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HTML elements dynamically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A6CE7-42C9-3513-2976-5834E18ECF5C}"/>
              </a:ext>
            </a:extLst>
          </p:cNvPr>
          <p:cNvSpPr txBox="1"/>
          <p:nvPr/>
        </p:nvSpPr>
        <p:spPr>
          <a:xfrm>
            <a:off x="1451579" y="2062588"/>
            <a:ext cx="6313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Document: </a:t>
            </a:r>
            <a:r>
              <a:rPr lang="en-US" b="1" i="0" dirty="0" err="1">
                <a:solidFill>
                  <a:srgbClr val="1B1B1B"/>
                </a:solidFill>
                <a:effectLst/>
                <a:latin typeface="Inter"/>
              </a:rPr>
              <a:t>createElement</a:t>
            </a:r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() method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createElement</a:t>
            </a:r>
            <a:r>
              <a:rPr lang="en-US" dirty="0"/>
              <a:t>(</a:t>
            </a:r>
            <a:r>
              <a:rPr lang="en-US" dirty="0" err="1"/>
              <a:t>tagName</a:t>
            </a:r>
            <a:r>
              <a:rPr lang="en-US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createElement</a:t>
            </a:r>
            <a:r>
              <a:rPr lang="en-US" dirty="0"/>
              <a:t>(</a:t>
            </a:r>
            <a:r>
              <a:rPr lang="en-US" dirty="0" err="1"/>
              <a:t>tagName</a:t>
            </a:r>
            <a:r>
              <a:rPr lang="en-US" dirty="0"/>
              <a:t>, options)</a:t>
            </a:r>
          </a:p>
          <a:p>
            <a:pPr algn="l"/>
            <a:endParaRPr lang="en-US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4FAF3-74A9-E331-CE2F-756EEC961CB3}"/>
              </a:ext>
            </a:extLst>
          </p:cNvPr>
          <p:cNvSpPr txBox="1"/>
          <p:nvPr/>
        </p:nvSpPr>
        <p:spPr>
          <a:xfrm>
            <a:off x="1451579" y="3262917"/>
            <a:ext cx="3631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B1B1B"/>
                </a:solidFill>
                <a:latin typeface="Inter"/>
              </a:rPr>
              <a:t>Node: </a:t>
            </a:r>
            <a:r>
              <a:rPr lang="en-US" b="1" dirty="0" err="1">
                <a:solidFill>
                  <a:srgbClr val="1B1B1B"/>
                </a:solidFill>
                <a:latin typeface="Inter"/>
              </a:rPr>
              <a:t>appendChild</a:t>
            </a:r>
            <a:r>
              <a:rPr lang="en-US" b="1" dirty="0">
                <a:solidFill>
                  <a:srgbClr val="1B1B1B"/>
                </a:solidFill>
                <a:latin typeface="Inter"/>
              </a:rPr>
              <a:t>() method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aChild</a:t>
            </a:r>
            <a:r>
              <a:rPr lang="en-US" dirty="0"/>
              <a:t>)</a:t>
            </a:r>
          </a:p>
          <a:p>
            <a:pPr algn="l"/>
            <a:endParaRPr lang="en-US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3B4BC2-1091-5BB2-242F-417D39D2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5" y="4186247"/>
            <a:ext cx="820217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‘div’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F831D-0720-0CD3-ED37-38BB90481101}"/>
              </a:ext>
            </a:extLst>
          </p:cNvPr>
          <p:cNvSpPr txBox="1"/>
          <p:nvPr/>
        </p:nvSpPr>
        <p:spPr>
          <a:xfrm>
            <a:off x="3208149" y="2367171"/>
            <a:ext cx="88882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new div element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attributes and properties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an ID for the div (optional)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'my-class'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one or more CSS classes (optional)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'This is a dynamically created div.'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inner text content (optional)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the div element to the document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divElement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BD2EB-C828-B0E0-4B9C-1E95E53F7A86}"/>
              </a:ext>
            </a:extLst>
          </p:cNvPr>
          <p:cNvSpPr txBox="1"/>
          <p:nvPr/>
        </p:nvSpPr>
        <p:spPr>
          <a:xfrm>
            <a:off x="777089" y="1958524"/>
            <a:ext cx="323697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0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tic tac toe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F831D-0720-0CD3-ED37-38BB90481101}"/>
              </a:ext>
            </a:extLst>
          </p:cNvPr>
          <p:cNvSpPr txBox="1"/>
          <p:nvPr/>
        </p:nvSpPr>
        <p:spPr>
          <a:xfrm>
            <a:off x="2495229" y="1910017"/>
            <a:ext cx="81676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div elements dynamically instead of defining them statically in HTML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numColums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ticTacToeRoot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ticTacToeRoot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&lt;div class="row"/&gt;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rowDiv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rowDiv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ticTacToeRoot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rowDiv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numColums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&lt;div id="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columnId_rowId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onclick="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/&gt;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blockDiv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blockDiv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blockDiv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columnId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rowId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rowDiv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blockDiv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           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BD2EB-C828-B0E0-4B9C-1E95E53F7A86}"/>
              </a:ext>
            </a:extLst>
          </p:cNvPr>
          <p:cNvSpPr txBox="1"/>
          <p:nvPr/>
        </p:nvSpPr>
        <p:spPr>
          <a:xfrm>
            <a:off x="777089" y="1958524"/>
            <a:ext cx="323697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203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442</TotalTime>
  <Words>1248</Words>
  <Application>Microsoft Office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Courier New</vt:lpstr>
      <vt:lpstr>Gill Sans MT</vt:lpstr>
      <vt:lpstr>Inter</vt:lpstr>
      <vt:lpstr>Segoe UI</vt:lpstr>
      <vt:lpstr>Gallery</vt:lpstr>
      <vt:lpstr>Build Web Games</vt:lpstr>
      <vt:lpstr>HTML document structure</vt:lpstr>
      <vt:lpstr>Loop through an array</vt:lpstr>
      <vt:lpstr>2D array - an array of arrays</vt:lpstr>
      <vt:lpstr>Loop ID array to check the winner</vt:lpstr>
      <vt:lpstr>HTML content statically defined</vt:lpstr>
      <vt:lpstr>Create HTML elements dynamically</vt:lpstr>
      <vt:lpstr>Create ‘div’ element</vt:lpstr>
      <vt:lpstr>Create tic tac toe contents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dc:creator>Ren, Yongfu</dc:creator>
  <cp:lastModifiedBy>Yongfu Ren</cp:lastModifiedBy>
  <cp:revision>13</cp:revision>
  <dcterms:created xsi:type="dcterms:W3CDTF">2023-07-22T14:50:04Z</dcterms:created>
  <dcterms:modified xsi:type="dcterms:W3CDTF">2023-09-30T19:14:01Z</dcterms:modified>
</cp:coreProperties>
</file>