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60" r:id="rId4"/>
    <p:sldId id="257" r:id="rId5"/>
    <p:sldId id="261" r:id="rId6"/>
  </p:sldIdLst>
  <p:sldSz cx="12192000" cy="6858000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Gill San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984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467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3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BUILD WEB GAMES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14: Organizing the code using object literal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2493-B628-FD31-04AF-A74453E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2CCA-2ADB-1F7A-D707-D5D5DEDF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8718" y="1959688"/>
            <a:ext cx="9387382" cy="993191"/>
          </a:xfrm>
        </p:spPr>
        <p:txBody>
          <a:bodyPr/>
          <a:lstStyle/>
          <a:p>
            <a:r>
              <a:rPr lang="en-US" dirty="0"/>
              <a:t>Canvas is a HTML element type is used to draw graphics on a web page via scripting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F674DE-C0BC-6450-9903-F5B80DAB7D7F}"/>
              </a:ext>
            </a:extLst>
          </p:cNvPr>
          <p:cNvGrpSpPr/>
          <p:nvPr/>
        </p:nvGrpSpPr>
        <p:grpSpPr>
          <a:xfrm>
            <a:off x="3571875" y="2537503"/>
            <a:ext cx="7705235" cy="1266567"/>
            <a:chOff x="3476625" y="2952879"/>
            <a:chExt cx="7705235" cy="12665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48F0E6-0536-6E1F-17DC-18314BB9301B}"/>
                </a:ext>
              </a:extLst>
            </p:cNvPr>
            <p:cNvSpPr txBox="1"/>
            <p:nvPr/>
          </p:nvSpPr>
          <p:spPr>
            <a:xfrm>
              <a:off x="5081954" y="3429000"/>
              <a:ext cx="60999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&lt;canvas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"canvas"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width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"640"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E50000"/>
                  </a:solidFill>
                  <a:effectLst/>
                  <a:latin typeface="Consolas" panose="020B0609020204030204" pitchFamily="49" charset="0"/>
                </a:rPr>
                <a:t>height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"480"</a:t>
              </a:r>
              <a:r>
                <a:rPr lang="en-US" b="0" dirty="0">
                  <a:solidFill>
                    <a:srgbClr val="800000"/>
                  </a:solidFill>
                  <a:effectLst/>
                  <a:latin typeface="Consolas" panose="020B0609020204030204" pitchFamily="49" charset="0"/>
                </a:rPr>
                <a:t>&gt;&lt;/canvas&gt;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72E8EF4D-D5C1-C768-275E-49A3C020A7EC}"/>
                </a:ext>
              </a:extLst>
            </p:cNvPr>
            <p:cNvSpPr/>
            <p:nvPr/>
          </p:nvSpPr>
          <p:spPr>
            <a:xfrm>
              <a:off x="3476625" y="3114675"/>
              <a:ext cx="2009775" cy="314325"/>
            </a:xfrm>
            <a:prstGeom prst="wedgeRoundRectCallout">
              <a:avLst>
                <a:gd name="adj1" fmla="val 42582"/>
                <a:gd name="adj2" fmla="val 74621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&lt;canvas&gt; element</a:t>
              </a:r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7E7AF11D-884B-2788-33B2-D44C12B623F0}"/>
                </a:ext>
              </a:extLst>
            </p:cNvPr>
            <p:cNvSpPr/>
            <p:nvPr/>
          </p:nvSpPr>
          <p:spPr>
            <a:xfrm>
              <a:off x="5248275" y="3905121"/>
              <a:ext cx="1147762" cy="314325"/>
            </a:xfrm>
            <a:prstGeom prst="wedgeRoundRectCallout">
              <a:avLst>
                <a:gd name="adj1" fmla="val 35473"/>
                <a:gd name="adj2" fmla="val -11931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 attribute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539C0704-BDCE-E671-B622-3FFE958E7C1B}"/>
                </a:ext>
              </a:extLst>
            </p:cNvPr>
            <p:cNvSpPr/>
            <p:nvPr/>
          </p:nvSpPr>
          <p:spPr>
            <a:xfrm>
              <a:off x="6886575" y="2952879"/>
              <a:ext cx="1333500" cy="314325"/>
            </a:xfrm>
            <a:prstGeom prst="wedgeRoundRectCallout">
              <a:avLst>
                <a:gd name="adj1" fmla="val 618"/>
                <a:gd name="adj2" fmla="val 11401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width attribute</a:t>
              </a:r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C0D079FC-6632-B2B4-FC86-61B9DC608F6D}"/>
                </a:ext>
              </a:extLst>
            </p:cNvPr>
            <p:cNvSpPr/>
            <p:nvPr/>
          </p:nvSpPr>
          <p:spPr>
            <a:xfrm>
              <a:off x="8391525" y="2952879"/>
              <a:ext cx="1466850" cy="314325"/>
            </a:xfrm>
            <a:prstGeom prst="wedgeRoundRectCallout">
              <a:avLst>
                <a:gd name="adj1" fmla="val 618"/>
                <a:gd name="adj2" fmla="val 114015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height attribute</a:t>
              </a: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218E222-1058-A41A-EC2A-A04B85E21F7D}"/>
              </a:ext>
            </a:extLst>
          </p:cNvPr>
          <p:cNvSpPr txBox="1">
            <a:spLocks/>
          </p:cNvSpPr>
          <p:nvPr/>
        </p:nvSpPr>
        <p:spPr>
          <a:xfrm>
            <a:off x="1223715" y="3753235"/>
            <a:ext cx="9387382" cy="99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dirty="0"/>
              <a:t>Canvas context provides ways to create graphics on a canvas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42040-42D4-A5BA-F79F-C383466DA8CB}"/>
              </a:ext>
            </a:extLst>
          </p:cNvPr>
          <p:cNvSpPr txBox="1"/>
          <p:nvPr/>
        </p:nvSpPr>
        <p:spPr>
          <a:xfrm>
            <a:off x="3696971" y="4481271"/>
            <a:ext cx="5112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"canvas"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102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2C97-F14E-B3FB-8FF2-311C2B58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Object literal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6B4C8-AD17-2636-C4C4-BCB4F7C15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046" y="2010878"/>
            <a:ext cx="5459437" cy="3448595"/>
          </a:xfrm>
        </p:spPr>
        <p:txBody>
          <a:bodyPr/>
          <a:lstStyle/>
          <a:p>
            <a:r>
              <a:rPr lang="en-US" dirty="0"/>
              <a:t>Array:</a:t>
            </a:r>
          </a:p>
          <a:p>
            <a:pPr marL="571500" lvl="1" indent="0">
              <a:buNone/>
            </a:pPr>
            <a:r>
              <a:rPr lang="en-US" dirty="0"/>
              <a:t>const person = [“Yongfu”, “Ren”, “Instructor”];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A8B09-ABAF-5316-A118-1D81038E320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Object literal</a:t>
            </a:r>
          </a:p>
          <a:p>
            <a:pPr marL="114300" indent="0">
              <a:buNone/>
            </a:pPr>
            <a:r>
              <a:rPr lang="en-US" dirty="0"/>
              <a:t>const person = {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 “Yongfu”,</a:t>
            </a:r>
          </a:p>
          <a:p>
            <a:pPr marL="114300" indent="0"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“Ren”,</a:t>
            </a:r>
          </a:p>
          <a:p>
            <a:pPr marL="114300" indent="0">
              <a:buNone/>
            </a:pPr>
            <a:r>
              <a:rPr lang="en-US" dirty="0"/>
              <a:t>  occupation: “Instructor”</a:t>
            </a:r>
          </a:p>
          <a:p>
            <a:pPr marL="11430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2279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Object literal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30C14-C446-35D1-8B62-21281BBC45BB}"/>
              </a:ext>
            </a:extLst>
          </p:cNvPr>
          <p:cNvSpPr txBox="1"/>
          <p:nvPr/>
        </p:nvSpPr>
        <p:spPr>
          <a:xfrm>
            <a:off x="1449217" y="21648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1E69322-82E9-E667-9878-21F3C607CDDB}"/>
              </a:ext>
            </a:extLst>
          </p:cNvPr>
          <p:cNvSpPr txBox="1">
            <a:spLocks/>
          </p:cNvSpPr>
          <p:nvPr/>
        </p:nvSpPr>
        <p:spPr>
          <a:xfrm>
            <a:off x="2026136" y="2472639"/>
            <a:ext cx="4298462" cy="29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const person = {</a:t>
            </a:r>
          </a:p>
          <a:p>
            <a:pPr marL="114300" indent="0">
              <a:buFont typeface="Arial"/>
              <a:buNone/>
            </a:pPr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: “Yongfu”,</a:t>
            </a:r>
          </a:p>
          <a:p>
            <a:pPr marL="114300" indent="0">
              <a:buFont typeface="Arial"/>
              <a:buNone/>
            </a:pPr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: “Ren”,</a:t>
            </a:r>
          </a:p>
          <a:p>
            <a:pPr marL="114300" indent="0">
              <a:buFont typeface="Arial"/>
              <a:buNone/>
            </a:pPr>
            <a:r>
              <a:rPr lang="en-US" dirty="0"/>
              <a:t>  occupation: “Instructor”</a:t>
            </a:r>
          </a:p>
          <a:p>
            <a:pPr marL="114300" indent="0">
              <a:buFont typeface="Arial"/>
              <a:buNone/>
            </a:pPr>
            <a:r>
              <a:rPr lang="en-US" dirty="0"/>
              <a:t>}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C020BBE-46C7-BBDE-6283-612B0CF6AB02}"/>
              </a:ext>
            </a:extLst>
          </p:cNvPr>
          <p:cNvSpPr/>
          <p:nvPr/>
        </p:nvSpPr>
        <p:spPr>
          <a:xfrm>
            <a:off x="1203814" y="2338994"/>
            <a:ext cx="2009775" cy="314325"/>
          </a:xfrm>
          <a:prstGeom prst="wedgeRoundRectCallout">
            <a:avLst>
              <a:gd name="adj1" fmla="val 42582"/>
              <a:gd name="adj2" fmla="val 746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literal name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89D8065-CDB4-7381-8281-EF384BAE8982}"/>
              </a:ext>
            </a:extLst>
          </p:cNvPr>
          <p:cNvSpPr/>
          <p:nvPr/>
        </p:nvSpPr>
        <p:spPr>
          <a:xfrm>
            <a:off x="484554" y="2983729"/>
            <a:ext cx="1461477" cy="314325"/>
          </a:xfrm>
          <a:prstGeom prst="wedgeRoundRectCallout">
            <a:avLst>
              <a:gd name="adj1" fmla="val 77582"/>
              <a:gd name="adj2" fmla="val 52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name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1C36672-B17B-BA3A-9379-5A2BB5FA7845}"/>
              </a:ext>
            </a:extLst>
          </p:cNvPr>
          <p:cNvSpPr/>
          <p:nvPr/>
        </p:nvSpPr>
        <p:spPr>
          <a:xfrm>
            <a:off x="4661877" y="2826566"/>
            <a:ext cx="1461477" cy="314325"/>
          </a:xfrm>
          <a:prstGeom prst="wedgeRoundRectCallout">
            <a:avLst>
              <a:gd name="adj1" fmla="val -61990"/>
              <a:gd name="adj2" fmla="val 101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0CABA-8C1E-4AEC-4AA0-D9F8BA0AA381}"/>
              </a:ext>
            </a:extLst>
          </p:cNvPr>
          <p:cNvSpPr txBox="1"/>
          <p:nvPr/>
        </p:nvSpPr>
        <p:spPr>
          <a:xfrm>
            <a:off x="7338646" y="2518789"/>
            <a:ext cx="262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console.log(</a:t>
            </a:r>
            <a:r>
              <a:rPr lang="en-US" dirty="0" err="1"/>
              <a:t>person.firstName</a:t>
            </a:r>
            <a:r>
              <a:rPr lang="en-US" dirty="0"/>
              <a:t>);</a:t>
            </a:r>
          </a:p>
          <a:p>
            <a:r>
              <a:rPr lang="en-US" dirty="0"/>
              <a:t>console.log(</a:t>
            </a:r>
            <a:r>
              <a:rPr lang="en-US" dirty="0" err="1"/>
              <a:t>person.lastName</a:t>
            </a:r>
            <a:r>
              <a:rPr lang="en-US" dirty="0"/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49450FC-A843-85E1-77BA-B159ED5D59F8}"/>
              </a:ext>
            </a:extLst>
          </p:cNvPr>
          <p:cNvSpPr/>
          <p:nvPr/>
        </p:nvSpPr>
        <p:spPr>
          <a:xfrm>
            <a:off x="6639486" y="2158314"/>
            <a:ext cx="2009775" cy="314325"/>
          </a:xfrm>
          <a:prstGeom prst="wedgeRoundRectCallout">
            <a:avLst>
              <a:gd name="adj1" fmla="val 42582"/>
              <a:gd name="adj2" fmla="val 746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literal name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A0153F7D-3EC9-8539-1B70-0CD0927FFB0F}"/>
              </a:ext>
            </a:extLst>
          </p:cNvPr>
          <p:cNvSpPr/>
          <p:nvPr/>
        </p:nvSpPr>
        <p:spPr>
          <a:xfrm>
            <a:off x="9085384" y="2149605"/>
            <a:ext cx="1461477" cy="314325"/>
          </a:xfrm>
          <a:prstGeom prst="wedgeRoundRectCallout">
            <a:avLst>
              <a:gd name="adj1" fmla="val -49156"/>
              <a:gd name="adj2" fmla="val 895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dirty="0"/>
              <a:t>Use object literal for game board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30C14-C446-35D1-8B62-21281BBC45BB}"/>
              </a:ext>
            </a:extLst>
          </p:cNvPr>
          <p:cNvSpPr txBox="1"/>
          <p:nvPr/>
        </p:nvSpPr>
        <p:spPr>
          <a:xfrm>
            <a:off x="1449217" y="216486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9184D-1928-01D0-3250-40248C03160D}"/>
              </a:ext>
            </a:extLst>
          </p:cNvPr>
          <p:cNvSpPr txBox="1"/>
          <p:nvPr/>
        </p:nvSpPr>
        <p:spPr>
          <a:xfrm>
            <a:off x="872955" y="2157047"/>
            <a:ext cx="332390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clearCanvas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{..}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draw() {..}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clearCanvas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219DB-21BF-5D9E-6909-B3C03097A1D9}"/>
              </a:ext>
            </a:extLst>
          </p:cNvPr>
          <p:cNvSpPr txBox="1"/>
          <p:nvPr/>
        </p:nvSpPr>
        <p:spPr>
          <a:xfrm>
            <a:off x="5277339" y="2021485"/>
            <a:ext cx="49451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graphics =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clearCanvas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{..},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draw: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{..}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r>
              <a:rPr lang="en-US" dirty="0">
                <a:latin typeface="Consolas" panose="020B0609020204030204" pitchFamily="49" charset="0"/>
              </a:rPr>
              <a:t>	  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graphics.clearCanvas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87312F-803B-5666-7AA9-18B6E5336869}"/>
              </a:ext>
            </a:extLst>
          </p:cNvPr>
          <p:cNvSpPr/>
          <p:nvPr/>
        </p:nvSpPr>
        <p:spPr>
          <a:xfrm>
            <a:off x="4626708" y="2625969"/>
            <a:ext cx="1359877" cy="257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35BCF-06B3-D387-0EF3-21AD8BF0C566}"/>
              </a:ext>
            </a:extLst>
          </p:cNvPr>
          <p:cNvSpPr txBox="1"/>
          <p:nvPr/>
        </p:nvSpPr>
        <p:spPr>
          <a:xfrm>
            <a:off x="5986585" y="4316644"/>
            <a:ext cx="19518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 =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board: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"####"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  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  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"####"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899376-4283-6BF5-10AB-9BEBA64BD687}"/>
              </a:ext>
            </a:extLst>
          </p:cNvPr>
          <p:cNvSpPr txBox="1"/>
          <p:nvPr/>
        </p:nvSpPr>
        <p:spPr>
          <a:xfrm>
            <a:off x="2936216" y="4532087"/>
            <a:ext cx="19518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board =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"####"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  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  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"####"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D3C9158-1660-9725-A613-77AA3FFED1A6}"/>
              </a:ext>
            </a:extLst>
          </p:cNvPr>
          <p:cNvSpPr/>
          <p:nvPr/>
        </p:nvSpPr>
        <p:spPr>
          <a:xfrm>
            <a:off x="4529016" y="4965333"/>
            <a:ext cx="1359877" cy="257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86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289</Words>
  <Application>Microsoft Office PowerPoint</Application>
  <PresentationFormat>Widescreen</PresentationFormat>
  <Paragraphs>63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</vt:lpstr>
      <vt:lpstr>Consolas</vt:lpstr>
      <vt:lpstr>Arial</vt:lpstr>
      <vt:lpstr>Gallery</vt:lpstr>
      <vt:lpstr>BUILD WEB GAMES</vt:lpstr>
      <vt:lpstr>Canvas</vt:lpstr>
      <vt:lpstr>Array vs Object literal</vt:lpstr>
      <vt:lpstr>Object literal</vt:lpstr>
      <vt:lpstr>Use object literal for game 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3</cp:revision>
  <dcterms:modified xsi:type="dcterms:W3CDTF">2023-12-02T02:44:49Z</dcterms:modified>
</cp:coreProperties>
</file>