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FDEEC-448E-4694-8A6A-5CB8AA8696FC}" type="datetimeFigureOut">
              <a:rPr lang="en-GB" smtClean="0"/>
              <a:t>2018-04-16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6BC5E-FF4D-4CEA-A5C5-B4A44FB96D4A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307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FDEEC-448E-4694-8A6A-5CB8AA8696FC}" type="datetimeFigureOut">
              <a:rPr lang="en-GB" smtClean="0"/>
              <a:t>2018-04-16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6BC5E-FF4D-4CEA-A5C5-B4A44FB96D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6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FDEEC-448E-4694-8A6A-5CB8AA8696FC}" type="datetimeFigureOut">
              <a:rPr lang="en-GB" smtClean="0"/>
              <a:t>2018-04-16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6BC5E-FF4D-4CEA-A5C5-B4A44FB96D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549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FDEEC-448E-4694-8A6A-5CB8AA8696FC}" type="datetimeFigureOut">
              <a:rPr lang="en-GB" smtClean="0"/>
              <a:t>2018-04-16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6BC5E-FF4D-4CEA-A5C5-B4A44FB96D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982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FDEEC-448E-4694-8A6A-5CB8AA8696FC}" type="datetimeFigureOut">
              <a:rPr lang="en-GB" smtClean="0"/>
              <a:t>2018-04-16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6BC5E-FF4D-4CEA-A5C5-B4A44FB96D4A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418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FDEEC-448E-4694-8A6A-5CB8AA8696FC}" type="datetimeFigureOut">
              <a:rPr lang="en-GB" smtClean="0"/>
              <a:t>2018-04-16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6BC5E-FF4D-4CEA-A5C5-B4A44FB96D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0713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FDEEC-448E-4694-8A6A-5CB8AA8696FC}" type="datetimeFigureOut">
              <a:rPr lang="en-GB" smtClean="0"/>
              <a:t>2018-04-16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6BC5E-FF4D-4CEA-A5C5-B4A44FB96D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7046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FDEEC-448E-4694-8A6A-5CB8AA8696FC}" type="datetimeFigureOut">
              <a:rPr lang="en-GB" smtClean="0"/>
              <a:t>2018-04-16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6BC5E-FF4D-4CEA-A5C5-B4A44FB96D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6618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FDEEC-448E-4694-8A6A-5CB8AA8696FC}" type="datetimeFigureOut">
              <a:rPr lang="en-GB" smtClean="0"/>
              <a:t>2018-04-16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6BC5E-FF4D-4CEA-A5C5-B4A44FB96D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906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12FDEEC-448E-4694-8A6A-5CB8AA8696FC}" type="datetimeFigureOut">
              <a:rPr lang="en-GB" smtClean="0"/>
              <a:t>2018-04-16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F6BC5E-FF4D-4CEA-A5C5-B4A44FB96D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179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FDEEC-448E-4694-8A6A-5CB8AA8696FC}" type="datetimeFigureOut">
              <a:rPr lang="en-GB" smtClean="0"/>
              <a:t>2018-04-16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6BC5E-FF4D-4CEA-A5C5-B4A44FB96D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798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12FDEEC-448E-4694-8A6A-5CB8AA8696FC}" type="datetimeFigureOut">
              <a:rPr lang="en-GB" smtClean="0"/>
              <a:t>2018-04-16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EF6BC5E-FF4D-4CEA-A5C5-B4A44FB96D4A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22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3AB3C-B39C-4D2E-9CC8-6B902F0BFF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Last lab omg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33BD12-ACA7-4A40-A504-0116297E77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969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0EB68-B1B7-4747-8B2C-257C28B99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Functors</a:t>
            </a:r>
            <a:r>
              <a:rPr lang="en-GB" dirty="0"/>
              <a:t> and Monads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7CD00-3252-4AD2-8DB3-F400F9AEF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Just copy lecture notes</a:t>
            </a:r>
          </a:p>
        </p:txBody>
      </p:sp>
    </p:spTree>
    <p:extLst>
      <p:ext uri="{BB962C8B-B14F-4D97-AF65-F5344CB8AC3E}">
        <p14:creationId xmlns:p14="http://schemas.microsoft.com/office/powerpoint/2010/main" val="1721730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85992-8B9C-4570-A5B9-6EC38D30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Anything else?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67E2FA7-C2A0-4B0C-8BCD-5138847A15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304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F26D76-208B-4378-9A99-887A8B726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 for choosing this lab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6A3222-21C7-4801-90E9-1B56F1D7DC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Remember to do </a:t>
            </a:r>
            <a:r>
              <a:rPr lang="en-GB" dirty="0" err="1"/>
              <a:t>ivle</a:t>
            </a:r>
            <a:r>
              <a:rPr lang="en-GB" dirty="0"/>
              <a:t> survey for </a:t>
            </a:r>
            <a:r>
              <a:rPr lang="en-GB" dirty="0" err="1"/>
              <a:t>cors</a:t>
            </a:r>
            <a:r>
              <a:rPr lang="en-GB" dirty="0"/>
              <a:t> points</a:t>
            </a:r>
          </a:p>
        </p:txBody>
      </p:sp>
    </p:spTree>
    <p:extLst>
      <p:ext uri="{BB962C8B-B14F-4D97-AF65-F5344CB8AC3E}">
        <p14:creationId xmlns:p14="http://schemas.microsoft.com/office/powerpoint/2010/main" val="3937863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F3B68-B411-4EFA-BEC6-3D524B955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to bring for exams?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D1A08-77A4-4BC6-9CB4-3188466B2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Lecture notes</a:t>
            </a:r>
          </a:p>
          <a:p>
            <a:r>
              <a:rPr lang="en-GB" sz="2400" dirty="0"/>
              <a:t>Lab codes if you think it will help you remember how to use</a:t>
            </a:r>
          </a:p>
          <a:p>
            <a:r>
              <a:rPr lang="en-GB" sz="2400" dirty="0"/>
              <a:t>Important </a:t>
            </a:r>
            <a:r>
              <a:rPr lang="en-GB" sz="2400" dirty="0" err="1"/>
              <a:t>Javadocs</a:t>
            </a:r>
            <a:r>
              <a:rPr lang="en-GB" sz="2400" dirty="0"/>
              <a:t> that you think might be helpful (e.g. </a:t>
            </a:r>
            <a:r>
              <a:rPr lang="en-GB" sz="2400" dirty="0" err="1"/>
              <a:t>CompletableFuture</a:t>
            </a:r>
            <a:r>
              <a:rPr lang="en-GB" sz="2400" dirty="0"/>
              <a:t>, String, Collection, LinkedList, Stream, </a:t>
            </a:r>
            <a:r>
              <a:rPr lang="en-GB" sz="2400" dirty="0" err="1"/>
              <a:t>RecursiveTask</a:t>
            </a:r>
            <a:r>
              <a:rPr lang="en-GB" sz="2400" dirty="0"/>
              <a:t>, </a:t>
            </a:r>
            <a:r>
              <a:rPr lang="en-GB" sz="2400" dirty="0" err="1"/>
              <a:t>RecursiveAction</a:t>
            </a:r>
            <a:r>
              <a:rPr lang="en-GB" sz="2400" dirty="0"/>
              <a:t>, etc.)</a:t>
            </a:r>
          </a:p>
          <a:p>
            <a:r>
              <a:rPr lang="en-GB" sz="2400" dirty="0"/>
              <a:t>Midterm answers, your practiced finals</a:t>
            </a:r>
          </a:p>
          <a:p>
            <a:r>
              <a:rPr lang="en-GB" sz="2400" dirty="0"/>
              <a:t>Remember you can print 50+ pages at SoC!</a:t>
            </a:r>
          </a:p>
        </p:txBody>
      </p:sp>
    </p:spTree>
    <p:extLst>
      <p:ext uri="{BB962C8B-B14F-4D97-AF65-F5344CB8AC3E}">
        <p14:creationId xmlns:p14="http://schemas.microsoft.com/office/powerpoint/2010/main" val="4273682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E315F-AE5B-45FA-B3F1-D006500B4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else to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84BC7-D5A0-460A-B56E-FDB6387E5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Highlight definitions so it’s easy to refer + stick coloured tabs (every second during exam is precious)</a:t>
            </a:r>
          </a:p>
          <a:p>
            <a:r>
              <a:rPr lang="en-GB" sz="2400" dirty="0"/>
              <a:t>Don’t know how to do last </a:t>
            </a:r>
            <a:r>
              <a:rPr lang="en-GB" sz="2400" dirty="0" err="1"/>
              <a:t>sem</a:t>
            </a:r>
            <a:r>
              <a:rPr lang="en-GB" sz="2400" dirty="0"/>
              <a:t> exam </a:t>
            </a:r>
            <a:r>
              <a:rPr lang="en-GB" sz="2400" dirty="0" err="1"/>
              <a:t>qns</a:t>
            </a:r>
            <a:r>
              <a:rPr lang="en-GB" sz="2400" dirty="0"/>
              <a:t>? Send email or post on Piazza</a:t>
            </a:r>
          </a:p>
        </p:txBody>
      </p:sp>
    </p:spTree>
    <p:extLst>
      <p:ext uri="{BB962C8B-B14F-4D97-AF65-F5344CB8AC3E}">
        <p14:creationId xmlns:p14="http://schemas.microsoft.com/office/powerpoint/2010/main" val="2647761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BCE3D-54C5-4170-B0B4-1F6636FAC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Memory Model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D761AA-05DC-466B-8267-C34DBEB8BF3E}"/>
              </a:ext>
            </a:extLst>
          </p:cNvPr>
          <p:cNvCxnSpPr>
            <a:cxnSpLocks/>
          </p:cNvCxnSpPr>
          <p:nvPr/>
        </p:nvCxnSpPr>
        <p:spPr>
          <a:xfrm>
            <a:off x="7979352" y="5120641"/>
            <a:ext cx="21171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B2B544-1634-483F-A099-0FDD24C835F8}"/>
              </a:ext>
            </a:extLst>
          </p:cNvPr>
          <p:cNvCxnSpPr>
            <a:cxnSpLocks/>
          </p:cNvCxnSpPr>
          <p:nvPr/>
        </p:nvCxnSpPr>
        <p:spPr>
          <a:xfrm>
            <a:off x="4622433" y="5120641"/>
            <a:ext cx="21171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957E5F8-5AC8-4453-B1ED-77A3334F9631}"/>
              </a:ext>
            </a:extLst>
          </p:cNvPr>
          <p:cNvSpPr txBox="1"/>
          <p:nvPr/>
        </p:nvSpPr>
        <p:spPr>
          <a:xfrm>
            <a:off x="5342601" y="5227547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Heap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E70C38-D4A0-4E72-BC5F-DB4330A5FAB1}"/>
              </a:ext>
            </a:extLst>
          </p:cNvPr>
          <p:cNvSpPr txBox="1"/>
          <p:nvPr/>
        </p:nvSpPr>
        <p:spPr>
          <a:xfrm>
            <a:off x="8708903" y="5218531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Stack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DBF7C0-B4BD-440E-B189-88FEF3B17F20}"/>
              </a:ext>
            </a:extLst>
          </p:cNvPr>
          <p:cNvSpPr/>
          <p:nvPr/>
        </p:nvSpPr>
        <p:spPr>
          <a:xfrm>
            <a:off x="8094682" y="4642847"/>
            <a:ext cx="1795848" cy="369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012F64-77DF-43A7-8E6C-26E834A3C68C}"/>
              </a:ext>
            </a:extLst>
          </p:cNvPr>
          <p:cNvSpPr/>
          <p:nvPr/>
        </p:nvSpPr>
        <p:spPr>
          <a:xfrm>
            <a:off x="4783071" y="4642847"/>
            <a:ext cx="1795848" cy="369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String[]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57660D-5D3B-4937-B40C-905729EB71AA}"/>
              </a:ext>
            </a:extLst>
          </p:cNvPr>
          <p:cNvCxnSpPr>
            <a:stCxn id="11" idx="1"/>
            <a:endCxn id="12" idx="3"/>
          </p:cNvCxnSpPr>
          <p:nvPr/>
        </p:nvCxnSpPr>
        <p:spPr>
          <a:xfrm flipH="1">
            <a:off x="6578919" y="4827553"/>
            <a:ext cx="1515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B56F316-37E7-4D13-A29A-C9FB401A2E0B}"/>
              </a:ext>
            </a:extLst>
          </p:cNvPr>
          <p:cNvSpPr txBox="1"/>
          <p:nvPr/>
        </p:nvSpPr>
        <p:spPr>
          <a:xfrm>
            <a:off x="9890530" y="4642927"/>
            <a:ext cx="571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args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037920-2582-4727-84EB-289CC9A61FD0}"/>
              </a:ext>
            </a:extLst>
          </p:cNvPr>
          <p:cNvSpPr/>
          <p:nvPr/>
        </p:nvSpPr>
        <p:spPr>
          <a:xfrm>
            <a:off x="8094682" y="4160289"/>
            <a:ext cx="1795848" cy="369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E8D9FC-4436-4F6D-8E1B-F28C7A2E7BE7}"/>
              </a:ext>
            </a:extLst>
          </p:cNvPr>
          <p:cNvSpPr/>
          <p:nvPr/>
        </p:nvSpPr>
        <p:spPr>
          <a:xfrm>
            <a:off x="8094682" y="3677731"/>
            <a:ext cx="1795848" cy="369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C72527-8B74-4507-8E93-FC7658B1097B}"/>
              </a:ext>
            </a:extLst>
          </p:cNvPr>
          <p:cNvSpPr txBox="1"/>
          <p:nvPr/>
        </p:nvSpPr>
        <p:spPr>
          <a:xfrm>
            <a:off x="9890530" y="4160369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num1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A1C1E8-52FA-4E78-9484-5EEE5A8E6343}"/>
              </a:ext>
            </a:extLst>
          </p:cNvPr>
          <p:cNvSpPr txBox="1"/>
          <p:nvPr/>
        </p:nvSpPr>
        <p:spPr>
          <a:xfrm>
            <a:off x="9890530" y="3684759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obj2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AF98BD-4AAA-4443-85CB-097F35B2C68C}"/>
              </a:ext>
            </a:extLst>
          </p:cNvPr>
          <p:cNvSpPr txBox="1"/>
          <p:nvPr/>
        </p:nvSpPr>
        <p:spPr>
          <a:xfrm>
            <a:off x="696756" y="1818648"/>
            <a:ext cx="4081567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nsolas" panose="020B0609020204030204" pitchFamily="49" charset="0"/>
              </a:rPr>
              <a:t>class </a:t>
            </a:r>
            <a:r>
              <a:rPr lang="en-GB" sz="1200" dirty="0" err="1">
                <a:latin typeface="Consolas" panose="020B0609020204030204" pitchFamily="49" charset="0"/>
              </a:rPr>
              <a:t>SomeObject</a:t>
            </a:r>
            <a:r>
              <a:rPr lang="en-GB" sz="1200" dirty="0">
                <a:latin typeface="Consolas" panose="020B0609020204030204" pitchFamily="49" charset="0"/>
              </a:rPr>
              <a:t> 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</a:t>
            </a:r>
            <a:r>
              <a:rPr lang="en-GB" sz="1200" dirty="0" err="1">
                <a:latin typeface="Consolas" panose="020B0609020204030204" pitchFamily="49" charset="0"/>
              </a:rPr>
              <a:t>int</a:t>
            </a:r>
            <a:r>
              <a:rPr lang="en-GB" sz="1200" dirty="0">
                <a:latin typeface="Consolas" panose="020B0609020204030204" pitchFamily="49" charset="0"/>
              </a:rPr>
              <a:t> number;</a:t>
            </a:r>
          </a:p>
          <a:p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	void add(</a:t>
            </a:r>
            <a:r>
              <a:rPr lang="en-GB" sz="1200" dirty="0" err="1">
                <a:latin typeface="Consolas" panose="020B0609020204030204" pitchFamily="49" charset="0"/>
              </a:rPr>
              <a:t>int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</a:rPr>
              <a:t>num</a:t>
            </a:r>
            <a:r>
              <a:rPr lang="en-GB" sz="1200" dirty="0">
                <a:latin typeface="Consolas" panose="020B0609020204030204" pitchFamily="49" charset="0"/>
              </a:rPr>
              <a:t>) 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	</a:t>
            </a:r>
            <a:r>
              <a:rPr lang="en-GB" sz="1200" dirty="0" err="1">
                <a:latin typeface="Consolas" panose="020B0609020204030204" pitchFamily="49" charset="0"/>
              </a:rPr>
              <a:t>this.number</a:t>
            </a:r>
            <a:r>
              <a:rPr lang="en-GB" sz="1200" dirty="0">
                <a:latin typeface="Consolas" panose="020B0609020204030204" pitchFamily="49" charset="0"/>
              </a:rPr>
              <a:t> += </a:t>
            </a:r>
            <a:r>
              <a:rPr lang="en-GB" sz="1200" dirty="0" err="1">
                <a:latin typeface="Consolas" panose="020B0609020204030204" pitchFamily="49" charset="0"/>
              </a:rPr>
              <a:t>num</a:t>
            </a:r>
            <a:r>
              <a:rPr lang="en-GB" sz="1200" dirty="0">
                <a:latin typeface="Consolas" panose="020B0609020204030204" pitchFamily="49" charset="0"/>
              </a:rPr>
              <a:t>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}</a:t>
            </a:r>
          </a:p>
          <a:p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	public static void main(String[] </a:t>
            </a:r>
            <a:r>
              <a:rPr lang="en-GB" sz="1200" dirty="0" err="1">
                <a:latin typeface="Consolas" panose="020B0609020204030204" pitchFamily="49" charset="0"/>
              </a:rPr>
              <a:t>args</a:t>
            </a:r>
            <a:r>
              <a:rPr lang="en-GB" sz="1200" dirty="0">
                <a:latin typeface="Consolas" panose="020B0609020204030204" pitchFamily="49" charset="0"/>
              </a:rPr>
              <a:t>) 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	</a:t>
            </a:r>
            <a:r>
              <a:rPr lang="en-GB" sz="1200" dirty="0" err="1">
                <a:latin typeface="Consolas" panose="020B0609020204030204" pitchFamily="49" charset="0"/>
              </a:rPr>
              <a:t>int</a:t>
            </a:r>
            <a:r>
              <a:rPr lang="en-GB" sz="1200" dirty="0">
                <a:latin typeface="Consolas" panose="020B0609020204030204" pitchFamily="49" charset="0"/>
              </a:rPr>
              <a:t> num1 = 3;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	</a:t>
            </a:r>
            <a:r>
              <a:rPr lang="en-GB" sz="1200" dirty="0" err="1">
                <a:latin typeface="Consolas" panose="020B0609020204030204" pitchFamily="49" charset="0"/>
              </a:rPr>
              <a:t>SomeObject</a:t>
            </a:r>
            <a:r>
              <a:rPr lang="en-GB" sz="1200" dirty="0">
                <a:latin typeface="Consolas" panose="020B0609020204030204" pitchFamily="49" charset="0"/>
              </a:rPr>
              <a:t> obj2 = new </a:t>
            </a:r>
            <a:r>
              <a:rPr lang="en-GB" sz="1200" dirty="0" err="1">
                <a:latin typeface="Consolas" panose="020B0609020204030204" pitchFamily="49" charset="0"/>
              </a:rPr>
              <a:t>SomeObject</a:t>
            </a:r>
            <a:r>
              <a:rPr lang="en-GB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	obj2.add(num1);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643F0E-7F31-41B0-A027-FA7DEE7BF492}"/>
              </a:ext>
            </a:extLst>
          </p:cNvPr>
          <p:cNvSpPr/>
          <p:nvPr/>
        </p:nvSpPr>
        <p:spPr>
          <a:xfrm>
            <a:off x="4783071" y="4161364"/>
            <a:ext cx="1795848" cy="369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number = 0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4B1AE15-9005-429C-84F2-C3871BF4D1F0}"/>
              </a:ext>
            </a:extLst>
          </p:cNvPr>
          <p:cNvCxnSpPr>
            <a:stCxn id="17" idx="1"/>
            <a:endCxn id="21" idx="3"/>
          </p:cNvCxnSpPr>
          <p:nvPr/>
        </p:nvCxnSpPr>
        <p:spPr>
          <a:xfrm flipH="1">
            <a:off x="6578919" y="3862437"/>
            <a:ext cx="1515763" cy="483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4502C92-689B-49F8-A592-01F02C28C3C4}"/>
              </a:ext>
            </a:extLst>
          </p:cNvPr>
          <p:cNvSpPr/>
          <p:nvPr/>
        </p:nvSpPr>
        <p:spPr>
          <a:xfrm>
            <a:off x="7946400" y="3599936"/>
            <a:ext cx="2640865" cy="14557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75F62A-1CA6-4A18-9873-CB76CD047EF0}"/>
              </a:ext>
            </a:extLst>
          </p:cNvPr>
          <p:cNvSpPr txBox="1"/>
          <p:nvPr/>
        </p:nvSpPr>
        <p:spPr>
          <a:xfrm>
            <a:off x="10582207" y="416036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main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2C6DD880-2C74-450B-924B-9EED294761C4}"/>
              </a:ext>
            </a:extLst>
          </p:cNvPr>
          <p:cNvSpPr/>
          <p:nvPr/>
        </p:nvSpPr>
        <p:spPr>
          <a:xfrm flipH="1">
            <a:off x="4622433" y="3642627"/>
            <a:ext cx="394410" cy="1220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8F1602-F678-4B2F-9FA6-6EAB1CCE8E7C}"/>
              </a:ext>
            </a:extLst>
          </p:cNvPr>
          <p:cNvSpPr txBox="1"/>
          <p:nvPr/>
        </p:nvSpPr>
        <p:spPr>
          <a:xfrm>
            <a:off x="4951243" y="3508576"/>
            <a:ext cx="1643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Up to this point</a:t>
            </a:r>
          </a:p>
        </p:txBody>
      </p:sp>
    </p:spTree>
    <p:extLst>
      <p:ext uri="{BB962C8B-B14F-4D97-AF65-F5344CB8AC3E}">
        <p14:creationId xmlns:p14="http://schemas.microsoft.com/office/powerpoint/2010/main" val="1936731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BCE3D-54C5-4170-B0B4-1F6636FAC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Memory Model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D761AA-05DC-466B-8267-C34DBEB8BF3E}"/>
              </a:ext>
            </a:extLst>
          </p:cNvPr>
          <p:cNvCxnSpPr>
            <a:cxnSpLocks/>
          </p:cNvCxnSpPr>
          <p:nvPr/>
        </p:nvCxnSpPr>
        <p:spPr>
          <a:xfrm>
            <a:off x="7979352" y="5120641"/>
            <a:ext cx="21171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B2B544-1634-483F-A099-0FDD24C835F8}"/>
              </a:ext>
            </a:extLst>
          </p:cNvPr>
          <p:cNvCxnSpPr>
            <a:cxnSpLocks/>
          </p:cNvCxnSpPr>
          <p:nvPr/>
        </p:nvCxnSpPr>
        <p:spPr>
          <a:xfrm>
            <a:off x="4622433" y="5120641"/>
            <a:ext cx="21171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957E5F8-5AC8-4453-B1ED-77A3334F9631}"/>
              </a:ext>
            </a:extLst>
          </p:cNvPr>
          <p:cNvSpPr txBox="1"/>
          <p:nvPr/>
        </p:nvSpPr>
        <p:spPr>
          <a:xfrm>
            <a:off x="5342601" y="5227547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Heap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E70C38-D4A0-4E72-BC5F-DB4330A5FAB1}"/>
              </a:ext>
            </a:extLst>
          </p:cNvPr>
          <p:cNvSpPr txBox="1"/>
          <p:nvPr/>
        </p:nvSpPr>
        <p:spPr>
          <a:xfrm>
            <a:off x="8708903" y="5218531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Stack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DBF7C0-B4BD-440E-B189-88FEF3B17F20}"/>
              </a:ext>
            </a:extLst>
          </p:cNvPr>
          <p:cNvSpPr/>
          <p:nvPr/>
        </p:nvSpPr>
        <p:spPr>
          <a:xfrm>
            <a:off x="8094682" y="4642847"/>
            <a:ext cx="1795848" cy="369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012F64-77DF-43A7-8E6C-26E834A3C68C}"/>
              </a:ext>
            </a:extLst>
          </p:cNvPr>
          <p:cNvSpPr/>
          <p:nvPr/>
        </p:nvSpPr>
        <p:spPr>
          <a:xfrm>
            <a:off x="4783071" y="4642847"/>
            <a:ext cx="1795848" cy="369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String[]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57660D-5D3B-4937-B40C-905729EB71AA}"/>
              </a:ext>
            </a:extLst>
          </p:cNvPr>
          <p:cNvCxnSpPr>
            <a:stCxn id="11" idx="1"/>
            <a:endCxn id="12" idx="3"/>
          </p:cNvCxnSpPr>
          <p:nvPr/>
        </p:nvCxnSpPr>
        <p:spPr>
          <a:xfrm flipH="1">
            <a:off x="6578919" y="4827553"/>
            <a:ext cx="1515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B56F316-37E7-4D13-A29A-C9FB401A2E0B}"/>
              </a:ext>
            </a:extLst>
          </p:cNvPr>
          <p:cNvSpPr txBox="1"/>
          <p:nvPr/>
        </p:nvSpPr>
        <p:spPr>
          <a:xfrm>
            <a:off x="9890530" y="4642927"/>
            <a:ext cx="571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args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037920-2582-4727-84EB-289CC9A61FD0}"/>
              </a:ext>
            </a:extLst>
          </p:cNvPr>
          <p:cNvSpPr/>
          <p:nvPr/>
        </p:nvSpPr>
        <p:spPr>
          <a:xfrm>
            <a:off x="8094682" y="4160289"/>
            <a:ext cx="1795848" cy="369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E8D9FC-4436-4F6D-8E1B-F28C7A2E7BE7}"/>
              </a:ext>
            </a:extLst>
          </p:cNvPr>
          <p:cNvSpPr/>
          <p:nvPr/>
        </p:nvSpPr>
        <p:spPr>
          <a:xfrm>
            <a:off x="8094682" y="3677731"/>
            <a:ext cx="1795848" cy="369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C72527-8B74-4507-8E93-FC7658B1097B}"/>
              </a:ext>
            </a:extLst>
          </p:cNvPr>
          <p:cNvSpPr txBox="1"/>
          <p:nvPr/>
        </p:nvSpPr>
        <p:spPr>
          <a:xfrm>
            <a:off x="9890530" y="4160369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num1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A1C1E8-52FA-4E78-9484-5EEE5A8E6343}"/>
              </a:ext>
            </a:extLst>
          </p:cNvPr>
          <p:cNvSpPr txBox="1"/>
          <p:nvPr/>
        </p:nvSpPr>
        <p:spPr>
          <a:xfrm>
            <a:off x="9890530" y="3684759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obj2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AF98BD-4AAA-4443-85CB-097F35B2C68C}"/>
              </a:ext>
            </a:extLst>
          </p:cNvPr>
          <p:cNvSpPr txBox="1"/>
          <p:nvPr/>
        </p:nvSpPr>
        <p:spPr>
          <a:xfrm>
            <a:off x="696756" y="1818648"/>
            <a:ext cx="4081567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nsolas" panose="020B0609020204030204" pitchFamily="49" charset="0"/>
              </a:rPr>
              <a:t>class </a:t>
            </a:r>
            <a:r>
              <a:rPr lang="en-GB" sz="1200" dirty="0" err="1">
                <a:latin typeface="Consolas" panose="020B0609020204030204" pitchFamily="49" charset="0"/>
              </a:rPr>
              <a:t>SomeObject</a:t>
            </a:r>
            <a:r>
              <a:rPr lang="en-GB" sz="1200" dirty="0">
                <a:latin typeface="Consolas" panose="020B0609020204030204" pitchFamily="49" charset="0"/>
              </a:rPr>
              <a:t> 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</a:t>
            </a:r>
            <a:r>
              <a:rPr lang="en-GB" sz="1200" dirty="0" err="1">
                <a:latin typeface="Consolas" panose="020B0609020204030204" pitchFamily="49" charset="0"/>
              </a:rPr>
              <a:t>int</a:t>
            </a:r>
            <a:r>
              <a:rPr lang="en-GB" sz="1200" dirty="0">
                <a:latin typeface="Consolas" panose="020B0609020204030204" pitchFamily="49" charset="0"/>
              </a:rPr>
              <a:t> number;</a:t>
            </a:r>
          </a:p>
          <a:p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	void add(</a:t>
            </a:r>
            <a:r>
              <a:rPr lang="en-GB" sz="1200" dirty="0" err="1">
                <a:latin typeface="Consolas" panose="020B0609020204030204" pitchFamily="49" charset="0"/>
              </a:rPr>
              <a:t>int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</a:rPr>
              <a:t>num</a:t>
            </a:r>
            <a:r>
              <a:rPr lang="en-GB" sz="1200" dirty="0">
                <a:latin typeface="Consolas" panose="020B0609020204030204" pitchFamily="49" charset="0"/>
              </a:rPr>
              <a:t>) 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	</a:t>
            </a:r>
            <a:r>
              <a:rPr lang="en-GB" sz="1200" dirty="0" err="1">
                <a:latin typeface="Consolas" panose="020B0609020204030204" pitchFamily="49" charset="0"/>
              </a:rPr>
              <a:t>this.number</a:t>
            </a:r>
            <a:r>
              <a:rPr lang="en-GB" sz="1200" dirty="0">
                <a:latin typeface="Consolas" panose="020B0609020204030204" pitchFamily="49" charset="0"/>
              </a:rPr>
              <a:t> += </a:t>
            </a:r>
            <a:r>
              <a:rPr lang="en-GB" sz="1200" dirty="0" err="1">
                <a:latin typeface="Consolas" panose="020B0609020204030204" pitchFamily="49" charset="0"/>
              </a:rPr>
              <a:t>num</a:t>
            </a:r>
            <a:r>
              <a:rPr lang="en-GB" sz="1200" dirty="0">
                <a:latin typeface="Consolas" panose="020B0609020204030204" pitchFamily="49" charset="0"/>
              </a:rPr>
              <a:t>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}</a:t>
            </a:r>
          </a:p>
          <a:p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	public static void main(String[] </a:t>
            </a:r>
            <a:r>
              <a:rPr lang="en-GB" sz="1200" dirty="0" err="1">
                <a:latin typeface="Consolas" panose="020B0609020204030204" pitchFamily="49" charset="0"/>
              </a:rPr>
              <a:t>args</a:t>
            </a:r>
            <a:r>
              <a:rPr lang="en-GB" sz="1200" dirty="0">
                <a:latin typeface="Consolas" panose="020B0609020204030204" pitchFamily="49" charset="0"/>
              </a:rPr>
              <a:t>) 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	</a:t>
            </a:r>
            <a:r>
              <a:rPr lang="en-GB" sz="1200" dirty="0" err="1">
                <a:latin typeface="Consolas" panose="020B0609020204030204" pitchFamily="49" charset="0"/>
              </a:rPr>
              <a:t>int</a:t>
            </a:r>
            <a:r>
              <a:rPr lang="en-GB" sz="1200" dirty="0">
                <a:latin typeface="Consolas" panose="020B0609020204030204" pitchFamily="49" charset="0"/>
              </a:rPr>
              <a:t> num1 = 3;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	</a:t>
            </a:r>
            <a:r>
              <a:rPr lang="en-GB" sz="1200" dirty="0" err="1">
                <a:latin typeface="Consolas" panose="020B0609020204030204" pitchFamily="49" charset="0"/>
              </a:rPr>
              <a:t>SomeObject</a:t>
            </a:r>
            <a:r>
              <a:rPr lang="en-GB" sz="1200" dirty="0">
                <a:latin typeface="Consolas" panose="020B0609020204030204" pitchFamily="49" charset="0"/>
              </a:rPr>
              <a:t> obj2 = new </a:t>
            </a:r>
            <a:r>
              <a:rPr lang="en-GB" sz="1200" dirty="0" err="1">
                <a:latin typeface="Consolas" panose="020B0609020204030204" pitchFamily="49" charset="0"/>
              </a:rPr>
              <a:t>SomeObject</a:t>
            </a:r>
            <a:r>
              <a:rPr lang="en-GB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	obj2.add(num1);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643F0E-7F31-41B0-A027-FA7DEE7BF492}"/>
              </a:ext>
            </a:extLst>
          </p:cNvPr>
          <p:cNvSpPr/>
          <p:nvPr/>
        </p:nvSpPr>
        <p:spPr>
          <a:xfrm>
            <a:off x="4783071" y="4161364"/>
            <a:ext cx="1795848" cy="369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number = 0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4B1AE15-9005-429C-84F2-C3871BF4D1F0}"/>
              </a:ext>
            </a:extLst>
          </p:cNvPr>
          <p:cNvCxnSpPr>
            <a:stCxn id="17" idx="1"/>
            <a:endCxn id="21" idx="3"/>
          </p:cNvCxnSpPr>
          <p:nvPr/>
        </p:nvCxnSpPr>
        <p:spPr>
          <a:xfrm flipH="1">
            <a:off x="6578919" y="3862437"/>
            <a:ext cx="1515763" cy="483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4502C92-689B-49F8-A592-01F02C28C3C4}"/>
              </a:ext>
            </a:extLst>
          </p:cNvPr>
          <p:cNvSpPr/>
          <p:nvPr/>
        </p:nvSpPr>
        <p:spPr>
          <a:xfrm>
            <a:off x="7946400" y="3599936"/>
            <a:ext cx="2640865" cy="14557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75F62A-1CA6-4A18-9873-CB76CD047EF0}"/>
              </a:ext>
            </a:extLst>
          </p:cNvPr>
          <p:cNvSpPr txBox="1"/>
          <p:nvPr/>
        </p:nvSpPr>
        <p:spPr>
          <a:xfrm>
            <a:off x="10582207" y="416036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main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7DB3885-B4E4-4B1F-AFD7-893CCEBE5399}"/>
              </a:ext>
            </a:extLst>
          </p:cNvPr>
          <p:cNvSpPr/>
          <p:nvPr/>
        </p:nvSpPr>
        <p:spPr>
          <a:xfrm>
            <a:off x="8094682" y="3090429"/>
            <a:ext cx="1795848" cy="369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A66C05-ECAC-4FA9-9CAE-6A875852E095}"/>
              </a:ext>
            </a:extLst>
          </p:cNvPr>
          <p:cNvSpPr txBox="1"/>
          <p:nvPr/>
        </p:nvSpPr>
        <p:spPr>
          <a:xfrm>
            <a:off x="9885316" y="3091651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this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0D413C9-DC4D-4CF6-B66F-BA592E53A23F}"/>
              </a:ext>
            </a:extLst>
          </p:cNvPr>
          <p:cNvCxnSpPr>
            <a:stCxn id="26" idx="1"/>
            <a:endCxn id="21" idx="3"/>
          </p:cNvCxnSpPr>
          <p:nvPr/>
        </p:nvCxnSpPr>
        <p:spPr>
          <a:xfrm flipH="1">
            <a:off x="6578919" y="3275135"/>
            <a:ext cx="1515763" cy="1070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7600D722-B3FF-4BE4-B5D2-FD623FA4B296}"/>
              </a:ext>
            </a:extLst>
          </p:cNvPr>
          <p:cNvSpPr/>
          <p:nvPr/>
        </p:nvSpPr>
        <p:spPr>
          <a:xfrm>
            <a:off x="8089468" y="2635985"/>
            <a:ext cx="1795848" cy="369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4C21E3-CD71-478F-BD18-9051416578A9}"/>
              </a:ext>
            </a:extLst>
          </p:cNvPr>
          <p:cNvSpPr txBox="1"/>
          <p:nvPr/>
        </p:nvSpPr>
        <p:spPr>
          <a:xfrm>
            <a:off x="9885316" y="2636065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num</a:t>
            </a:r>
            <a:endParaRPr lang="en-GB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83D8D60-DDC5-4A18-8F56-54EDA9492C92}"/>
              </a:ext>
            </a:extLst>
          </p:cNvPr>
          <p:cNvSpPr/>
          <p:nvPr/>
        </p:nvSpPr>
        <p:spPr>
          <a:xfrm>
            <a:off x="7941342" y="2561968"/>
            <a:ext cx="2640865" cy="973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EB3362-CC73-4336-887A-C8595AD28632}"/>
              </a:ext>
            </a:extLst>
          </p:cNvPr>
          <p:cNvSpPr txBox="1"/>
          <p:nvPr/>
        </p:nvSpPr>
        <p:spPr>
          <a:xfrm>
            <a:off x="10568063" y="2875002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2C6DD880-2C74-450B-924B-9EED294761C4}"/>
              </a:ext>
            </a:extLst>
          </p:cNvPr>
          <p:cNvSpPr/>
          <p:nvPr/>
        </p:nvSpPr>
        <p:spPr>
          <a:xfrm flipH="1">
            <a:off x="2858528" y="2498311"/>
            <a:ext cx="1700395" cy="137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8F1602-F678-4B2F-9FA6-6EAB1CCE8E7C}"/>
              </a:ext>
            </a:extLst>
          </p:cNvPr>
          <p:cNvSpPr txBox="1"/>
          <p:nvPr/>
        </p:nvSpPr>
        <p:spPr>
          <a:xfrm>
            <a:off x="4496898" y="2373503"/>
            <a:ext cx="1643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Up to this point</a:t>
            </a:r>
          </a:p>
        </p:txBody>
      </p:sp>
    </p:spTree>
    <p:extLst>
      <p:ext uri="{BB962C8B-B14F-4D97-AF65-F5344CB8AC3E}">
        <p14:creationId xmlns:p14="http://schemas.microsoft.com/office/powerpoint/2010/main" val="1652392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BCE3D-54C5-4170-B0B4-1F6636FAC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Memory Model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D761AA-05DC-466B-8267-C34DBEB8BF3E}"/>
              </a:ext>
            </a:extLst>
          </p:cNvPr>
          <p:cNvCxnSpPr>
            <a:cxnSpLocks/>
          </p:cNvCxnSpPr>
          <p:nvPr/>
        </p:nvCxnSpPr>
        <p:spPr>
          <a:xfrm>
            <a:off x="7979352" y="5120641"/>
            <a:ext cx="21171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B2B544-1634-483F-A099-0FDD24C835F8}"/>
              </a:ext>
            </a:extLst>
          </p:cNvPr>
          <p:cNvCxnSpPr>
            <a:cxnSpLocks/>
          </p:cNvCxnSpPr>
          <p:nvPr/>
        </p:nvCxnSpPr>
        <p:spPr>
          <a:xfrm>
            <a:off x="4622433" y="5120641"/>
            <a:ext cx="21171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957E5F8-5AC8-4453-B1ED-77A3334F9631}"/>
              </a:ext>
            </a:extLst>
          </p:cNvPr>
          <p:cNvSpPr txBox="1"/>
          <p:nvPr/>
        </p:nvSpPr>
        <p:spPr>
          <a:xfrm>
            <a:off x="5342601" y="5227547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Heap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E70C38-D4A0-4E72-BC5F-DB4330A5FAB1}"/>
              </a:ext>
            </a:extLst>
          </p:cNvPr>
          <p:cNvSpPr txBox="1"/>
          <p:nvPr/>
        </p:nvSpPr>
        <p:spPr>
          <a:xfrm>
            <a:off x="8708903" y="5218531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Stack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DBF7C0-B4BD-440E-B189-88FEF3B17F20}"/>
              </a:ext>
            </a:extLst>
          </p:cNvPr>
          <p:cNvSpPr/>
          <p:nvPr/>
        </p:nvSpPr>
        <p:spPr>
          <a:xfrm>
            <a:off x="8094682" y="4642847"/>
            <a:ext cx="1795848" cy="369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012F64-77DF-43A7-8E6C-26E834A3C68C}"/>
              </a:ext>
            </a:extLst>
          </p:cNvPr>
          <p:cNvSpPr/>
          <p:nvPr/>
        </p:nvSpPr>
        <p:spPr>
          <a:xfrm>
            <a:off x="4783071" y="4642847"/>
            <a:ext cx="1795848" cy="369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String[]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57660D-5D3B-4937-B40C-905729EB71AA}"/>
              </a:ext>
            </a:extLst>
          </p:cNvPr>
          <p:cNvCxnSpPr>
            <a:stCxn id="11" idx="1"/>
            <a:endCxn id="12" idx="3"/>
          </p:cNvCxnSpPr>
          <p:nvPr/>
        </p:nvCxnSpPr>
        <p:spPr>
          <a:xfrm flipH="1">
            <a:off x="6578919" y="4827553"/>
            <a:ext cx="1515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B56F316-37E7-4D13-A29A-C9FB401A2E0B}"/>
              </a:ext>
            </a:extLst>
          </p:cNvPr>
          <p:cNvSpPr txBox="1"/>
          <p:nvPr/>
        </p:nvSpPr>
        <p:spPr>
          <a:xfrm>
            <a:off x="9890530" y="4642927"/>
            <a:ext cx="571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args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037920-2582-4727-84EB-289CC9A61FD0}"/>
              </a:ext>
            </a:extLst>
          </p:cNvPr>
          <p:cNvSpPr/>
          <p:nvPr/>
        </p:nvSpPr>
        <p:spPr>
          <a:xfrm>
            <a:off x="8094682" y="4160289"/>
            <a:ext cx="1795848" cy="369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E8D9FC-4436-4F6D-8E1B-F28C7A2E7BE7}"/>
              </a:ext>
            </a:extLst>
          </p:cNvPr>
          <p:cNvSpPr/>
          <p:nvPr/>
        </p:nvSpPr>
        <p:spPr>
          <a:xfrm>
            <a:off x="8094682" y="3677731"/>
            <a:ext cx="1795848" cy="369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C72527-8B74-4507-8E93-FC7658B1097B}"/>
              </a:ext>
            </a:extLst>
          </p:cNvPr>
          <p:cNvSpPr txBox="1"/>
          <p:nvPr/>
        </p:nvSpPr>
        <p:spPr>
          <a:xfrm>
            <a:off x="9890530" y="4160369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num1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A1C1E8-52FA-4E78-9484-5EEE5A8E6343}"/>
              </a:ext>
            </a:extLst>
          </p:cNvPr>
          <p:cNvSpPr txBox="1"/>
          <p:nvPr/>
        </p:nvSpPr>
        <p:spPr>
          <a:xfrm>
            <a:off x="9890530" y="3684759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obj2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AF98BD-4AAA-4443-85CB-097F35B2C68C}"/>
              </a:ext>
            </a:extLst>
          </p:cNvPr>
          <p:cNvSpPr txBox="1"/>
          <p:nvPr/>
        </p:nvSpPr>
        <p:spPr>
          <a:xfrm>
            <a:off x="696756" y="1818648"/>
            <a:ext cx="4081567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nsolas" panose="020B0609020204030204" pitchFamily="49" charset="0"/>
              </a:rPr>
              <a:t>class </a:t>
            </a:r>
            <a:r>
              <a:rPr lang="en-GB" sz="1200" dirty="0" err="1">
                <a:latin typeface="Consolas" panose="020B0609020204030204" pitchFamily="49" charset="0"/>
              </a:rPr>
              <a:t>SomeObject</a:t>
            </a:r>
            <a:r>
              <a:rPr lang="en-GB" sz="1200" dirty="0">
                <a:latin typeface="Consolas" panose="020B0609020204030204" pitchFamily="49" charset="0"/>
              </a:rPr>
              <a:t> 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</a:t>
            </a:r>
            <a:r>
              <a:rPr lang="en-GB" sz="1200" dirty="0" err="1">
                <a:latin typeface="Consolas" panose="020B0609020204030204" pitchFamily="49" charset="0"/>
              </a:rPr>
              <a:t>int</a:t>
            </a:r>
            <a:r>
              <a:rPr lang="en-GB" sz="1200" dirty="0">
                <a:latin typeface="Consolas" panose="020B0609020204030204" pitchFamily="49" charset="0"/>
              </a:rPr>
              <a:t> number;</a:t>
            </a:r>
          </a:p>
          <a:p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	void add(</a:t>
            </a:r>
            <a:r>
              <a:rPr lang="en-GB" sz="1200" dirty="0" err="1">
                <a:latin typeface="Consolas" panose="020B0609020204030204" pitchFamily="49" charset="0"/>
              </a:rPr>
              <a:t>int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</a:rPr>
              <a:t>num</a:t>
            </a:r>
            <a:r>
              <a:rPr lang="en-GB" sz="1200" dirty="0">
                <a:latin typeface="Consolas" panose="020B0609020204030204" pitchFamily="49" charset="0"/>
              </a:rPr>
              <a:t>) 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	</a:t>
            </a:r>
            <a:r>
              <a:rPr lang="en-GB" sz="1200" dirty="0" err="1">
                <a:latin typeface="Consolas" panose="020B0609020204030204" pitchFamily="49" charset="0"/>
              </a:rPr>
              <a:t>this.number</a:t>
            </a:r>
            <a:r>
              <a:rPr lang="en-GB" sz="1200" dirty="0">
                <a:latin typeface="Consolas" panose="020B0609020204030204" pitchFamily="49" charset="0"/>
              </a:rPr>
              <a:t> += </a:t>
            </a:r>
            <a:r>
              <a:rPr lang="en-GB" sz="1200" dirty="0" err="1">
                <a:latin typeface="Consolas" panose="020B0609020204030204" pitchFamily="49" charset="0"/>
              </a:rPr>
              <a:t>num</a:t>
            </a:r>
            <a:r>
              <a:rPr lang="en-GB" sz="1200" dirty="0">
                <a:latin typeface="Consolas" panose="020B0609020204030204" pitchFamily="49" charset="0"/>
              </a:rPr>
              <a:t>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}</a:t>
            </a:r>
          </a:p>
          <a:p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	public static void main(String[] </a:t>
            </a:r>
            <a:r>
              <a:rPr lang="en-GB" sz="1200" dirty="0" err="1">
                <a:latin typeface="Consolas" panose="020B0609020204030204" pitchFamily="49" charset="0"/>
              </a:rPr>
              <a:t>args</a:t>
            </a:r>
            <a:r>
              <a:rPr lang="en-GB" sz="1200" dirty="0">
                <a:latin typeface="Consolas" panose="020B0609020204030204" pitchFamily="49" charset="0"/>
              </a:rPr>
              <a:t>) 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	</a:t>
            </a:r>
            <a:r>
              <a:rPr lang="en-GB" sz="1200" dirty="0" err="1">
                <a:latin typeface="Consolas" panose="020B0609020204030204" pitchFamily="49" charset="0"/>
              </a:rPr>
              <a:t>int</a:t>
            </a:r>
            <a:r>
              <a:rPr lang="en-GB" sz="1200" dirty="0">
                <a:latin typeface="Consolas" panose="020B0609020204030204" pitchFamily="49" charset="0"/>
              </a:rPr>
              <a:t> num1 = 3;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	</a:t>
            </a:r>
            <a:r>
              <a:rPr lang="en-GB" sz="1200" dirty="0" err="1">
                <a:latin typeface="Consolas" panose="020B0609020204030204" pitchFamily="49" charset="0"/>
              </a:rPr>
              <a:t>SomeObject</a:t>
            </a:r>
            <a:r>
              <a:rPr lang="en-GB" sz="1200" dirty="0">
                <a:latin typeface="Consolas" panose="020B0609020204030204" pitchFamily="49" charset="0"/>
              </a:rPr>
              <a:t> obj2 = new </a:t>
            </a:r>
            <a:r>
              <a:rPr lang="en-GB" sz="1200" dirty="0" err="1">
                <a:latin typeface="Consolas" panose="020B0609020204030204" pitchFamily="49" charset="0"/>
              </a:rPr>
              <a:t>SomeObject</a:t>
            </a:r>
            <a:r>
              <a:rPr lang="en-GB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	obj2.add(num1);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643F0E-7F31-41B0-A027-FA7DEE7BF492}"/>
              </a:ext>
            </a:extLst>
          </p:cNvPr>
          <p:cNvSpPr/>
          <p:nvPr/>
        </p:nvSpPr>
        <p:spPr>
          <a:xfrm>
            <a:off x="4783071" y="4161364"/>
            <a:ext cx="1795848" cy="369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number = 3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4B1AE15-9005-429C-84F2-C3871BF4D1F0}"/>
              </a:ext>
            </a:extLst>
          </p:cNvPr>
          <p:cNvCxnSpPr>
            <a:stCxn id="17" idx="1"/>
            <a:endCxn id="21" idx="3"/>
          </p:cNvCxnSpPr>
          <p:nvPr/>
        </p:nvCxnSpPr>
        <p:spPr>
          <a:xfrm flipH="1">
            <a:off x="6578919" y="3862437"/>
            <a:ext cx="1515763" cy="483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4502C92-689B-49F8-A592-01F02C28C3C4}"/>
              </a:ext>
            </a:extLst>
          </p:cNvPr>
          <p:cNvSpPr/>
          <p:nvPr/>
        </p:nvSpPr>
        <p:spPr>
          <a:xfrm>
            <a:off x="7946400" y="3599936"/>
            <a:ext cx="2640865" cy="14557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75F62A-1CA6-4A18-9873-CB76CD047EF0}"/>
              </a:ext>
            </a:extLst>
          </p:cNvPr>
          <p:cNvSpPr txBox="1"/>
          <p:nvPr/>
        </p:nvSpPr>
        <p:spPr>
          <a:xfrm>
            <a:off x="10582207" y="416036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main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7DB3885-B4E4-4B1F-AFD7-893CCEBE5399}"/>
              </a:ext>
            </a:extLst>
          </p:cNvPr>
          <p:cNvSpPr/>
          <p:nvPr/>
        </p:nvSpPr>
        <p:spPr>
          <a:xfrm>
            <a:off x="8094682" y="3090429"/>
            <a:ext cx="1795848" cy="369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A66C05-ECAC-4FA9-9CAE-6A875852E095}"/>
              </a:ext>
            </a:extLst>
          </p:cNvPr>
          <p:cNvSpPr txBox="1"/>
          <p:nvPr/>
        </p:nvSpPr>
        <p:spPr>
          <a:xfrm>
            <a:off x="9885316" y="3091651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this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0D413C9-DC4D-4CF6-B66F-BA592E53A23F}"/>
              </a:ext>
            </a:extLst>
          </p:cNvPr>
          <p:cNvCxnSpPr>
            <a:stCxn id="26" idx="1"/>
            <a:endCxn id="21" idx="3"/>
          </p:cNvCxnSpPr>
          <p:nvPr/>
        </p:nvCxnSpPr>
        <p:spPr>
          <a:xfrm flipH="1">
            <a:off x="6578919" y="3275135"/>
            <a:ext cx="1515763" cy="1070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7600D722-B3FF-4BE4-B5D2-FD623FA4B296}"/>
              </a:ext>
            </a:extLst>
          </p:cNvPr>
          <p:cNvSpPr/>
          <p:nvPr/>
        </p:nvSpPr>
        <p:spPr>
          <a:xfrm>
            <a:off x="8089468" y="2635985"/>
            <a:ext cx="1795848" cy="369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4C21E3-CD71-478F-BD18-9051416578A9}"/>
              </a:ext>
            </a:extLst>
          </p:cNvPr>
          <p:cNvSpPr txBox="1"/>
          <p:nvPr/>
        </p:nvSpPr>
        <p:spPr>
          <a:xfrm>
            <a:off x="9885316" y="2636065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num</a:t>
            </a:r>
            <a:endParaRPr lang="en-GB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83D8D60-DDC5-4A18-8F56-54EDA9492C92}"/>
              </a:ext>
            </a:extLst>
          </p:cNvPr>
          <p:cNvSpPr/>
          <p:nvPr/>
        </p:nvSpPr>
        <p:spPr>
          <a:xfrm>
            <a:off x="7941342" y="2561968"/>
            <a:ext cx="2640865" cy="973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EB3362-CC73-4336-887A-C8595AD28632}"/>
              </a:ext>
            </a:extLst>
          </p:cNvPr>
          <p:cNvSpPr txBox="1"/>
          <p:nvPr/>
        </p:nvSpPr>
        <p:spPr>
          <a:xfrm>
            <a:off x="10568063" y="2875002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2C6DD880-2C74-450B-924B-9EED294761C4}"/>
              </a:ext>
            </a:extLst>
          </p:cNvPr>
          <p:cNvSpPr/>
          <p:nvPr/>
        </p:nvSpPr>
        <p:spPr>
          <a:xfrm flipH="1">
            <a:off x="3296594" y="2718190"/>
            <a:ext cx="1700395" cy="137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8F1602-F678-4B2F-9FA6-6EAB1CCE8E7C}"/>
              </a:ext>
            </a:extLst>
          </p:cNvPr>
          <p:cNvSpPr txBox="1"/>
          <p:nvPr/>
        </p:nvSpPr>
        <p:spPr>
          <a:xfrm>
            <a:off x="4934964" y="2593382"/>
            <a:ext cx="1643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Up to this point</a:t>
            </a:r>
          </a:p>
        </p:txBody>
      </p:sp>
    </p:spTree>
    <p:extLst>
      <p:ext uri="{BB962C8B-B14F-4D97-AF65-F5344CB8AC3E}">
        <p14:creationId xmlns:p14="http://schemas.microsoft.com/office/powerpoint/2010/main" val="2640295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BCE3D-54C5-4170-B0B4-1F6636FAC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Memory Model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D761AA-05DC-466B-8267-C34DBEB8BF3E}"/>
              </a:ext>
            </a:extLst>
          </p:cNvPr>
          <p:cNvCxnSpPr>
            <a:cxnSpLocks/>
          </p:cNvCxnSpPr>
          <p:nvPr/>
        </p:nvCxnSpPr>
        <p:spPr>
          <a:xfrm>
            <a:off x="7979352" y="5120641"/>
            <a:ext cx="21171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B2B544-1634-483F-A099-0FDD24C835F8}"/>
              </a:ext>
            </a:extLst>
          </p:cNvPr>
          <p:cNvCxnSpPr>
            <a:cxnSpLocks/>
          </p:cNvCxnSpPr>
          <p:nvPr/>
        </p:nvCxnSpPr>
        <p:spPr>
          <a:xfrm>
            <a:off x="4622433" y="5120641"/>
            <a:ext cx="21171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957E5F8-5AC8-4453-B1ED-77A3334F9631}"/>
              </a:ext>
            </a:extLst>
          </p:cNvPr>
          <p:cNvSpPr txBox="1"/>
          <p:nvPr/>
        </p:nvSpPr>
        <p:spPr>
          <a:xfrm>
            <a:off x="5342601" y="5227547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Heap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E70C38-D4A0-4E72-BC5F-DB4330A5FAB1}"/>
              </a:ext>
            </a:extLst>
          </p:cNvPr>
          <p:cNvSpPr txBox="1"/>
          <p:nvPr/>
        </p:nvSpPr>
        <p:spPr>
          <a:xfrm>
            <a:off x="8708903" y="5218531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Stack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DBF7C0-B4BD-440E-B189-88FEF3B17F20}"/>
              </a:ext>
            </a:extLst>
          </p:cNvPr>
          <p:cNvSpPr/>
          <p:nvPr/>
        </p:nvSpPr>
        <p:spPr>
          <a:xfrm>
            <a:off x="8094682" y="4642847"/>
            <a:ext cx="1795848" cy="369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012F64-77DF-43A7-8E6C-26E834A3C68C}"/>
              </a:ext>
            </a:extLst>
          </p:cNvPr>
          <p:cNvSpPr/>
          <p:nvPr/>
        </p:nvSpPr>
        <p:spPr>
          <a:xfrm>
            <a:off x="4783071" y="4642847"/>
            <a:ext cx="1795848" cy="369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String[]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57660D-5D3B-4937-B40C-905729EB71AA}"/>
              </a:ext>
            </a:extLst>
          </p:cNvPr>
          <p:cNvCxnSpPr>
            <a:stCxn id="11" idx="1"/>
            <a:endCxn id="12" idx="3"/>
          </p:cNvCxnSpPr>
          <p:nvPr/>
        </p:nvCxnSpPr>
        <p:spPr>
          <a:xfrm flipH="1">
            <a:off x="6578919" y="4827553"/>
            <a:ext cx="1515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B56F316-37E7-4D13-A29A-C9FB401A2E0B}"/>
              </a:ext>
            </a:extLst>
          </p:cNvPr>
          <p:cNvSpPr txBox="1"/>
          <p:nvPr/>
        </p:nvSpPr>
        <p:spPr>
          <a:xfrm>
            <a:off x="9890530" y="4642927"/>
            <a:ext cx="571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args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037920-2582-4727-84EB-289CC9A61FD0}"/>
              </a:ext>
            </a:extLst>
          </p:cNvPr>
          <p:cNvSpPr/>
          <p:nvPr/>
        </p:nvSpPr>
        <p:spPr>
          <a:xfrm>
            <a:off x="8094682" y="4160289"/>
            <a:ext cx="1795848" cy="369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E8D9FC-4436-4F6D-8E1B-F28C7A2E7BE7}"/>
              </a:ext>
            </a:extLst>
          </p:cNvPr>
          <p:cNvSpPr/>
          <p:nvPr/>
        </p:nvSpPr>
        <p:spPr>
          <a:xfrm>
            <a:off x="8094682" y="3677731"/>
            <a:ext cx="1795848" cy="369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C72527-8B74-4507-8E93-FC7658B1097B}"/>
              </a:ext>
            </a:extLst>
          </p:cNvPr>
          <p:cNvSpPr txBox="1"/>
          <p:nvPr/>
        </p:nvSpPr>
        <p:spPr>
          <a:xfrm>
            <a:off x="9890530" y="4160369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num1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A1C1E8-52FA-4E78-9484-5EEE5A8E6343}"/>
              </a:ext>
            </a:extLst>
          </p:cNvPr>
          <p:cNvSpPr txBox="1"/>
          <p:nvPr/>
        </p:nvSpPr>
        <p:spPr>
          <a:xfrm>
            <a:off x="9890530" y="3684759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obj2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AF98BD-4AAA-4443-85CB-097F35B2C68C}"/>
              </a:ext>
            </a:extLst>
          </p:cNvPr>
          <p:cNvSpPr txBox="1"/>
          <p:nvPr/>
        </p:nvSpPr>
        <p:spPr>
          <a:xfrm>
            <a:off x="696756" y="1818648"/>
            <a:ext cx="4081567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nsolas" panose="020B0609020204030204" pitchFamily="49" charset="0"/>
              </a:rPr>
              <a:t>class </a:t>
            </a:r>
            <a:r>
              <a:rPr lang="en-GB" sz="1200" dirty="0" err="1">
                <a:latin typeface="Consolas" panose="020B0609020204030204" pitchFamily="49" charset="0"/>
              </a:rPr>
              <a:t>SomeObject</a:t>
            </a:r>
            <a:r>
              <a:rPr lang="en-GB" sz="1200" dirty="0">
                <a:latin typeface="Consolas" panose="020B0609020204030204" pitchFamily="49" charset="0"/>
              </a:rPr>
              <a:t> 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</a:t>
            </a:r>
            <a:r>
              <a:rPr lang="en-GB" sz="1200" dirty="0" err="1">
                <a:latin typeface="Consolas" panose="020B0609020204030204" pitchFamily="49" charset="0"/>
              </a:rPr>
              <a:t>int</a:t>
            </a:r>
            <a:r>
              <a:rPr lang="en-GB" sz="1200" dirty="0">
                <a:latin typeface="Consolas" panose="020B0609020204030204" pitchFamily="49" charset="0"/>
              </a:rPr>
              <a:t> number;</a:t>
            </a:r>
          </a:p>
          <a:p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	void add(</a:t>
            </a:r>
            <a:r>
              <a:rPr lang="en-GB" sz="1200" dirty="0" err="1">
                <a:latin typeface="Consolas" panose="020B0609020204030204" pitchFamily="49" charset="0"/>
              </a:rPr>
              <a:t>int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</a:rPr>
              <a:t>num</a:t>
            </a:r>
            <a:r>
              <a:rPr lang="en-GB" sz="1200" dirty="0">
                <a:latin typeface="Consolas" panose="020B0609020204030204" pitchFamily="49" charset="0"/>
              </a:rPr>
              <a:t>) 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	</a:t>
            </a:r>
            <a:r>
              <a:rPr lang="en-GB" sz="1200" dirty="0" err="1">
                <a:latin typeface="Consolas" panose="020B0609020204030204" pitchFamily="49" charset="0"/>
              </a:rPr>
              <a:t>this.number</a:t>
            </a:r>
            <a:r>
              <a:rPr lang="en-GB" sz="1200" dirty="0">
                <a:latin typeface="Consolas" panose="020B0609020204030204" pitchFamily="49" charset="0"/>
              </a:rPr>
              <a:t> += </a:t>
            </a:r>
            <a:r>
              <a:rPr lang="en-GB" sz="1200" dirty="0" err="1">
                <a:latin typeface="Consolas" panose="020B0609020204030204" pitchFamily="49" charset="0"/>
              </a:rPr>
              <a:t>num</a:t>
            </a:r>
            <a:r>
              <a:rPr lang="en-GB" sz="1200" dirty="0">
                <a:latin typeface="Consolas" panose="020B0609020204030204" pitchFamily="49" charset="0"/>
              </a:rPr>
              <a:t>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}</a:t>
            </a:r>
          </a:p>
          <a:p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	public static void main(String[] </a:t>
            </a:r>
            <a:r>
              <a:rPr lang="en-GB" sz="1200" dirty="0" err="1">
                <a:latin typeface="Consolas" panose="020B0609020204030204" pitchFamily="49" charset="0"/>
              </a:rPr>
              <a:t>args</a:t>
            </a:r>
            <a:r>
              <a:rPr lang="en-GB" sz="1200" dirty="0">
                <a:latin typeface="Consolas" panose="020B0609020204030204" pitchFamily="49" charset="0"/>
              </a:rPr>
              <a:t>) 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	</a:t>
            </a:r>
            <a:r>
              <a:rPr lang="en-GB" sz="1200" dirty="0" err="1">
                <a:latin typeface="Consolas" panose="020B0609020204030204" pitchFamily="49" charset="0"/>
              </a:rPr>
              <a:t>int</a:t>
            </a:r>
            <a:r>
              <a:rPr lang="en-GB" sz="1200" dirty="0">
                <a:latin typeface="Consolas" panose="020B0609020204030204" pitchFamily="49" charset="0"/>
              </a:rPr>
              <a:t> num1 = 3;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	</a:t>
            </a:r>
            <a:r>
              <a:rPr lang="en-GB" sz="1200" dirty="0" err="1">
                <a:latin typeface="Consolas" panose="020B0609020204030204" pitchFamily="49" charset="0"/>
              </a:rPr>
              <a:t>SomeObject</a:t>
            </a:r>
            <a:r>
              <a:rPr lang="en-GB" sz="1200" dirty="0">
                <a:latin typeface="Consolas" panose="020B0609020204030204" pitchFamily="49" charset="0"/>
              </a:rPr>
              <a:t> obj2 = new </a:t>
            </a:r>
            <a:r>
              <a:rPr lang="en-GB" sz="1200" dirty="0" err="1">
                <a:latin typeface="Consolas" panose="020B0609020204030204" pitchFamily="49" charset="0"/>
              </a:rPr>
              <a:t>SomeObject</a:t>
            </a:r>
            <a:r>
              <a:rPr lang="en-GB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	obj2.add(num1);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643F0E-7F31-41B0-A027-FA7DEE7BF492}"/>
              </a:ext>
            </a:extLst>
          </p:cNvPr>
          <p:cNvSpPr/>
          <p:nvPr/>
        </p:nvSpPr>
        <p:spPr>
          <a:xfrm>
            <a:off x="4783071" y="4161364"/>
            <a:ext cx="1795848" cy="369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number = 3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4B1AE15-9005-429C-84F2-C3871BF4D1F0}"/>
              </a:ext>
            </a:extLst>
          </p:cNvPr>
          <p:cNvCxnSpPr>
            <a:stCxn id="17" idx="1"/>
            <a:endCxn id="21" idx="3"/>
          </p:cNvCxnSpPr>
          <p:nvPr/>
        </p:nvCxnSpPr>
        <p:spPr>
          <a:xfrm flipH="1">
            <a:off x="6578919" y="3862437"/>
            <a:ext cx="1515763" cy="483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4502C92-689B-49F8-A592-01F02C28C3C4}"/>
              </a:ext>
            </a:extLst>
          </p:cNvPr>
          <p:cNvSpPr/>
          <p:nvPr/>
        </p:nvSpPr>
        <p:spPr>
          <a:xfrm>
            <a:off x="7946400" y="3599936"/>
            <a:ext cx="2640865" cy="14557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75F62A-1CA6-4A18-9873-CB76CD047EF0}"/>
              </a:ext>
            </a:extLst>
          </p:cNvPr>
          <p:cNvSpPr txBox="1"/>
          <p:nvPr/>
        </p:nvSpPr>
        <p:spPr>
          <a:xfrm>
            <a:off x="10582207" y="416036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main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2C6DD880-2C74-450B-924B-9EED294761C4}"/>
              </a:ext>
            </a:extLst>
          </p:cNvPr>
          <p:cNvSpPr/>
          <p:nvPr/>
        </p:nvSpPr>
        <p:spPr>
          <a:xfrm flipH="1">
            <a:off x="2966414" y="3798380"/>
            <a:ext cx="1700395" cy="137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8F1602-F678-4B2F-9FA6-6EAB1CCE8E7C}"/>
              </a:ext>
            </a:extLst>
          </p:cNvPr>
          <p:cNvSpPr txBox="1"/>
          <p:nvPr/>
        </p:nvSpPr>
        <p:spPr>
          <a:xfrm>
            <a:off x="4604784" y="3673572"/>
            <a:ext cx="1643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Up to this point</a:t>
            </a:r>
          </a:p>
        </p:txBody>
      </p:sp>
    </p:spTree>
    <p:extLst>
      <p:ext uri="{BB962C8B-B14F-4D97-AF65-F5344CB8AC3E}">
        <p14:creationId xmlns:p14="http://schemas.microsoft.com/office/powerpoint/2010/main" val="1467194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23138-88BF-45CB-9673-33D5965F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879CC-DD39-49E0-947B-6EAF7803E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Can have try without catch </a:t>
            </a:r>
            <a:r>
              <a:rPr lang="en-GB" b="1" dirty="0"/>
              <a:t>but must have finally</a:t>
            </a:r>
            <a:endParaRPr lang="en-GB" dirty="0"/>
          </a:p>
          <a:p>
            <a:r>
              <a:rPr lang="en-GB" dirty="0"/>
              <a:t>When exception is thrown:</a:t>
            </a:r>
          </a:p>
          <a:p>
            <a:r>
              <a:rPr lang="en-GB" dirty="0"/>
              <a:t>- Every finally before the first catch</a:t>
            </a:r>
          </a:p>
          <a:p>
            <a:r>
              <a:rPr lang="en-GB" dirty="0"/>
              <a:t>- First catch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B127FC-96A6-4700-AF2A-ACD43FBDBAF4}"/>
              </a:ext>
            </a:extLst>
          </p:cNvPr>
          <p:cNvSpPr/>
          <p:nvPr/>
        </p:nvSpPr>
        <p:spPr>
          <a:xfrm>
            <a:off x="6435399" y="1845734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>
                <a:latin typeface="Consolas" panose="020B0609020204030204" pitchFamily="49" charset="0"/>
              </a:rPr>
              <a:t>class Hamster 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public static void main(String[] </a:t>
            </a:r>
            <a:r>
              <a:rPr lang="en-GB" sz="1200" dirty="0" err="1">
                <a:latin typeface="Consolas" panose="020B0609020204030204" pitchFamily="49" charset="0"/>
              </a:rPr>
              <a:t>args</a:t>
            </a:r>
            <a:r>
              <a:rPr lang="en-GB" sz="1200" dirty="0">
                <a:latin typeface="Consolas" panose="020B0609020204030204" pitchFamily="49" charset="0"/>
              </a:rPr>
              <a:t>) 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	try 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		try 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			try 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				</a:t>
            </a:r>
            <a:r>
              <a:rPr lang="en-GB" sz="1200" dirty="0" err="1">
                <a:latin typeface="Consolas" panose="020B0609020204030204" pitchFamily="49" charset="0"/>
              </a:rPr>
              <a:t>System.out.println</a:t>
            </a:r>
            <a:r>
              <a:rPr lang="en-GB" sz="1200" dirty="0">
                <a:latin typeface="Consolas" panose="020B0609020204030204" pitchFamily="49" charset="0"/>
              </a:rPr>
              <a:t>("First");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				throw new </a:t>
            </a:r>
            <a:r>
              <a:rPr lang="en-GB" sz="1200" dirty="0" err="1">
                <a:latin typeface="Consolas" panose="020B0609020204030204" pitchFamily="49" charset="0"/>
              </a:rPr>
              <a:t>RuntimeException</a:t>
            </a:r>
            <a:r>
              <a:rPr lang="en-GB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			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			finally 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				</a:t>
            </a:r>
            <a:r>
              <a:rPr lang="en-GB" sz="1200" dirty="0" err="1">
                <a:latin typeface="Consolas" panose="020B0609020204030204" pitchFamily="49" charset="0"/>
              </a:rPr>
              <a:t>System.out.println</a:t>
            </a:r>
            <a:r>
              <a:rPr lang="en-GB" sz="1200" dirty="0">
                <a:latin typeface="Consolas" panose="020B0609020204030204" pitchFamily="49" charset="0"/>
              </a:rPr>
              <a:t>("Second");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			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		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		finally 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			</a:t>
            </a:r>
            <a:r>
              <a:rPr lang="en-GB" sz="1200" dirty="0" err="1">
                <a:latin typeface="Consolas" panose="020B0609020204030204" pitchFamily="49" charset="0"/>
              </a:rPr>
              <a:t>System.out.println</a:t>
            </a:r>
            <a:r>
              <a:rPr lang="en-GB" sz="1200" dirty="0">
                <a:latin typeface="Consolas" panose="020B0609020204030204" pitchFamily="49" charset="0"/>
              </a:rPr>
              <a:t>("2.5");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		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	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	catch(</a:t>
            </a:r>
            <a:r>
              <a:rPr lang="en-GB" sz="1200" dirty="0" err="1">
                <a:latin typeface="Consolas" panose="020B0609020204030204" pitchFamily="49" charset="0"/>
              </a:rPr>
              <a:t>RuntimeException</a:t>
            </a:r>
            <a:r>
              <a:rPr lang="en-GB" sz="1200" dirty="0">
                <a:latin typeface="Consolas" panose="020B0609020204030204" pitchFamily="49" charset="0"/>
              </a:rPr>
              <a:t> e) 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		</a:t>
            </a:r>
            <a:r>
              <a:rPr lang="en-GB" sz="1200" dirty="0" err="1">
                <a:latin typeface="Consolas" panose="020B0609020204030204" pitchFamily="49" charset="0"/>
              </a:rPr>
              <a:t>System.out.println</a:t>
            </a:r>
            <a:r>
              <a:rPr lang="en-GB" sz="1200" dirty="0">
                <a:latin typeface="Consolas" panose="020B0609020204030204" pitchFamily="49" charset="0"/>
              </a:rPr>
              <a:t>("Third");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	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	finally 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		</a:t>
            </a:r>
            <a:r>
              <a:rPr lang="en-GB" sz="1200" dirty="0" err="1">
                <a:latin typeface="Consolas" panose="020B0609020204030204" pitchFamily="49" charset="0"/>
              </a:rPr>
              <a:t>System.out.println</a:t>
            </a:r>
            <a:r>
              <a:rPr lang="en-GB" sz="1200" dirty="0">
                <a:latin typeface="Consolas" panose="020B0609020204030204" pitchFamily="49" charset="0"/>
              </a:rPr>
              <a:t>("Fourth");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	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93DE03-35D3-40D6-BC70-C258D4322900}"/>
              </a:ext>
            </a:extLst>
          </p:cNvPr>
          <p:cNvSpPr txBox="1"/>
          <p:nvPr/>
        </p:nvSpPr>
        <p:spPr>
          <a:xfrm>
            <a:off x="5221038" y="4645726"/>
            <a:ext cx="10711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Output:</a:t>
            </a:r>
          </a:p>
          <a:p>
            <a:r>
              <a:rPr lang="en-GB" dirty="0">
                <a:latin typeface="Consolas" panose="020B0609020204030204" pitchFamily="49" charset="0"/>
              </a:rPr>
              <a:t>First</a:t>
            </a:r>
          </a:p>
          <a:p>
            <a:r>
              <a:rPr lang="en-GB" dirty="0">
                <a:latin typeface="Consolas" panose="020B0609020204030204" pitchFamily="49" charset="0"/>
              </a:rPr>
              <a:t>Second</a:t>
            </a:r>
          </a:p>
          <a:p>
            <a:r>
              <a:rPr lang="en-GB" dirty="0">
                <a:latin typeface="Consolas" panose="020B0609020204030204" pitchFamily="49" charset="0"/>
              </a:rPr>
              <a:t>Third</a:t>
            </a:r>
          </a:p>
          <a:p>
            <a:r>
              <a:rPr lang="en-GB" dirty="0">
                <a:latin typeface="Consolas" panose="020B0609020204030204" pitchFamily="49" charset="0"/>
              </a:rPr>
              <a:t>Fourth</a:t>
            </a:r>
          </a:p>
        </p:txBody>
      </p:sp>
    </p:spTree>
    <p:extLst>
      <p:ext uri="{BB962C8B-B14F-4D97-AF65-F5344CB8AC3E}">
        <p14:creationId xmlns:p14="http://schemas.microsoft.com/office/powerpoint/2010/main" val="1868309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91C0F-9D2F-420C-96FB-D040C2678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capture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95777-CC87-43AE-AB43-5191377CB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Variables can only be captured into an anonymous class / lambda if it is effectively final</a:t>
            </a:r>
          </a:p>
          <a:p>
            <a:r>
              <a:rPr lang="en-GB" sz="2400" dirty="0"/>
              <a:t>Effectively final: Variable is not changed after initialization (see lecture notes)</a:t>
            </a:r>
          </a:p>
        </p:txBody>
      </p:sp>
    </p:spTree>
    <p:extLst>
      <p:ext uri="{BB962C8B-B14F-4D97-AF65-F5344CB8AC3E}">
        <p14:creationId xmlns:p14="http://schemas.microsoft.com/office/powerpoint/2010/main" val="223163195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53</TotalTime>
  <Words>292</Words>
  <Application>Microsoft Office PowerPoint</Application>
  <PresentationFormat>Widescreen</PresentationFormat>
  <Paragraphs>156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Consolas</vt:lpstr>
      <vt:lpstr>Wingdings</vt:lpstr>
      <vt:lpstr>Retrospect</vt:lpstr>
      <vt:lpstr>Last lab omg</vt:lpstr>
      <vt:lpstr>What to bring for exams?</vt:lpstr>
      <vt:lpstr>What else to do?</vt:lpstr>
      <vt:lpstr>Memory Model</vt:lpstr>
      <vt:lpstr>Memory Model</vt:lpstr>
      <vt:lpstr>Memory Model</vt:lpstr>
      <vt:lpstr>Memory Model</vt:lpstr>
      <vt:lpstr>Exceptions</vt:lpstr>
      <vt:lpstr>Variable capture</vt:lpstr>
      <vt:lpstr>Functors and Monads</vt:lpstr>
      <vt:lpstr>Anything else?</vt:lpstr>
      <vt:lpstr>Thank you for choosing this lab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Revision</dc:title>
  <dc:creator>s10122326@connect.np.edu.sg</dc:creator>
  <cp:lastModifiedBy>s10122326@connect.np.edu.sg</cp:lastModifiedBy>
  <cp:revision>9</cp:revision>
  <dcterms:created xsi:type="dcterms:W3CDTF">2018-04-16T14:29:24Z</dcterms:created>
  <dcterms:modified xsi:type="dcterms:W3CDTF">2018-04-16T15:23:24Z</dcterms:modified>
</cp:coreProperties>
</file>