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61" r:id="rId5"/>
    <p:sldId id="264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65" d="100"/>
          <a:sy n="165" d="100"/>
        </p:scale>
        <p:origin x="16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0378-CA56-4FA0-9A15-1BF78123F93E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C53E-9EE5-4068-AE99-4FC6ADF1D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89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0378-CA56-4FA0-9A15-1BF78123F93E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C53E-9EE5-4068-AE99-4FC6ADF1D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20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0378-CA56-4FA0-9A15-1BF78123F93E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C53E-9EE5-4068-AE99-4FC6ADF1D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5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0378-CA56-4FA0-9A15-1BF78123F93E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C53E-9EE5-4068-AE99-4FC6ADF1D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45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0378-CA56-4FA0-9A15-1BF78123F93E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C53E-9EE5-4068-AE99-4FC6ADF1D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34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0378-CA56-4FA0-9A15-1BF78123F93E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C53E-9EE5-4068-AE99-4FC6ADF1D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0378-CA56-4FA0-9A15-1BF78123F93E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C53E-9EE5-4068-AE99-4FC6ADF1D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95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0378-CA56-4FA0-9A15-1BF78123F93E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C53E-9EE5-4068-AE99-4FC6ADF1D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50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0378-CA56-4FA0-9A15-1BF78123F93E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C53E-9EE5-4068-AE99-4FC6ADF1D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50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0378-CA56-4FA0-9A15-1BF78123F93E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C53E-9EE5-4068-AE99-4FC6ADF1D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41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0378-CA56-4FA0-9A15-1BF78123F93E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C53E-9EE5-4068-AE99-4FC6ADF1D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36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10378-CA56-4FA0-9A15-1BF78123F93E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1C53E-9EE5-4068-AE99-4FC6ADF1D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84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41E4B68-8BAF-493E-91E5-AB13620896FD}"/>
              </a:ext>
            </a:extLst>
          </p:cNvPr>
          <p:cNvSpPr/>
          <p:nvPr/>
        </p:nvSpPr>
        <p:spPr>
          <a:xfrm>
            <a:off x="224590" y="376988"/>
            <a:ext cx="6553200" cy="657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1AA60B-C577-4594-8EF7-C5B66ED6D053}"/>
              </a:ext>
            </a:extLst>
          </p:cNvPr>
          <p:cNvSpPr/>
          <p:nvPr/>
        </p:nvSpPr>
        <p:spPr>
          <a:xfrm>
            <a:off x="224590" y="1499936"/>
            <a:ext cx="6553200" cy="818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010F837-A74F-4EF1-9D39-12881440C612}"/>
              </a:ext>
            </a:extLst>
          </p:cNvPr>
          <p:cNvSpPr/>
          <p:nvPr/>
        </p:nvSpPr>
        <p:spPr>
          <a:xfrm>
            <a:off x="224590" y="3005763"/>
            <a:ext cx="6553200" cy="2689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3057D5-0DDC-4995-AA6A-9E0D3C5FF95B}"/>
              </a:ext>
            </a:extLst>
          </p:cNvPr>
          <p:cNvSpPr txBox="1"/>
          <p:nvPr/>
        </p:nvSpPr>
        <p:spPr>
          <a:xfrm>
            <a:off x="6885881" y="376989"/>
            <a:ext cx="225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应用层，</a:t>
            </a:r>
            <a:r>
              <a:rPr lang="en-US" altLang="zh-CN" dirty="0"/>
              <a:t>Applications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F1BF5A-17BE-4FC3-BA0A-0D91AEB7DC42}"/>
              </a:ext>
            </a:extLst>
          </p:cNvPr>
          <p:cNvSpPr txBox="1"/>
          <p:nvPr/>
        </p:nvSpPr>
        <p:spPr>
          <a:xfrm>
            <a:off x="6821713" y="1499936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运行时环境，</a:t>
            </a:r>
            <a:r>
              <a:rPr lang="en-US" altLang="zh-CN" dirty="0"/>
              <a:t>RTE</a:t>
            </a:r>
          </a:p>
          <a:p>
            <a:pPr algn="ctr"/>
            <a:r>
              <a:rPr lang="zh-CN" altLang="en-US" dirty="0"/>
              <a:t>（核心，转发功能）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3D650DC-1D68-486B-94E6-A09C51171381}"/>
              </a:ext>
            </a:extLst>
          </p:cNvPr>
          <p:cNvSpPr txBox="1"/>
          <p:nvPr/>
        </p:nvSpPr>
        <p:spPr>
          <a:xfrm>
            <a:off x="6885881" y="3052010"/>
            <a:ext cx="200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基础软件层，</a:t>
            </a:r>
            <a:r>
              <a:rPr lang="en-US" altLang="zh-CN" dirty="0"/>
              <a:t>BSW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8B0625-CD2E-47DC-9C21-AE08336F77FF}"/>
              </a:ext>
            </a:extLst>
          </p:cNvPr>
          <p:cNvSpPr/>
          <p:nvPr/>
        </p:nvSpPr>
        <p:spPr>
          <a:xfrm>
            <a:off x="224590" y="6072299"/>
            <a:ext cx="6553200" cy="641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829CE7-DB31-433B-AAE0-8FC78DEECE0D}"/>
              </a:ext>
            </a:extLst>
          </p:cNvPr>
          <p:cNvSpPr txBox="1"/>
          <p:nvPr/>
        </p:nvSpPr>
        <p:spPr>
          <a:xfrm>
            <a:off x="6885881" y="6068289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微控制器，</a:t>
            </a:r>
            <a:r>
              <a:rPr lang="en-US" altLang="zh-CN" dirty="0"/>
              <a:t>MCU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777387E-29CB-45B6-B4A4-BC507F30A7BB}"/>
              </a:ext>
            </a:extLst>
          </p:cNvPr>
          <p:cNvSpPr/>
          <p:nvPr/>
        </p:nvSpPr>
        <p:spPr>
          <a:xfrm>
            <a:off x="272725" y="585537"/>
            <a:ext cx="605008" cy="3208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BSD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CB239B3-9AA9-4B87-B506-05341AF6989B}"/>
              </a:ext>
            </a:extLst>
          </p:cNvPr>
          <p:cNvSpPr/>
          <p:nvPr/>
        </p:nvSpPr>
        <p:spPr>
          <a:xfrm>
            <a:off x="955181" y="577516"/>
            <a:ext cx="930772" cy="3208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initVars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A043382-7EA9-4C5B-8267-BDC70A345D73}"/>
              </a:ext>
            </a:extLst>
          </p:cNvPr>
          <p:cNvSpPr/>
          <p:nvPr/>
        </p:nvSpPr>
        <p:spPr>
          <a:xfrm>
            <a:off x="2639974" y="3242873"/>
            <a:ext cx="677299" cy="3569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通信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B111E2C-4889-4AC7-984D-829BE818529F}"/>
              </a:ext>
            </a:extLst>
          </p:cNvPr>
          <p:cNvSpPr/>
          <p:nvPr/>
        </p:nvSpPr>
        <p:spPr>
          <a:xfrm>
            <a:off x="5529019" y="3236676"/>
            <a:ext cx="1148058" cy="3569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复杂驱动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14AEBC0-B236-41C7-B9F9-6E0EA16F1921}"/>
              </a:ext>
            </a:extLst>
          </p:cNvPr>
          <p:cNvGrpSpPr/>
          <p:nvPr/>
        </p:nvGrpSpPr>
        <p:grpSpPr>
          <a:xfrm>
            <a:off x="424069" y="4685291"/>
            <a:ext cx="6105068" cy="726268"/>
            <a:chOff x="424069" y="3722771"/>
            <a:chExt cx="6105068" cy="726268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E020B65E-8FF0-4398-BD38-9FD26518DFA9}"/>
                </a:ext>
              </a:extLst>
            </p:cNvPr>
            <p:cNvSpPr/>
            <p:nvPr/>
          </p:nvSpPr>
          <p:spPr>
            <a:xfrm>
              <a:off x="515424" y="3907436"/>
              <a:ext cx="1263174" cy="35693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MCU</a:t>
              </a:r>
              <a:r>
                <a:rPr lang="zh-CN" altLang="en-US" dirty="0"/>
                <a:t>驱动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67A00F77-43E0-4EAD-995D-9F7611828290}"/>
                </a:ext>
              </a:extLst>
            </p:cNvPr>
            <p:cNvSpPr/>
            <p:nvPr/>
          </p:nvSpPr>
          <p:spPr>
            <a:xfrm>
              <a:off x="2009415" y="3907436"/>
              <a:ext cx="1445884" cy="35693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存储器驱动</a:t>
              </a: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8AD0A3F5-80AB-444F-A613-1902B7574453}"/>
                </a:ext>
              </a:extLst>
            </p:cNvPr>
            <p:cNvSpPr/>
            <p:nvPr/>
          </p:nvSpPr>
          <p:spPr>
            <a:xfrm>
              <a:off x="3849057" y="3824401"/>
              <a:ext cx="1204205" cy="52300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通信驱动（</a:t>
              </a:r>
              <a:r>
                <a:rPr lang="en-US" altLang="zh-CN" dirty="0"/>
                <a:t>CAN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29633C7A-F788-4D0B-9676-18CADFE8833B}"/>
                </a:ext>
              </a:extLst>
            </p:cNvPr>
            <p:cNvSpPr/>
            <p:nvPr/>
          </p:nvSpPr>
          <p:spPr>
            <a:xfrm>
              <a:off x="5273319" y="3907436"/>
              <a:ext cx="1148058" cy="35693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I/O</a:t>
              </a:r>
              <a:r>
                <a:rPr lang="zh-CN" altLang="en-US" dirty="0"/>
                <a:t>驱动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ADE1CE4-04C2-4B5C-8A03-12F3DADAD509}"/>
                </a:ext>
              </a:extLst>
            </p:cNvPr>
            <p:cNvSpPr/>
            <p:nvPr/>
          </p:nvSpPr>
          <p:spPr>
            <a:xfrm>
              <a:off x="424069" y="3722771"/>
              <a:ext cx="6105068" cy="726268"/>
            </a:xfrm>
            <a:prstGeom prst="rect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E0A4766-A329-4E6E-AFF7-DD2F332863BE}"/>
              </a:ext>
            </a:extLst>
          </p:cNvPr>
          <p:cNvSpPr/>
          <p:nvPr/>
        </p:nvSpPr>
        <p:spPr>
          <a:xfrm>
            <a:off x="5472102" y="6273826"/>
            <a:ext cx="750491" cy="3569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Port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D3DEAE7-D343-4349-AED5-03BB2E1FEB2F}"/>
              </a:ext>
            </a:extLst>
          </p:cNvPr>
          <p:cNvSpPr/>
          <p:nvPr/>
        </p:nvSpPr>
        <p:spPr>
          <a:xfrm>
            <a:off x="3937286" y="6273826"/>
            <a:ext cx="1041519" cy="3569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CAN, SPI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BE0C6EB-927E-4F4D-A2FD-3DDBF1B62FF5}"/>
              </a:ext>
            </a:extLst>
          </p:cNvPr>
          <p:cNvSpPr/>
          <p:nvPr/>
        </p:nvSpPr>
        <p:spPr>
          <a:xfrm>
            <a:off x="2147373" y="6300900"/>
            <a:ext cx="1375085" cy="3569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RAM, flash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8E3635F-657A-4A16-AA87-96D6EAD9031F}"/>
              </a:ext>
            </a:extLst>
          </p:cNvPr>
          <p:cNvSpPr/>
          <p:nvPr/>
        </p:nvSpPr>
        <p:spPr>
          <a:xfrm>
            <a:off x="403513" y="6198630"/>
            <a:ext cx="1605902" cy="5073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Power, </a:t>
            </a:r>
            <a:r>
              <a:rPr lang="en-US" altLang="zh-CN" dirty="0" err="1"/>
              <a:t>Wathchdog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D85812C-1718-4E82-86E0-4C284B0B8C29}"/>
              </a:ext>
            </a:extLst>
          </p:cNvPr>
          <p:cNvCxnSpPr>
            <a:stCxn id="24" idx="0"/>
          </p:cNvCxnSpPr>
          <p:nvPr/>
        </p:nvCxnSpPr>
        <p:spPr>
          <a:xfrm flipH="1" flipV="1">
            <a:off x="5847347" y="5226894"/>
            <a:ext cx="1" cy="10469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42C9749-2B3B-4F04-8C52-60A2545FB2E4}"/>
              </a:ext>
            </a:extLst>
          </p:cNvPr>
          <p:cNvCxnSpPr>
            <a:stCxn id="25" idx="0"/>
            <a:endCxn id="19" idx="2"/>
          </p:cNvCxnSpPr>
          <p:nvPr/>
        </p:nvCxnSpPr>
        <p:spPr>
          <a:xfrm flipH="1" flipV="1">
            <a:off x="4451160" y="5309930"/>
            <a:ext cx="6886" cy="96389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0F25623-AB11-4C72-B296-1DE0A2227FE1}"/>
              </a:ext>
            </a:extLst>
          </p:cNvPr>
          <p:cNvCxnSpPr>
            <a:stCxn id="26" idx="0"/>
            <a:endCxn id="18" idx="2"/>
          </p:cNvCxnSpPr>
          <p:nvPr/>
        </p:nvCxnSpPr>
        <p:spPr>
          <a:xfrm flipH="1" flipV="1">
            <a:off x="2732357" y="5226894"/>
            <a:ext cx="102559" cy="10740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37F1BBE-7B43-4103-8F4A-E9EBE9A5CCDC}"/>
              </a:ext>
            </a:extLst>
          </p:cNvPr>
          <p:cNvCxnSpPr>
            <a:stCxn id="27" idx="0"/>
            <a:endCxn id="17" idx="2"/>
          </p:cNvCxnSpPr>
          <p:nvPr/>
        </p:nvCxnSpPr>
        <p:spPr>
          <a:xfrm flipH="1" flipV="1">
            <a:off x="1147011" y="5226894"/>
            <a:ext cx="59453" cy="97173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3467C598-EF9D-4C48-A87D-01442BFF9E61}"/>
              </a:ext>
            </a:extLst>
          </p:cNvPr>
          <p:cNvSpPr/>
          <p:nvPr/>
        </p:nvSpPr>
        <p:spPr>
          <a:xfrm>
            <a:off x="334557" y="3236676"/>
            <a:ext cx="513982" cy="9247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27FF773-3D35-420B-915F-EE127C2478C7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591548" y="2318084"/>
            <a:ext cx="0" cy="91859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BFD08B1-9C18-4FEB-8F8D-F866EEB19350}"/>
              </a:ext>
            </a:extLst>
          </p:cNvPr>
          <p:cNvSpPr/>
          <p:nvPr/>
        </p:nvSpPr>
        <p:spPr>
          <a:xfrm>
            <a:off x="3868364" y="3242873"/>
            <a:ext cx="1403665" cy="3569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ECU</a:t>
            </a:r>
            <a:r>
              <a:rPr lang="zh-CN" altLang="en-US" dirty="0"/>
              <a:t>抽象层</a:t>
            </a:r>
          </a:p>
        </p:txBody>
      </p:sp>
      <p:sp>
        <p:nvSpPr>
          <p:cNvPr id="42" name="标注: 弯曲线形 41">
            <a:extLst>
              <a:ext uri="{FF2B5EF4-FFF2-40B4-BE49-F238E27FC236}">
                <a16:creationId xmlns:a16="http://schemas.microsoft.com/office/drawing/2014/main" id="{D1136C6D-9214-4BC8-98F4-F54DA374E692}"/>
              </a:ext>
            </a:extLst>
          </p:cNvPr>
          <p:cNvSpPr/>
          <p:nvPr/>
        </p:nvSpPr>
        <p:spPr>
          <a:xfrm>
            <a:off x="7472642" y="4652481"/>
            <a:ext cx="1417249" cy="57441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5023"/>
              <a:gd name="adj6" fmla="val -63498"/>
            </a:avLst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MCAL</a:t>
            </a:r>
            <a:r>
              <a:rPr lang="zh-CN" altLang="en-US" dirty="0"/>
              <a:t>，微控制器抽象层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9BB0F55-F9AA-48D5-9E5E-99D55AED5C78}"/>
              </a:ext>
            </a:extLst>
          </p:cNvPr>
          <p:cNvCxnSpPr/>
          <p:nvPr/>
        </p:nvCxnSpPr>
        <p:spPr>
          <a:xfrm>
            <a:off x="4900863" y="3593614"/>
            <a:ext cx="0" cy="105886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28B66F20-AA33-4136-BE5D-4D9B72596752}"/>
              </a:ext>
            </a:extLst>
          </p:cNvPr>
          <p:cNvCxnSpPr>
            <a:stCxn id="10" idx="0"/>
            <a:endCxn id="21" idx="2"/>
          </p:cNvCxnSpPr>
          <p:nvPr/>
        </p:nvCxnSpPr>
        <p:spPr>
          <a:xfrm rot="5400000" flipH="1" flipV="1">
            <a:off x="3562777" y="3532028"/>
            <a:ext cx="2478685" cy="2601858"/>
          </a:xfrm>
          <a:prstGeom prst="bentConnector3">
            <a:avLst>
              <a:gd name="adj1" fmla="val 9226"/>
            </a:avLst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54DD50F3-4086-4191-9FCD-96178E43940A}"/>
              </a:ext>
            </a:extLst>
          </p:cNvPr>
          <p:cNvCxnSpPr>
            <a:cxnSpLocks/>
            <a:stCxn id="36" idx="2"/>
            <a:endCxn id="16" idx="2"/>
          </p:cNvCxnSpPr>
          <p:nvPr/>
        </p:nvCxnSpPr>
        <p:spPr>
          <a:xfrm rot="5400000" flipH="1" flipV="1">
            <a:off x="1504258" y="2687100"/>
            <a:ext cx="561655" cy="2387076"/>
          </a:xfrm>
          <a:prstGeom prst="bentConnector3">
            <a:avLst>
              <a:gd name="adj1" fmla="val -72120"/>
            </a:avLst>
          </a:prstGeom>
          <a:ln w="5715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805803B8-5ED1-43C1-AC7F-DC95BEC15F81}"/>
              </a:ext>
            </a:extLst>
          </p:cNvPr>
          <p:cNvCxnSpPr>
            <a:cxnSpLocks/>
            <a:stCxn id="36" idx="2"/>
            <a:endCxn id="41" idx="2"/>
          </p:cNvCxnSpPr>
          <p:nvPr/>
        </p:nvCxnSpPr>
        <p:spPr>
          <a:xfrm rot="5400000" flipH="1" flipV="1">
            <a:off x="2300044" y="1891313"/>
            <a:ext cx="561655" cy="3978649"/>
          </a:xfrm>
          <a:prstGeom prst="bentConnector3">
            <a:avLst>
              <a:gd name="adj1" fmla="val -70691"/>
            </a:avLst>
          </a:prstGeom>
          <a:ln w="5715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723813F-6D2F-44D0-B19C-16C7F4659C9F}"/>
              </a:ext>
            </a:extLst>
          </p:cNvPr>
          <p:cNvCxnSpPr>
            <a:stCxn id="16" idx="0"/>
          </p:cNvCxnSpPr>
          <p:nvPr/>
        </p:nvCxnSpPr>
        <p:spPr>
          <a:xfrm flipV="1">
            <a:off x="2978624" y="2318084"/>
            <a:ext cx="0" cy="92478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887FF39C-7EE9-4D67-BD55-8AB84EBD6922}"/>
              </a:ext>
            </a:extLst>
          </p:cNvPr>
          <p:cNvCxnSpPr>
            <a:stCxn id="41" idx="0"/>
          </p:cNvCxnSpPr>
          <p:nvPr/>
        </p:nvCxnSpPr>
        <p:spPr>
          <a:xfrm flipV="1">
            <a:off x="4570197" y="2318084"/>
            <a:ext cx="0" cy="92478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F2CD953-4E9E-4540-A030-D6EC9B38C0C9}"/>
              </a:ext>
            </a:extLst>
          </p:cNvPr>
          <p:cNvCxnSpPr>
            <a:stCxn id="21" idx="0"/>
          </p:cNvCxnSpPr>
          <p:nvPr/>
        </p:nvCxnSpPr>
        <p:spPr>
          <a:xfrm flipV="1">
            <a:off x="6103048" y="2318084"/>
            <a:ext cx="1" cy="91859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159D61D-297D-48AB-B701-C7765206A49C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75229" y="906379"/>
            <a:ext cx="3505" cy="57903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D68E3910-FD6B-4B03-90A9-A0338DBF313B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420567" y="898358"/>
            <a:ext cx="0" cy="60959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BCCBA660-1DDC-4980-84D0-3991C0614F1D}"/>
              </a:ext>
            </a:extLst>
          </p:cNvPr>
          <p:cNvGrpSpPr/>
          <p:nvPr/>
        </p:nvGrpSpPr>
        <p:grpSpPr>
          <a:xfrm>
            <a:off x="1002632" y="3092477"/>
            <a:ext cx="1378757" cy="998260"/>
            <a:chOff x="1002632" y="3092477"/>
            <a:chExt cx="1378757" cy="998260"/>
          </a:xfrm>
        </p:grpSpPr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A94C0B16-91FB-4210-BE6F-CE03507AAD69}"/>
                </a:ext>
              </a:extLst>
            </p:cNvPr>
            <p:cNvSpPr/>
            <p:nvPr/>
          </p:nvSpPr>
          <p:spPr>
            <a:xfrm>
              <a:off x="1098211" y="3235214"/>
              <a:ext cx="1178574" cy="30881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存储服务</a:t>
              </a:r>
            </a:p>
          </p:txBody>
        </p:sp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0358E25-DEC2-49E0-A19F-E7DBBAD93791}"/>
                </a:ext>
              </a:extLst>
            </p:cNvPr>
            <p:cNvSpPr/>
            <p:nvPr/>
          </p:nvSpPr>
          <p:spPr>
            <a:xfrm>
              <a:off x="1098211" y="3676232"/>
              <a:ext cx="1178574" cy="30881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通信服务</a:t>
              </a: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F45EC6E0-70A8-4E06-93D3-D301AADCF07B}"/>
                </a:ext>
              </a:extLst>
            </p:cNvPr>
            <p:cNvSpPr/>
            <p:nvPr/>
          </p:nvSpPr>
          <p:spPr>
            <a:xfrm>
              <a:off x="1002632" y="3092477"/>
              <a:ext cx="1378757" cy="998260"/>
            </a:xfrm>
            <a:prstGeom prst="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E112F7DD-327E-405F-AEB1-286B65D8E379}"/>
              </a:ext>
            </a:extLst>
          </p:cNvPr>
          <p:cNvCxnSpPr>
            <a:stCxn id="36" idx="2"/>
            <a:endCxn id="94" idx="2"/>
          </p:cNvCxnSpPr>
          <p:nvPr/>
        </p:nvCxnSpPr>
        <p:spPr>
          <a:xfrm rot="5400000" flipH="1" flipV="1">
            <a:off x="1106415" y="3575869"/>
            <a:ext cx="70728" cy="1100463"/>
          </a:xfrm>
          <a:prstGeom prst="bentConnector3">
            <a:avLst>
              <a:gd name="adj1" fmla="val -561367"/>
            </a:avLst>
          </a:prstGeom>
          <a:ln w="5715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10F3CD79-CEAD-44AE-9B3A-97FAA55D7EB1}"/>
              </a:ext>
            </a:extLst>
          </p:cNvPr>
          <p:cNvCxnSpPr>
            <a:stCxn id="94" idx="0"/>
          </p:cNvCxnSpPr>
          <p:nvPr/>
        </p:nvCxnSpPr>
        <p:spPr>
          <a:xfrm flipV="1">
            <a:off x="1692011" y="2318084"/>
            <a:ext cx="0" cy="77439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B32D317D-EE5A-40F5-84A5-31B78756874D}"/>
              </a:ext>
            </a:extLst>
          </p:cNvPr>
          <p:cNvSpPr/>
          <p:nvPr/>
        </p:nvSpPr>
        <p:spPr>
          <a:xfrm>
            <a:off x="4692306" y="577516"/>
            <a:ext cx="905857" cy="3208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Cluster</a:t>
            </a:r>
            <a:endParaRPr lang="zh-CN" altLang="en-US" dirty="0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CFF56BDE-2352-48EC-8E8A-FB4787D9B3F6}"/>
              </a:ext>
            </a:extLst>
          </p:cNvPr>
          <p:cNvSpPr/>
          <p:nvPr/>
        </p:nvSpPr>
        <p:spPr>
          <a:xfrm>
            <a:off x="5794485" y="577516"/>
            <a:ext cx="905857" cy="3208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Filter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E7B84E78-0748-4A15-B4A4-5B6E799A873A}"/>
              </a:ext>
            </a:extLst>
          </p:cNvPr>
          <p:cNvCxnSpPr>
            <a:stCxn id="101" idx="2"/>
          </p:cNvCxnSpPr>
          <p:nvPr/>
        </p:nvCxnSpPr>
        <p:spPr>
          <a:xfrm flipH="1">
            <a:off x="5145234" y="898358"/>
            <a:ext cx="1" cy="59404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DAEDF690-07A3-440B-B186-FD0158BE656C}"/>
              </a:ext>
            </a:extLst>
          </p:cNvPr>
          <p:cNvCxnSpPr>
            <a:stCxn id="102" idx="2"/>
          </p:cNvCxnSpPr>
          <p:nvPr/>
        </p:nvCxnSpPr>
        <p:spPr>
          <a:xfrm flipH="1">
            <a:off x="6247413" y="898358"/>
            <a:ext cx="1" cy="59404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AE9C0E71-9792-4B7A-BEFC-8F45E64BAA24}"/>
              </a:ext>
            </a:extLst>
          </p:cNvPr>
          <p:cNvSpPr/>
          <p:nvPr/>
        </p:nvSpPr>
        <p:spPr>
          <a:xfrm>
            <a:off x="2779105" y="577516"/>
            <a:ext cx="1678941" cy="3208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DetectionMem</a:t>
            </a:r>
            <a:endParaRPr lang="zh-CN" altLang="en-US" dirty="0"/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8E9713A7-E947-4111-A174-125C00196A1E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3618576" y="898358"/>
            <a:ext cx="10678" cy="60157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BF2C7288-9EAA-434B-A6E9-3FAD942873A4}"/>
              </a:ext>
            </a:extLst>
          </p:cNvPr>
          <p:cNvSpPr/>
          <p:nvPr/>
        </p:nvSpPr>
        <p:spPr>
          <a:xfrm>
            <a:off x="2026477" y="576602"/>
            <a:ext cx="621409" cy="3208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CAN</a:t>
            </a:r>
            <a:endParaRPr lang="zh-CN" altLang="en-US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97A1A69-A8DF-423D-B07A-6677B315FE10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2337182" y="897444"/>
            <a:ext cx="0" cy="60959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24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65CBB39-D55B-4761-B029-99688E509A70}"/>
              </a:ext>
            </a:extLst>
          </p:cNvPr>
          <p:cNvSpPr txBox="1"/>
          <p:nvPr/>
        </p:nvSpPr>
        <p:spPr>
          <a:xfrm>
            <a:off x="577512" y="826167"/>
            <a:ext cx="7515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App2RTE_initSensorsCaliVars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作用：从</a:t>
            </a:r>
            <a:r>
              <a:rPr lang="en-US" altLang="zh-CN" dirty="0"/>
              <a:t>Applications</a:t>
            </a:r>
            <a:r>
              <a:rPr lang="zh-CN" altLang="en-US" dirty="0"/>
              <a:t>提供给</a:t>
            </a:r>
            <a:r>
              <a:rPr lang="en-US" altLang="zh-CN" dirty="0"/>
              <a:t>RTE</a:t>
            </a:r>
            <a:r>
              <a:rPr lang="zh-CN" altLang="en-US" dirty="0"/>
              <a:t>一个函数，初始化传感器的标定参数，使用对外的全局变量表征。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输入：无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输出：传感器标定参数初始化成功的状态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DDEC3AC-EAFB-4D17-B40D-94E8B8E99E36}"/>
              </a:ext>
            </a:extLst>
          </p:cNvPr>
          <p:cNvSpPr/>
          <p:nvPr/>
        </p:nvSpPr>
        <p:spPr>
          <a:xfrm>
            <a:off x="296779" y="328863"/>
            <a:ext cx="7932821" cy="5903495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9BEE70E-A7FB-4198-B5DF-548A1644C31C}"/>
              </a:ext>
            </a:extLst>
          </p:cNvPr>
          <p:cNvSpPr txBox="1"/>
          <p:nvPr/>
        </p:nvSpPr>
        <p:spPr>
          <a:xfrm>
            <a:off x="473242" y="328863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initVars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340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65CBB39-D55B-4761-B029-99688E509A70}"/>
              </a:ext>
            </a:extLst>
          </p:cNvPr>
          <p:cNvSpPr txBox="1"/>
          <p:nvPr/>
        </p:nvSpPr>
        <p:spPr>
          <a:xfrm>
            <a:off x="577512" y="826167"/>
            <a:ext cx="75157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App2RTE_updateDetectionMem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作用：从</a:t>
            </a:r>
            <a:r>
              <a:rPr lang="en-US" altLang="zh-CN" dirty="0"/>
              <a:t>Applications</a:t>
            </a:r>
            <a:r>
              <a:rPr lang="zh-CN" altLang="en-US" dirty="0"/>
              <a:t>提供给</a:t>
            </a:r>
            <a:r>
              <a:rPr lang="en-US" altLang="zh-CN" dirty="0"/>
              <a:t>RTE</a:t>
            </a:r>
            <a:r>
              <a:rPr lang="zh-CN" altLang="en-US" dirty="0"/>
              <a:t>一个函数，将</a:t>
            </a:r>
            <a:r>
              <a:rPr lang="en-US" altLang="zh-CN" dirty="0" err="1"/>
              <a:t>DetecionsMem</a:t>
            </a:r>
            <a:r>
              <a:rPr lang="zh-CN" altLang="en-US" dirty="0"/>
              <a:t>存储。内部在堆上申请一片内存池，每当新的</a:t>
            </a:r>
            <a:r>
              <a:rPr lang="en-US" altLang="zh-CN" dirty="0"/>
              <a:t>Detections</a:t>
            </a:r>
            <a:r>
              <a:rPr lang="zh-CN" altLang="en-US" dirty="0"/>
              <a:t>到来时，更新这块内存池的数据。用一个队列链表来管理这块数据，先进先出。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输入：某个采样时刻</a:t>
            </a:r>
            <a:r>
              <a:rPr lang="en-US" altLang="zh-CN" dirty="0"/>
              <a:t>Detections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输出：更新是否成功的状态，链表的首地址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DDEC3AC-EAFB-4D17-B40D-94E8B8E99E36}"/>
              </a:ext>
            </a:extLst>
          </p:cNvPr>
          <p:cNvSpPr/>
          <p:nvPr/>
        </p:nvSpPr>
        <p:spPr>
          <a:xfrm>
            <a:off x="296779" y="328863"/>
            <a:ext cx="7932821" cy="5903495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9BEE70E-A7FB-4198-B5DF-548A1644C31C}"/>
              </a:ext>
            </a:extLst>
          </p:cNvPr>
          <p:cNvSpPr txBox="1"/>
          <p:nvPr/>
        </p:nvSpPr>
        <p:spPr>
          <a:xfrm>
            <a:off x="473242" y="328863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DetectionMem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44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65CBB39-D55B-4761-B029-99688E509A70}"/>
              </a:ext>
            </a:extLst>
          </p:cNvPr>
          <p:cNvSpPr txBox="1"/>
          <p:nvPr/>
        </p:nvSpPr>
        <p:spPr>
          <a:xfrm>
            <a:off x="577512" y="826167"/>
            <a:ext cx="7515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App2RTE_clusterDetections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作用：从</a:t>
            </a:r>
            <a:r>
              <a:rPr lang="en-US" altLang="zh-CN" dirty="0"/>
              <a:t>Applications</a:t>
            </a:r>
            <a:r>
              <a:rPr lang="zh-CN" altLang="en-US" dirty="0"/>
              <a:t>提供给</a:t>
            </a:r>
            <a:r>
              <a:rPr lang="en-US" altLang="zh-CN" dirty="0"/>
              <a:t>RTE</a:t>
            </a:r>
            <a:r>
              <a:rPr lang="zh-CN" altLang="en-US" dirty="0"/>
              <a:t>一个函数，完成</a:t>
            </a:r>
            <a:r>
              <a:rPr lang="en-US" altLang="zh-CN" dirty="0"/>
              <a:t>Detections</a:t>
            </a:r>
            <a:r>
              <a:rPr lang="zh-CN" altLang="en-US" dirty="0"/>
              <a:t>数据的聚类等操作。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输入：</a:t>
            </a:r>
            <a:r>
              <a:rPr lang="en-US" altLang="zh-CN" dirty="0" err="1"/>
              <a:t>DetectionsMem</a:t>
            </a:r>
            <a:r>
              <a:rPr lang="zh-CN" altLang="en-US" dirty="0"/>
              <a:t>的地址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输出：目标列表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DDEC3AC-EAFB-4D17-B40D-94E8B8E99E36}"/>
              </a:ext>
            </a:extLst>
          </p:cNvPr>
          <p:cNvSpPr/>
          <p:nvPr/>
        </p:nvSpPr>
        <p:spPr>
          <a:xfrm>
            <a:off x="296779" y="328863"/>
            <a:ext cx="7932821" cy="5903495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9BEE70E-A7FB-4198-B5DF-548A1644C31C}"/>
              </a:ext>
            </a:extLst>
          </p:cNvPr>
          <p:cNvSpPr txBox="1"/>
          <p:nvPr/>
        </p:nvSpPr>
        <p:spPr>
          <a:xfrm>
            <a:off x="473242" y="328863"/>
            <a:ext cx="84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Cluster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46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65CBB39-D55B-4761-B029-99688E509A70}"/>
              </a:ext>
            </a:extLst>
          </p:cNvPr>
          <p:cNvSpPr txBox="1"/>
          <p:nvPr/>
        </p:nvSpPr>
        <p:spPr>
          <a:xfrm>
            <a:off x="577512" y="826167"/>
            <a:ext cx="7515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RTE2BSW_getDetections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作用：从</a:t>
            </a:r>
            <a:r>
              <a:rPr lang="en-US" altLang="zh-CN" dirty="0"/>
              <a:t>RTE</a:t>
            </a:r>
            <a:r>
              <a:rPr lang="zh-CN" altLang="en-US" dirty="0"/>
              <a:t>提供给</a:t>
            </a:r>
            <a:r>
              <a:rPr lang="en-US" altLang="zh-CN" dirty="0"/>
              <a:t>BSW</a:t>
            </a:r>
            <a:r>
              <a:rPr lang="zh-CN" altLang="en-US" dirty="0"/>
              <a:t>一个函数，获取</a:t>
            </a:r>
            <a:r>
              <a:rPr lang="en-US" altLang="zh-CN" dirty="0"/>
              <a:t>Detections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输入：</a:t>
            </a:r>
            <a:r>
              <a:rPr lang="en-US" altLang="zh-CN" dirty="0"/>
              <a:t>Detections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输出：获取状态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DDEC3AC-EAFB-4D17-B40D-94E8B8E99E36}"/>
              </a:ext>
            </a:extLst>
          </p:cNvPr>
          <p:cNvSpPr/>
          <p:nvPr/>
        </p:nvSpPr>
        <p:spPr>
          <a:xfrm>
            <a:off x="296779" y="328863"/>
            <a:ext cx="7932821" cy="5903495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9BEE70E-A7FB-4198-B5DF-548A1644C31C}"/>
              </a:ext>
            </a:extLst>
          </p:cNvPr>
          <p:cNvSpPr txBox="1"/>
          <p:nvPr/>
        </p:nvSpPr>
        <p:spPr>
          <a:xfrm>
            <a:off x="473242" y="328863"/>
            <a:ext cx="531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039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AD2890C-ED4F-4BED-9125-08A6346D72D1}"/>
              </a:ext>
            </a:extLst>
          </p:cNvPr>
          <p:cNvSpPr txBox="1"/>
          <p:nvPr/>
        </p:nvSpPr>
        <p:spPr>
          <a:xfrm>
            <a:off x="385011" y="224589"/>
            <a:ext cx="1920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二、</a:t>
            </a:r>
            <a:r>
              <a:rPr lang="en-US" altLang="zh-CN" sz="2800" dirty="0"/>
              <a:t>Cluster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7A9451-2970-46C8-A90E-78F17D9D511B}"/>
              </a:ext>
            </a:extLst>
          </p:cNvPr>
          <p:cNvSpPr txBox="1"/>
          <p:nvPr/>
        </p:nvSpPr>
        <p:spPr>
          <a:xfrm>
            <a:off x="385011" y="747809"/>
            <a:ext cx="8085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RTE2BSW_clusterDetections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功能：实现目标的聚类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输出：目标列表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具体实现：选取历史周期，动态、质量高且未被其它目标物占用的</a:t>
            </a:r>
            <a:r>
              <a:rPr lang="en-US" altLang="zh-CN" dirty="0"/>
              <a:t>Detection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F1DCD9-0ADD-4E55-B5F0-A11FC9C2F4E3}"/>
              </a:ext>
            </a:extLst>
          </p:cNvPr>
          <p:cNvSpPr txBox="1"/>
          <p:nvPr/>
        </p:nvSpPr>
        <p:spPr>
          <a:xfrm>
            <a:off x="708660" y="2171700"/>
            <a:ext cx="139653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属性</a:t>
            </a:r>
            <a:r>
              <a:rPr lang="en-US" altLang="zh-C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运动状态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纵向距离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横向距离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纵向速度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横向速度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可信度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类别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F71252-4284-4205-B923-B276D1E77A5F}"/>
              </a:ext>
            </a:extLst>
          </p:cNvPr>
          <p:cNvSpPr/>
          <p:nvPr/>
        </p:nvSpPr>
        <p:spPr>
          <a:xfrm>
            <a:off x="2438400" y="3148263"/>
            <a:ext cx="834190" cy="280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Cluster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85543C-C1BE-460D-B07A-FCA46BA6A9A7}"/>
              </a:ext>
            </a:extLst>
          </p:cNvPr>
          <p:cNvSpPr/>
          <p:nvPr/>
        </p:nvSpPr>
        <p:spPr>
          <a:xfrm>
            <a:off x="3593497" y="2715126"/>
            <a:ext cx="882249" cy="280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Tracker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02A1A8-64CB-4400-B143-65EF367F6F88}"/>
              </a:ext>
            </a:extLst>
          </p:cNvPr>
          <p:cNvSpPr/>
          <p:nvPr/>
        </p:nvSpPr>
        <p:spPr>
          <a:xfrm>
            <a:off x="3593497" y="3482114"/>
            <a:ext cx="882249" cy="280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Object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9300093-C1AF-4EFF-B4AD-0423915E3C10}"/>
              </a:ext>
            </a:extLst>
          </p:cNvPr>
          <p:cNvSpPr txBox="1"/>
          <p:nvPr/>
        </p:nvSpPr>
        <p:spPr>
          <a:xfrm>
            <a:off x="4780547" y="26708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动静态目标物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62D9BF-A660-4DCD-8EB4-5F62B8DCEA08}"/>
              </a:ext>
            </a:extLst>
          </p:cNvPr>
          <p:cNvSpPr txBox="1"/>
          <p:nvPr/>
        </p:nvSpPr>
        <p:spPr>
          <a:xfrm>
            <a:off x="4780547" y="348211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同上，但是分类过</a:t>
            </a:r>
          </a:p>
        </p:txBody>
      </p:sp>
    </p:spTree>
    <p:extLst>
      <p:ext uri="{BB962C8B-B14F-4D97-AF65-F5344CB8AC3E}">
        <p14:creationId xmlns:p14="http://schemas.microsoft.com/office/powerpoint/2010/main" val="389745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tailEnd type="triangle"/>
        </a:ln>
      </a:spPr>
      <a:bodyPr/>
      <a:lstStyle/>
      <a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</TotalTime>
  <Words>302</Words>
  <Application>Microsoft Office PowerPoint</Application>
  <PresentationFormat>全屏显示(4:3)</PresentationFormat>
  <Paragraphs>65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杨军典</dc:creator>
  <cp:lastModifiedBy>he yuan</cp:lastModifiedBy>
  <cp:revision>95</cp:revision>
  <dcterms:created xsi:type="dcterms:W3CDTF">2020-10-22T13:01:16Z</dcterms:created>
  <dcterms:modified xsi:type="dcterms:W3CDTF">2020-10-29T05:29:03Z</dcterms:modified>
</cp:coreProperties>
</file>