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300" r:id="rId9"/>
    <p:sldId id="302"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E25DA-52FF-48BC-A975-FE3F7DD68B40}" v="105" dt="2021-02-03T07:33:47.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Brief Background</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C057D6ED-8F49-42DC-B8A7-C07F68F0F734}">
      <dgm:prSet/>
      <dgm:spPr/>
      <dgm:t>
        <a:bodyPr/>
        <a:lstStyle/>
        <a:p>
          <a:r>
            <a:rPr lang="en-US" dirty="0"/>
            <a:t>Turbidity</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Chart(s) Overview</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Explanation</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Conclusion</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Results Explained</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5FC34D3A-C8D4-483C-8695-507470E74D50}">
      <dgm:prSet/>
      <dgm:spPr/>
      <dgm:t>
        <a:bodyPr/>
        <a:lstStyle/>
        <a:p>
          <a:r>
            <a:rPr lang="en-US" dirty="0"/>
            <a:t>Data Explanation</a:t>
          </a:r>
        </a:p>
      </dgm:t>
    </dgm:pt>
    <dgm:pt modelId="{1DECF9F5-40C0-4379-BCCE-7BCAAD54807B}" type="sibTrans" cxnId="{277179CE-E2F5-4733-8D23-9E37CACB7B9E}">
      <dgm:prSet/>
      <dgm:spPr/>
      <dgm:t>
        <a:bodyPr/>
        <a:lstStyle/>
        <a:p>
          <a:endParaRPr lang="en-US"/>
        </a:p>
      </dgm:t>
    </dgm:pt>
    <dgm:pt modelId="{9978A89C-C2F1-4241-807C-13619E6D6376}" type="parTrans" cxnId="{277179CE-E2F5-4733-8D23-9E37CACB7B9E}">
      <dgm:prSet/>
      <dgm:spPr/>
      <dgm:t>
        <a:bodyPr/>
        <a:lstStyle/>
        <a:p>
          <a:endParaRPr lang="en-US"/>
        </a:p>
      </dgm:t>
    </dgm:pt>
    <dgm:pt modelId="{9DB38719-EEF9-4638-91CE-8E8C646CC524}">
      <dgm:prSet/>
      <dgm:spPr/>
      <dgm:t>
        <a:bodyPr/>
        <a:lstStyle/>
        <a:p>
          <a:r>
            <a:rPr lang="en-US" dirty="0"/>
            <a:t>Data Source</a:t>
          </a:r>
        </a:p>
      </dgm:t>
    </dgm:pt>
    <dgm:pt modelId="{B8EFC625-D79E-4B16-A077-46ABEB1913DC}" type="sibTrans" cxnId="{82C2E40D-9BC0-4ADA-915E-708000D2737D}">
      <dgm:prSet/>
      <dgm:spPr/>
      <dgm:t>
        <a:bodyPr/>
        <a:lstStyle/>
        <a:p>
          <a:endParaRPr lang="en-US"/>
        </a:p>
      </dgm:t>
    </dgm:pt>
    <dgm:pt modelId="{2D70C797-29DD-498F-9D71-4F6A2362408D}" type="parTrans" cxnId="{82C2E40D-9BC0-4ADA-915E-708000D2737D}">
      <dgm:prSet/>
      <dgm:spPr/>
      <dgm:t>
        <a:bodyPr/>
        <a:lstStyle/>
        <a:p>
          <a:endParaRPr lang="en-US"/>
        </a:p>
      </dgm:t>
    </dgm:pt>
    <dgm:pt modelId="{44A90682-7781-4612-9FFC-DA9195CD8EC1}">
      <dgm:prSet/>
      <dgm:spPr/>
      <dgm:t>
        <a:bodyPr/>
        <a:lstStyle/>
        <a:p>
          <a:r>
            <a:rPr lang="en-US" dirty="0"/>
            <a:t>Code </a:t>
          </a:r>
        </a:p>
      </dgm:t>
    </dgm:pt>
    <dgm:pt modelId="{15DC71EA-684D-4AA7-A936-92D26EE7F934}" type="parTrans" cxnId="{F5DFEB44-AE5A-49D5-8105-E6D86410137A}">
      <dgm:prSet/>
      <dgm:spPr/>
      <dgm:t>
        <a:bodyPr/>
        <a:lstStyle/>
        <a:p>
          <a:endParaRPr lang="en-US"/>
        </a:p>
      </dgm:t>
    </dgm:pt>
    <dgm:pt modelId="{B1D2F799-CBAE-4272-8BE9-FED8B0A5ED5B}" type="sibTrans" cxnId="{F5DFEB44-AE5A-49D5-8105-E6D86410137A}">
      <dgm:prSet/>
      <dgm:spPr/>
      <dgm:t>
        <a:bodyPr/>
        <a:lstStyle/>
        <a:p>
          <a:endParaRPr lang="en-US"/>
        </a:p>
      </dgm:t>
    </dgm:pt>
    <dgm:pt modelId="{2CDF0086-1502-4E31-9E9A-3A37F419B5F4}">
      <dgm:prSet/>
      <dgm:spPr/>
      <dgm:t>
        <a:bodyPr/>
        <a:lstStyle/>
        <a:p>
          <a:r>
            <a:rPr lang="en-US" dirty="0"/>
            <a:t>Quick Look</a:t>
          </a:r>
        </a:p>
      </dgm:t>
    </dgm:pt>
    <dgm:pt modelId="{FDC3C5C8-DB07-4690-9775-78EBE845226C}" type="parTrans" cxnId="{D4F051D3-EB47-4FD6-A974-A812CFCEC723}">
      <dgm:prSet/>
      <dgm:spPr/>
      <dgm:t>
        <a:bodyPr/>
        <a:lstStyle/>
        <a:p>
          <a:endParaRPr lang="en-US"/>
        </a:p>
      </dgm:t>
    </dgm:pt>
    <dgm:pt modelId="{6E6E05A7-D4DC-4FD9-AF74-EF71DC5E70A3}" type="sibTrans" cxnId="{D4F051D3-EB47-4FD6-A974-A812CFCEC723}">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5" custLinFactY="-80137" custLinFactNeighborX="-579" custLinFactNeighborY="-10000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5">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5"/>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5"/>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4"/>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5">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5">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5"/>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5"/>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4"/>
      <dgm:spPr/>
    </dgm:pt>
    <dgm:pt modelId="{72BCC622-94D2-4269-AB8E-70B7F8354D5D}" type="pres">
      <dgm:prSet presAssocID="{44A90682-7781-4612-9FFC-DA9195CD8EC1}" presName="composite" presStyleCnt="0"/>
      <dgm:spPr/>
    </dgm:pt>
    <dgm:pt modelId="{3782C2A6-B84E-4852-8D55-A4CFB2DCB5F5}" type="pres">
      <dgm:prSet presAssocID="{44A90682-7781-4612-9FFC-DA9195CD8EC1}" presName="Parent1" presStyleLbl="alignNode1" presStyleIdx="2" presStyleCnt="5" custLinFactY="-66386" custLinFactNeighborY="-100000">
        <dgm:presLayoutVars>
          <dgm:chMax val="1"/>
          <dgm:chPref val="1"/>
          <dgm:bulletEnabled val="1"/>
        </dgm:presLayoutVars>
      </dgm:prSet>
      <dgm:spPr/>
    </dgm:pt>
    <dgm:pt modelId="{C0CE3C5C-5508-4767-9B4C-4C899EDE1E89}" type="pres">
      <dgm:prSet presAssocID="{44A90682-7781-4612-9FFC-DA9195CD8EC1}" presName="Childtext1" presStyleLbl="revTx" presStyleIdx="2" presStyleCnt="5">
        <dgm:presLayoutVars>
          <dgm:chMax val="0"/>
          <dgm:chPref val="0"/>
          <dgm:bulletEnabled/>
        </dgm:presLayoutVars>
      </dgm:prSet>
      <dgm:spPr/>
    </dgm:pt>
    <dgm:pt modelId="{81135117-69EF-4429-B2C8-1BB030260010}" type="pres">
      <dgm:prSet presAssocID="{44A90682-7781-4612-9FFC-DA9195CD8EC1}" presName="ConnectLine" presStyleLbl="sibTrans1D1" presStyleIdx="2" presStyleCnt="5"/>
      <dgm:spPr>
        <a:noFill/>
        <a:ln w="12700" cap="flat" cmpd="sng" algn="ctr">
          <a:solidFill>
            <a:schemeClr val="accent1">
              <a:hueOff val="0"/>
              <a:satOff val="0"/>
              <a:lumOff val="0"/>
              <a:alphaOff val="0"/>
            </a:schemeClr>
          </a:solidFill>
          <a:prstDash val="dash"/>
        </a:ln>
        <a:effectLst/>
      </dgm:spPr>
    </dgm:pt>
    <dgm:pt modelId="{42A210F7-6AA0-4950-8054-6D03D79E6340}" type="pres">
      <dgm:prSet presAssocID="{44A90682-7781-4612-9FFC-DA9195CD8EC1}" presName="ConnectLineEnd" presStyleLbl="node1" presStyleIdx="2" presStyleCnt="5"/>
      <dgm:spPr/>
    </dgm:pt>
    <dgm:pt modelId="{E67073FB-D2D2-4B45-8BC1-43AD1429206B}" type="pres">
      <dgm:prSet presAssocID="{44A90682-7781-4612-9FFC-DA9195CD8EC1}" presName="EmptyPane" presStyleCnt="0"/>
      <dgm:spPr/>
    </dgm:pt>
    <dgm:pt modelId="{7E71538C-BAE4-498F-87A3-9BD9065A0150}" type="pres">
      <dgm:prSet presAssocID="{B1D2F799-CBAE-4272-8BE9-FED8B0A5ED5B}" presName="spaceBetweenRectangles" presStyleLbl="fgAcc1" presStyleIdx="2" presStyleCnt="4"/>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3" presStyleCnt="5">
        <dgm:presLayoutVars>
          <dgm:chMax val="1"/>
          <dgm:chPref val="1"/>
          <dgm:bulletEnabled val="1"/>
        </dgm:presLayoutVars>
      </dgm:prSet>
      <dgm:spPr/>
    </dgm:pt>
    <dgm:pt modelId="{DEDEAEC8-775B-4A0E-BDF8-C0B5BC0821DF}" type="pres">
      <dgm:prSet presAssocID="{9845D52A-E054-4EB0-A5A3-32AE7DC6D645}" presName="Childtext1" presStyleLbl="revTx" presStyleIdx="3" presStyleCnt="5">
        <dgm:presLayoutVars>
          <dgm:chMax val="0"/>
          <dgm:chPref val="0"/>
          <dgm:bulletEnabled/>
        </dgm:presLayoutVars>
      </dgm:prSet>
      <dgm:spPr/>
    </dgm:pt>
    <dgm:pt modelId="{D59E0661-D3C3-4072-9F55-5F1D1C88A7C9}" type="pres">
      <dgm:prSet presAssocID="{9845D52A-E054-4EB0-A5A3-32AE7DC6D645}" presName="ConnectLine" presStyleLbl="sibTrans1D1" presStyleIdx="3" presStyleCnt="5"/>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3" presStyleCnt="5"/>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3" presStyleCnt="4"/>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4" presStyleCnt="5" custLinFactY="-16386" custLinFactNeighborX="3476" custLinFactNeighborY="-100000">
        <dgm:presLayoutVars>
          <dgm:chMax val="1"/>
          <dgm:chPref val="1"/>
          <dgm:bulletEnabled val="1"/>
        </dgm:presLayoutVars>
      </dgm:prSet>
      <dgm:spPr/>
    </dgm:pt>
    <dgm:pt modelId="{BFDCC47A-3FE9-44B5-9256-8406C22486BA}" type="pres">
      <dgm:prSet presAssocID="{9AC77E87-FC4D-4F04-889B-73358514DC0D}" presName="Childtext1" presStyleLbl="revTx" presStyleIdx="4" presStyleCnt="5">
        <dgm:presLayoutVars>
          <dgm:chMax val="0"/>
          <dgm:chPref val="0"/>
          <dgm:bulletEnabled/>
        </dgm:presLayoutVars>
      </dgm:prSet>
      <dgm:spPr/>
    </dgm:pt>
    <dgm:pt modelId="{DF12EC0F-ABC1-486B-A916-C06438CBEF0F}" type="pres">
      <dgm:prSet presAssocID="{9AC77E87-FC4D-4F04-889B-73358514DC0D}" presName="ConnectLine" presStyleLbl="sibTrans1D1" presStyleIdx="4" presStyleCnt="5"/>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4" presStyleCnt="5"/>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3"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F5DFEB44-AE5A-49D5-8105-E6D86410137A}" srcId="{08F627ED-A304-4697-8C44-18E45D3D2B1A}" destId="{44A90682-7781-4612-9FFC-DA9195CD8EC1}" srcOrd="2" destOrd="0" parTransId="{15DC71EA-684D-4AA7-A936-92D26EE7F934}" sibTransId="{B1D2F799-CBAE-4272-8BE9-FED8B0A5ED5B}"/>
    <dgm:cxn modelId="{04774158-8FAB-47B4-A2EE-D3D3A7E958BE}" srcId="{08F627ED-A304-4697-8C44-18E45D3D2B1A}" destId="{9AC77E87-FC4D-4F04-889B-73358514DC0D}" srcOrd="4"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35B936A8-2271-4C63-95B7-0EA12D0C625E}" type="presOf" srcId="{44A90682-7781-4612-9FFC-DA9195CD8EC1}" destId="{3782C2A6-B84E-4852-8D55-A4CFB2DCB5F5}" srcOrd="0" destOrd="0" presId="urn:microsoft.com/office/officeart/2016/7/layout/HexagonTimeline"/>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D4F051D3-EB47-4FD6-A974-A812CFCEC723}" srcId="{44A90682-7781-4612-9FFC-DA9195CD8EC1}" destId="{2CDF0086-1502-4E31-9E9A-3A37F419B5F4}" srcOrd="0" destOrd="0" parTransId="{FDC3C5C8-DB07-4690-9775-78EBE845226C}" sibTransId="{6E6E05A7-D4DC-4FD9-AF74-EF71DC5E70A3}"/>
    <dgm:cxn modelId="{A2DF84EA-DA42-4F03-BD6F-8E8D9966CB10}" srcId="{08F627ED-A304-4697-8C44-18E45D3D2B1A}" destId="{E5E4D699-C3CF-4415-B32C-A18B48AFE2A3}" srcOrd="0" destOrd="0" parTransId="{C7C70553-EB1A-4554-849D-8153CC4AFCEB}" sibTransId="{61990FFE-20A5-4112-BACD-16BA28C36EBA}"/>
    <dgm:cxn modelId="{F50E83F1-3F88-44C4-80C2-AF5738D46773}" type="presOf" srcId="{2CDF0086-1502-4E31-9E9A-3A37F419B5F4}" destId="{C0CE3C5C-5508-4767-9B4C-4C899EDE1E89}" srcOrd="0" destOrd="0" presId="urn:microsoft.com/office/officeart/2016/7/layout/HexagonTimeline"/>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0ECB84CD-C6FD-4919-9D8B-432ACF1EAD54}" type="presParOf" srcId="{0580C383-85A3-425E-A44E-5E7306FF943E}" destId="{72BCC622-94D2-4269-AB8E-70B7F8354D5D}" srcOrd="4" destOrd="0" presId="urn:microsoft.com/office/officeart/2016/7/layout/HexagonTimeline"/>
    <dgm:cxn modelId="{553C220B-E7D6-42E9-9868-0D550CA4D158}" type="presParOf" srcId="{72BCC622-94D2-4269-AB8E-70B7F8354D5D}" destId="{3782C2A6-B84E-4852-8D55-A4CFB2DCB5F5}" srcOrd="0" destOrd="0" presId="urn:microsoft.com/office/officeart/2016/7/layout/HexagonTimeline"/>
    <dgm:cxn modelId="{D450D88B-C3CA-4F24-A3FA-11DEFFE4F861}" type="presParOf" srcId="{72BCC622-94D2-4269-AB8E-70B7F8354D5D}" destId="{C0CE3C5C-5508-4767-9B4C-4C899EDE1E89}" srcOrd="1" destOrd="0" presId="urn:microsoft.com/office/officeart/2016/7/layout/HexagonTimeline"/>
    <dgm:cxn modelId="{6DE67D7E-6DDE-4E4D-B6BF-3A4E083D208E}" type="presParOf" srcId="{72BCC622-94D2-4269-AB8E-70B7F8354D5D}" destId="{81135117-69EF-4429-B2C8-1BB030260010}" srcOrd="2" destOrd="0" presId="urn:microsoft.com/office/officeart/2016/7/layout/HexagonTimeline"/>
    <dgm:cxn modelId="{AE85AEA8-BE20-49F2-9CB2-CC07DC192C21}" type="presParOf" srcId="{72BCC622-94D2-4269-AB8E-70B7F8354D5D}" destId="{42A210F7-6AA0-4950-8054-6D03D79E6340}" srcOrd="3" destOrd="0" presId="urn:microsoft.com/office/officeart/2016/7/layout/HexagonTimeline"/>
    <dgm:cxn modelId="{46015D56-3F4D-4E95-A0F8-B4EA6C02C9FD}" type="presParOf" srcId="{72BCC622-94D2-4269-AB8E-70B7F8354D5D}" destId="{E67073FB-D2D2-4B45-8BC1-43AD1429206B}" srcOrd="4" destOrd="0" presId="urn:microsoft.com/office/officeart/2016/7/layout/HexagonTimeline"/>
    <dgm:cxn modelId="{1D72D592-07D6-403C-B42A-4BA152D6B078}" type="presParOf" srcId="{0580C383-85A3-425E-A44E-5E7306FF943E}" destId="{7E71538C-BAE4-498F-87A3-9BD9065A0150}" srcOrd="5" destOrd="0" presId="urn:microsoft.com/office/officeart/2016/7/layout/HexagonTimeline"/>
    <dgm:cxn modelId="{BFE8FC82-748F-4007-B16A-8ADD470E5CE8}" type="presParOf" srcId="{0580C383-85A3-425E-A44E-5E7306FF943E}" destId="{D1770950-AE34-40D9-810A-BC109B39D24D}" srcOrd="6"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7" destOrd="0" presId="urn:microsoft.com/office/officeart/2016/7/layout/HexagonTimeline"/>
    <dgm:cxn modelId="{D2F630C4-800F-4F2C-96C2-5FAC8C3DDA3F}" type="presParOf" srcId="{0580C383-85A3-425E-A44E-5E7306FF943E}" destId="{5B34DA1A-FC3A-4252-92D3-378DC0EC0FE5}" srcOrd="8"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274410" y="833924"/>
          <a:ext cx="1448055"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Brief Background</a:t>
          </a:r>
        </a:p>
      </dsp:txBody>
      <dsp:txXfrm>
        <a:off x="274410" y="833924"/>
        <a:ext cx="1358640" cy="447073"/>
      </dsp:txXfrm>
    </dsp:sp>
    <dsp:sp modelId="{3F8C8DF1-69FF-4267-9807-429FE1F669A4}">
      <dsp:nvSpPr>
        <dsp:cNvPr id="0" name=""/>
        <dsp:cNvSpPr/>
      </dsp:nvSpPr>
      <dsp:spPr>
        <a:xfrm>
          <a:off x="-7156" y="-805344"/>
          <a:ext cx="2011188"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Data Source</a:t>
          </a:r>
        </a:p>
      </dsp:txBody>
      <dsp:txXfrm>
        <a:off x="-7156" y="-805344"/>
        <a:ext cx="2011188" cy="1192195"/>
      </dsp:txXfrm>
    </dsp:sp>
    <dsp:sp modelId="{0EDA1889-E3C7-4C7B-AA49-EF34A4D5D342}">
      <dsp:nvSpPr>
        <dsp:cNvPr id="0" name=""/>
        <dsp:cNvSpPr/>
      </dsp:nvSpPr>
      <dsp:spPr>
        <a:xfrm rot="3278303">
          <a:off x="1514460" y="1460133"/>
          <a:ext cx="987528" cy="0"/>
        </a:xfrm>
        <a:custGeom>
          <a:avLst/>
          <a:gdLst/>
          <a:ahLst/>
          <a:cxnLst/>
          <a:rect l="0" t="0" r="0" b="0"/>
          <a:pathLst>
            <a:path>
              <a:moveTo>
                <a:pt x="0" y="0"/>
              </a:moveTo>
              <a:lnTo>
                <a:pt x="98752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998438" y="461363"/>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961181" y="38685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293983" y="1639269"/>
          <a:ext cx="144805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Data Explanation</a:t>
          </a:r>
        </a:p>
      </dsp:txBody>
      <dsp:txXfrm>
        <a:off x="2474264" y="1694929"/>
        <a:ext cx="1087493" cy="335753"/>
      </dsp:txXfrm>
    </dsp:sp>
    <dsp:sp modelId="{7197D426-886B-449E-A886-FD13F5E0AC97}">
      <dsp:nvSpPr>
        <dsp:cNvPr id="0" name=""/>
        <dsp:cNvSpPr/>
      </dsp:nvSpPr>
      <dsp:spPr>
        <a:xfrm>
          <a:off x="2012416" y="2533416"/>
          <a:ext cx="2011188"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Turbidity</a:t>
          </a:r>
        </a:p>
      </dsp:txBody>
      <dsp:txXfrm>
        <a:off x="2012416" y="2533416"/>
        <a:ext cx="2011188" cy="1192195"/>
      </dsp:txXfrm>
    </dsp:sp>
    <dsp:sp modelId="{1E3B17F3-BEE3-4918-AC1A-690DF45EE902}">
      <dsp:nvSpPr>
        <dsp:cNvPr id="0" name=""/>
        <dsp:cNvSpPr/>
      </dsp:nvSpPr>
      <dsp:spPr>
        <a:xfrm rot="18427617">
          <a:off x="3557113" y="1490872"/>
          <a:ext cx="932983" cy="0"/>
        </a:xfrm>
        <a:custGeom>
          <a:avLst/>
          <a:gdLst/>
          <a:ahLst/>
          <a:cxnLst/>
          <a:rect l="0" t="0" r="0" b="0"/>
          <a:pathLst>
            <a:path>
              <a:moveTo>
                <a:pt x="0" y="0"/>
              </a:moveTo>
              <a:lnTo>
                <a:pt x="932983"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018011"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2980755"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782C2A6-B84E-4852-8D55-A4CFB2DCB5F5}">
      <dsp:nvSpPr>
        <dsp:cNvPr id="0" name=""/>
        <dsp:cNvSpPr/>
      </dsp:nvSpPr>
      <dsp:spPr>
        <a:xfrm>
          <a:off x="4305172" y="895401"/>
          <a:ext cx="144805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Code </a:t>
          </a:r>
        </a:p>
      </dsp:txBody>
      <dsp:txXfrm>
        <a:off x="4485453" y="951061"/>
        <a:ext cx="1087493" cy="335753"/>
      </dsp:txXfrm>
    </dsp:sp>
    <dsp:sp modelId="{C0CE3C5C-5508-4767-9B4C-4C899EDE1E89}">
      <dsp:nvSpPr>
        <dsp:cNvPr id="0" name=""/>
        <dsp:cNvSpPr/>
      </dsp:nvSpPr>
      <dsp:spPr>
        <a:xfrm>
          <a:off x="4023605" y="-743867"/>
          <a:ext cx="2011188"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Quick Look</a:t>
          </a:r>
        </a:p>
      </dsp:txBody>
      <dsp:txXfrm>
        <a:off x="4023605" y="-743867"/>
        <a:ext cx="2011188" cy="1192195"/>
      </dsp:txXfrm>
    </dsp:sp>
    <dsp:sp modelId="{7E71538C-BAE4-498F-87A3-9BD9065A0150}">
      <dsp:nvSpPr>
        <dsp:cNvPr id="0" name=""/>
        <dsp:cNvSpPr/>
      </dsp:nvSpPr>
      <dsp:spPr>
        <a:xfrm rot="3172383">
          <a:off x="5568302" y="1490872"/>
          <a:ext cx="932983" cy="0"/>
        </a:xfrm>
        <a:custGeom>
          <a:avLst/>
          <a:gdLst/>
          <a:ahLst/>
          <a:cxnLst/>
          <a:rect l="0" t="0" r="0" b="0"/>
          <a:pathLst>
            <a:path>
              <a:moveTo>
                <a:pt x="0" y="0"/>
              </a:moveTo>
              <a:lnTo>
                <a:pt x="932983"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135117-69EF-4429-B2C8-1BB030260010}">
      <dsp:nvSpPr>
        <dsp:cNvPr id="0" name=""/>
        <dsp:cNvSpPr/>
      </dsp:nvSpPr>
      <dsp:spPr>
        <a:xfrm>
          <a:off x="5029199" y="52284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A210F7-6AA0-4950-8054-6D03D79E6340}">
      <dsp:nvSpPr>
        <dsp:cNvPr id="0" name=""/>
        <dsp:cNvSpPr/>
      </dsp:nvSpPr>
      <dsp:spPr>
        <a:xfrm>
          <a:off x="4991943" y="448328"/>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6316360" y="1639269"/>
          <a:ext cx="144805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Chart(s) Overview</a:t>
          </a:r>
        </a:p>
      </dsp:txBody>
      <dsp:txXfrm>
        <a:off x="6496641" y="1694929"/>
        <a:ext cx="1087493" cy="335753"/>
      </dsp:txXfrm>
    </dsp:sp>
    <dsp:sp modelId="{DEDEAEC8-775B-4A0E-BDF8-C0B5BC0821DF}">
      <dsp:nvSpPr>
        <dsp:cNvPr id="0" name=""/>
        <dsp:cNvSpPr/>
      </dsp:nvSpPr>
      <dsp:spPr>
        <a:xfrm>
          <a:off x="6034794" y="2533416"/>
          <a:ext cx="2011188"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Explanation</a:t>
          </a:r>
        </a:p>
      </dsp:txBody>
      <dsp:txXfrm>
        <a:off x="6034794" y="2533416"/>
        <a:ext cx="2011188" cy="1192195"/>
      </dsp:txXfrm>
    </dsp:sp>
    <dsp:sp modelId="{601495B8-8CCC-4CA7-9BCE-B7441480B866}">
      <dsp:nvSpPr>
        <dsp:cNvPr id="0" name=""/>
        <dsp:cNvSpPr/>
      </dsp:nvSpPr>
      <dsp:spPr>
        <a:xfrm rot="19181763">
          <a:off x="7668942" y="1602640"/>
          <a:ext cx="804416" cy="0"/>
        </a:xfrm>
        <a:custGeom>
          <a:avLst/>
          <a:gdLst/>
          <a:ahLst/>
          <a:cxnLst/>
          <a:rect l="0" t="0" r="0" b="0"/>
          <a:pathLst>
            <a:path>
              <a:moveTo>
                <a:pt x="0" y="0"/>
              </a:moveTo>
              <a:lnTo>
                <a:pt x="804416"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7040388"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7003132"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8377884" y="1118938"/>
          <a:ext cx="1448055"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rot="10800000">
        <a:off x="8467299" y="1118938"/>
        <a:ext cx="1358640" cy="447073"/>
      </dsp:txXfrm>
    </dsp:sp>
    <dsp:sp modelId="{BFDCC47A-3FE9-44B5-9256-8406C22486BA}">
      <dsp:nvSpPr>
        <dsp:cNvPr id="0" name=""/>
        <dsp:cNvSpPr/>
      </dsp:nvSpPr>
      <dsp:spPr>
        <a:xfrm>
          <a:off x="8096317" y="-520330"/>
          <a:ext cx="2011188"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Results Explained</a:t>
          </a:r>
        </a:p>
      </dsp:txBody>
      <dsp:txXfrm>
        <a:off x="8096317" y="-520330"/>
        <a:ext cx="2011188" cy="1192195"/>
      </dsp:txXfrm>
    </dsp:sp>
    <dsp:sp modelId="{DF12EC0F-ABC1-486B-A916-C06438CBEF0F}">
      <dsp:nvSpPr>
        <dsp:cNvPr id="0" name=""/>
        <dsp:cNvSpPr/>
      </dsp:nvSpPr>
      <dsp:spPr>
        <a:xfrm>
          <a:off x="9101912" y="746377"/>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9064656" y="671864"/>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aidixon.github.io/Project-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108" name="Rectangle 95">
            <a:extLst>
              <a:ext uri="{FF2B5EF4-FFF2-40B4-BE49-F238E27FC236}">
                <a16:creationId xmlns:a16="http://schemas.microsoft.com/office/drawing/2014/main" id="{0B121716-8B64-478F-ABDB-17030AD1B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24000">
                <a:schemeClr val="bg1">
                  <a:alpha val="20000"/>
                </a:schemeClr>
              </a:gs>
              <a:gs pos="78000">
                <a:schemeClr val="bg1">
                  <a:alpha val="30000"/>
                </a:schemeClr>
              </a:gs>
              <a:gs pos="50000">
                <a:schemeClr val="bg1">
                  <a:alpha val="30000"/>
                </a:schemeClr>
              </a:gs>
              <a:gs pos="100000">
                <a:schemeClr val="bg1">
                  <a:alpha val="4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72723" y="4956811"/>
            <a:ext cx="11439414" cy="897439"/>
          </a:xfrm>
        </p:spPr>
        <p:txBody>
          <a:bodyPr>
            <a:normAutofit/>
          </a:bodyPr>
          <a:lstStyle/>
          <a:p>
            <a:r>
              <a:rPr lang="en-US" sz="4400">
                <a:solidFill>
                  <a:schemeClr val="tx1"/>
                </a:solidFill>
                <a:latin typeface="Algerian" panose="04020705040A02060702" pitchFamily="82" charset="0"/>
              </a:rPr>
              <a:t>Fort Collins water quality analysis</a:t>
            </a:r>
            <a:endParaRPr lang="en-US" sz="4400" dirty="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64275" y="5783001"/>
            <a:ext cx="10656310" cy="425961"/>
          </a:xfrm>
        </p:spPr>
        <p:txBody>
          <a:bodyPr>
            <a:normAutofit/>
          </a:bodyPr>
          <a:lstStyle/>
          <a:p>
            <a:pPr>
              <a:spcAft>
                <a:spcPts val="600"/>
              </a:spcAft>
            </a:pPr>
            <a:r>
              <a:rPr lang="en-US" dirty="0">
                <a:solidFill>
                  <a:schemeClr val="tx1"/>
                </a:solidFill>
                <a:latin typeface="Algerian" panose="04020705040A02060702" pitchFamily="82" charset="0"/>
              </a:rPr>
              <a:t>Ashley Dixon</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latin typeface="Algerian" panose="04020705040A02060702" pitchFamily="82" charset="0"/>
              </a:rPr>
              <a:t>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413126823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D3A9-F35D-4E2C-8963-00925B1C81AF}"/>
              </a:ext>
            </a:extLst>
          </p:cNvPr>
          <p:cNvSpPr>
            <a:spLocks noGrp="1"/>
          </p:cNvSpPr>
          <p:nvPr>
            <p:ph type="title"/>
          </p:nvPr>
        </p:nvSpPr>
        <p:spPr/>
        <p:txBody>
          <a:bodyPr vert="horz" lIns="91440" tIns="45720" rIns="91440" bIns="45720" rtlCol="0" anchor="ctr">
            <a:normAutofit/>
          </a:bodyPr>
          <a:lstStyle/>
          <a:p>
            <a:pPr algn="ctr">
              <a:lnSpc>
                <a:spcPct val="83000"/>
              </a:lnSpc>
            </a:pPr>
            <a:r>
              <a:rPr lang="en-US" sz="4400" cap="all" spc="-100" dirty="0">
                <a:latin typeface="Algerian" panose="04020705040A02060702" pitchFamily="82" charset="0"/>
              </a:rPr>
              <a:t>Data source</a:t>
            </a:r>
          </a:p>
        </p:txBody>
      </p:sp>
      <p:pic>
        <p:nvPicPr>
          <p:cNvPr id="6" name="Picture 5">
            <a:extLst>
              <a:ext uri="{FF2B5EF4-FFF2-40B4-BE49-F238E27FC236}">
                <a16:creationId xmlns:a16="http://schemas.microsoft.com/office/drawing/2014/main" id="{E85B2AF2-A4E9-476C-B1DB-B7BEFB6DBCAD}"/>
              </a:ext>
            </a:extLst>
          </p:cNvPr>
          <p:cNvPicPr>
            <a:picLocks noChangeAspect="1"/>
          </p:cNvPicPr>
          <p:nvPr/>
        </p:nvPicPr>
        <p:blipFill>
          <a:blip r:embed="rId2"/>
          <a:stretch>
            <a:fillRect/>
          </a:stretch>
        </p:blipFill>
        <p:spPr>
          <a:xfrm>
            <a:off x="1010913" y="2121370"/>
            <a:ext cx="10335495" cy="3431954"/>
          </a:xfrm>
          <a:prstGeom prst="rect">
            <a:avLst/>
          </a:prstGeom>
        </p:spPr>
      </p:pic>
    </p:spTree>
    <p:extLst>
      <p:ext uri="{BB962C8B-B14F-4D97-AF65-F5344CB8AC3E}">
        <p14:creationId xmlns:p14="http://schemas.microsoft.com/office/powerpoint/2010/main" val="34414443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D3A9-F35D-4E2C-8963-00925B1C81AF}"/>
              </a:ext>
            </a:extLst>
          </p:cNvPr>
          <p:cNvSpPr>
            <a:spLocks noGrp="1"/>
          </p:cNvSpPr>
          <p:nvPr>
            <p:ph type="title"/>
          </p:nvPr>
        </p:nvSpPr>
        <p:spPr/>
        <p:txBody>
          <a:bodyPr vert="horz" lIns="91440" tIns="45720" rIns="91440" bIns="45720" rtlCol="0" anchor="ctr">
            <a:normAutofit/>
          </a:bodyPr>
          <a:lstStyle/>
          <a:p>
            <a:pPr algn="ctr">
              <a:lnSpc>
                <a:spcPct val="83000"/>
              </a:lnSpc>
            </a:pPr>
            <a:r>
              <a:rPr lang="en-US" sz="4400" cap="all" spc="-100" dirty="0">
                <a:latin typeface="Algerian" panose="04020705040A02060702" pitchFamily="82" charset="0"/>
              </a:rPr>
              <a:t>Dive into the data</a:t>
            </a:r>
          </a:p>
        </p:txBody>
      </p:sp>
      <p:sp>
        <p:nvSpPr>
          <p:cNvPr id="4" name="Text Placeholder 3">
            <a:extLst>
              <a:ext uri="{FF2B5EF4-FFF2-40B4-BE49-F238E27FC236}">
                <a16:creationId xmlns:a16="http://schemas.microsoft.com/office/drawing/2014/main" id="{DB892388-5061-418E-AAF2-3697CC8CFFD2}"/>
              </a:ext>
            </a:extLst>
          </p:cNvPr>
          <p:cNvSpPr>
            <a:spLocks noGrp="1"/>
          </p:cNvSpPr>
          <p:nvPr>
            <p:ph sz="half" idx="1"/>
          </p:nvPr>
        </p:nvSpPr>
        <p:spPr>
          <a:xfrm>
            <a:off x="3334139" y="1800803"/>
            <a:ext cx="4663440" cy="3749040"/>
          </a:xfrm>
        </p:spPr>
        <p:txBody>
          <a:bodyPr vert="horz" lIns="91440" tIns="45720" rIns="91440" bIns="45720" rtlCol="0">
            <a:normAutofit/>
          </a:bodyPr>
          <a:lstStyle/>
          <a:p>
            <a:pPr algn="ctr">
              <a:lnSpc>
                <a:spcPct val="100000"/>
              </a:lnSpc>
              <a:spcBef>
                <a:spcPts val="0"/>
              </a:spcBef>
              <a:spcAft>
                <a:spcPts val="600"/>
              </a:spcAft>
            </a:pPr>
            <a:r>
              <a:rPr lang="en-US" sz="1800" spc="80" dirty="0">
                <a:solidFill>
                  <a:schemeClr val="tx1">
                    <a:lumMod val="95000"/>
                    <a:lumOff val="5000"/>
                  </a:schemeClr>
                </a:solidFill>
              </a:rPr>
              <a:t>What </a:t>
            </a:r>
            <a:r>
              <a:rPr lang="en-US" spc="80" dirty="0">
                <a:solidFill>
                  <a:schemeClr val="tx1">
                    <a:lumMod val="95000"/>
                    <a:lumOff val="5000"/>
                  </a:schemeClr>
                </a:solidFill>
              </a:rPr>
              <a:t>is turbidity</a:t>
            </a:r>
          </a:p>
          <a:p>
            <a:pPr algn="ctr">
              <a:lnSpc>
                <a:spcPct val="100000"/>
              </a:lnSpc>
              <a:spcBef>
                <a:spcPts val="0"/>
              </a:spcBef>
              <a:spcAft>
                <a:spcPts val="600"/>
              </a:spcAft>
            </a:pPr>
            <a:r>
              <a:rPr lang="en-US" spc="80" dirty="0">
                <a:solidFill>
                  <a:schemeClr val="tx1">
                    <a:lumMod val="95000"/>
                    <a:lumOff val="5000"/>
                  </a:schemeClr>
                </a:solidFill>
              </a:rPr>
              <a:t>What was extracted</a:t>
            </a:r>
          </a:p>
        </p:txBody>
      </p:sp>
      <p:pic>
        <p:nvPicPr>
          <p:cNvPr id="11" name="Content Placeholder 10">
            <a:extLst>
              <a:ext uri="{FF2B5EF4-FFF2-40B4-BE49-F238E27FC236}">
                <a16:creationId xmlns:a16="http://schemas.microsoft.com/office/drawing/2014/main" id="{5D7797B5-6F18-4371-9DC2-EFCC091A1D91}"/>
              </a:ext>
            </a:extLst>
          </p:cNvPr>
          <p:cNvPicPr>
            <a:picLocks noGrp="1" noChangeAspect="1"/>
          </p:cNvPicPr>
          <p:nvPr>
            <p:ph sz="half" idx="2"/>
          </p:nvPr>
        </p:nvPicPr>
        <p:blipFill>
          <a:blip r:embed="rId2"/>
          <a:stretch>
            <a:fillRect/>
          </a:stretch>
        </p:blipFill>
        <p:spPr>
          <a:xfrm>
            <a:off x="6449266" y="2844629"/>
            <a:ext cx="4544059" cy="828791"/>
          </a:xfrm>
          <a:prstGeom prst="rect">
            <a:avLst/>
          </a:prstGeom>
        </p:spPr>
      </p:pic>
      <p:pic>
        <p:nvPicPr>
          <p:cNvPr id="3" name="Picture 2">
            <a:extLst>
              <a:ext uri="{FF2B5EF4-FFF2-40B4-BE49-F238E27FC236}">
                <a16:creationId xmlns:a16="http://schemas.microsoft.com/office/drawing/2014/main" id="{34AFB10C-7E86-4B1D-A4E4-F0E9A7F99F80}"/>
              </a:ext>
            </a:extLst>
          </p:cNvPr>
          <p:cNvPicPr>
            <a:picLocks noChangeAspect="1"/>
          </p:cNvPicPr>
          <p:nvPr/>
        </p:nvPicPr>
        <p:blipFill>
          <a:blip r:embed="rId3"/>
          <a:stretch>
            <a:fillRect/>
          </a:stretch>
        </p:blipFill>
        <p:spPr>
          <a:xfrm>
            <a:off x="713534" y="2957175"/>
            <a:ext cx="5382466" cy="3067268"/>
          </a:xfrm>
          <a:prstGeom prst="rect">
            <a:avLst/>
          </a:prstGeom>
        </p:spPr>
      </p:pic>
      <p:pic>
        <p:nvPicPr>
          <p:cNvPr id="12" name="Picture 11">
            <a:extLst>
              <a:ext uri="{FF2B5EF4-FFF2-40B4-BE49-F238E27FC236}">
                <a16:creationId xmlns:a16="http://schemas.microsoft.com/office/drawing/2014/main" id="{0043F636-7FF2-4FDF-8F45-F3B50982F69E}"/>
              </a:ext>
            </a:extLst>
          </p:cNvPr>
          <p:cNvPicPr>
            <a:picLocks noChangeAspect="1"/>
          </p:cNvPicPr>
          <p:nvPr/>
        </p:nvPicPr>
        <p:blipFill>
          <a:blip r:embed="rId4"/>
          <a:stretch>
            <a:fillRect/>
          </a:stretch>
        </p:blipFill>
        <p:spPr>
          <a:xfrm>
            <a:off x="6449266" y="3746959"/>
            <a:ext cx="4544059" cy="827903"/>
          </a:xfrm>
          <a:prstGeom prst="rect">
            <a:avLst/>
          </a:prstGeom>
        </p:spPr>
      </p:pic>
      <p:pic>
        <p:nvPicPr>
          <p:cNvPr id="13" name="Picture 12">
            <a:extLst>
              <a:ext uri="{FF2B5EF4-FFF2-40B4-BE49-F238E27FC236}">
                <a16:creationId xmlns:a16="http://schemas.microsoft.com/office/drawing/2014/main" id="{973CD842-B27C-43CC-A54B-BBFAE9AAE70E}"/>
              </a:ext>
            </a:extLst>
          </p:cNvPr>
          <p:cNvPicPr>
            <a:picLocks noChangeAspect="1"/>
          </p:cNvPicPr>
          <p:nvPr/>
        </p:nvPicPr>
        <p:blipFill>
          <a:blip r:embed="rId5"/>
          <a:stretch>
            <a:fillRect/>
          </a:stretch>
        </p:blipFill>
        <p:spPr>
          <a:xfrm>
            <a:off x="6438246" y="4648401"/>
            <a:ext cx="4544059" cy="812759"/>
          </a:xfrm>
          <a:prstGeom prst="rect">
            <a:avLst/>
          </a:prstGeom>
        </p:spPr>
      </p:pic>
      <p:pic>
        <p:nvPicPr>
          <p:cNvPr id="14" name="Picture 13">
            <a:extLst>
              <a:ext uri="{FF2B5EF4-FFF2-40B4-BE49-F238E27FC236}">
                <a16:creationId xmlns:a16="http://schemas.microsoft.com/office/drawing/2014/main" id="{F205D09E-95A1-4C33-BD54-7DDD5F67D1D4}"/>
              </a:ext>
            </a:extLst>
          </p:cNvPr>
          <p:cNvPicPr>
            <a:picLocks noChangeAspect="1"/>
          </p:cNvPicPr>
          <p:nvPr/>
        </p:nvPicPr>
        <p:blipFill>
          <a:blip r:embed="rId6"/>
          <a:stretch>
            <a:fillRect/>
          </a:stretch>
        </p:blipFill>
        <p:spPr>
          <a:xfrm>
            <a:off x="6449266" y="5549843"/>
            <a:ext cx="4563112" cy="781159"/>
          </a:xfrm>
          <a:prstGeom prst="rect">
            <a:avLst/>
          </a:prstGeom>
        </p:spPr>
      </p:pic>
    </p:spTree>
    <p:extLst>
      <p:ext uri="{BB962C8B-B14F-4D97-AF65-F5344CB8AC3E}">
        <p14:creationId xmlns:p14="http://schemas.microsoft.com/office/powerpoint/2010/main" val="12557432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6" name="Rectangle 125">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9" name="Rectangle 188">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1" name="Group 19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2" name="Straight Connector 191">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96" name="Rectangle 195">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814920D-2722-49FE-BA80-B44D30BFF32A}"/>
              </a:ext>
            </a:extLst>
          </p:cNvPr>
          <p:cNvPicPr>
            <a:picLocks noChangeAspect="1"/>
          </p:cNvPicPr>
          <p:nvPr/>
        </p:nvPicPr>
        <p:blipFill rotWithShape="1">
          <a:blip r:embed="rId2"/>
          <a:srcRect b="1209"/>
          <a:stretch/>
        </p:blipFill>
        <p:spPr>
          <a:xfrm>
            <a:off x="4482407" y="-7290"/>
            <a:ext cx="7545616" cy="6857990"/>
          </a:xfrm>
          <a:prstGeom prst="rect">
            <a:avLst/>
          </a:prstGeom>
        </p:spPr>
      </p:pic>
      <p:sp>
        <p:nvSpPr>
          <p:cNvPr id="198" name="Rectangle 19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00" name="Rectangle 19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A38FD3A9-F35D-4E2C-8963-00925B1C81AF}"/>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3600" cap="all" spc="-100" dirty="0">
                <a:solidFill>
                  <a:schemeClr val="tx1"/>
                </a:solidFill>
                <a:latin typeface="Algerian" panose="04020705040A02060702" pitchFamily="82" charset="0"/>
              </a:rPr>
              <a:t>Brief look into the code</a:t>
            </a:r>
          </a:p>
        </p:txBody>
      </p:sp>
    </p:spTree>
    <p:extLst>
      <p:ext uri="{BB962C8B-B14F-4D97-AF65-F5344CB8AC3E}">
        <p14:creationId xmlns:p14="http://schemas.microsoft.com/office/powerpoint/2010/main" val="21977509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6965BB69-4C37-4426-A3CC-B85B869B3434}"/>
              </a:ext>
            </a:extLst>
          </p:cNvPr>
          <p:cNvSpPr>
            <a:spLocks noGrp="1"/>
          </p:cNvSpPr>
          <p:nvPr>
            <p:ph type="ctrTitle"/>
          </p:nvPr>
        </p:nvSpPr>
        <p:spPr>
          <a:xfrm>
            <a:off x="1629103" y="2588778"/>
            <a:ext cx="8933796" cy="2437232"/>
          </a:xfrm>
        </p:spPr>
        <p:txBody>
          <a:bodyPr vert="horz" lIns="91440" tIns="45720" rIns="91440" bIns="45720" rtlCol="0" anchor="ctr">
            <a:normAutofit/>
          </a:bodyPr>
          <a:lstStyle/>
          <a:p>
            <a:pPr algn="r"/>
            <a:r>
              <a:rPr lang="en-US" sz="3200" u="sng" spc="80" dirty="0">
                <a:solidFill>
                  <a:schemeClr val="tx1">
                    <a:lumMod val="95000"/>
                    <a:lumOff val="5000"/>
                  </a:schemeClr>
                </a:solidFill>
                <a:hlinkClick r:id="rId2"/>
              </a:rPr>
              <a:t>https://aidixon.github.io/Project-2/</a:t>
            </a:r>
            <a:br>
              <a:rPr lang="en-US" sz="3200" spc="80" dirty="0">
                <a:solidFill>
                  <a:schemeClr val="tx1">
                    <a:lumMod val="95000"/>
                    <a:lumOff val="5000"/>
                  </a:schemeClr>
                </a:solidFill>
              </a:rPr>
            </a:br>
            <a:br>
              <a:rPr lang="en-US" sz="3200" cap="all" spc="-100" dirty="0">
                <a:solidFill>
                  <a:schemeClr val="tx1"/>
                </a:solidFill>
                <a:latin typeface="Algerian" panose="04020705040A02060702" pitchFamily="82" charset="0"/>
              </a:rPr>
            </a:br>
            <a:endParaRPr lang="en-US" sz="3200" cap="all" spc="-1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02994B8-7ECE-4D38-8611-50B06E7DDC51}"/>
              </a:ext>
            </a:extLst>
          </p:cNvPr>
          <p:cNvSpPr>
            <a:spLocks noGrp="1"/>
          </p:cNvSpPr>
          <p:nvPr>
            <p:ph type="subTitle" idx="1"/>
          </p:nvPr>
        </p:nvSpPr>
        <p:spPr/>
        <p:txBody>
          <a:bodyPr vert="horz" lIns="91440" tIns="45720" rIns="91440" bIns="45720" rtlCol="0" anchor="ctr">
            <a:normAutofit/>
          </a:bodyPr>
          <a:lstStyle/>
          <a:p>
            <a:pPr>
              <a:lnSpc>
                <a:spcPct val="100000"/>
              </a:lnSpc>
              <a:spcAft>
                <a:spcPts val="600"/>
              </a:spcAft>
            </a:pPr>
            <a:r>
              <a:rPr lang="en-US" sz="2000" cap="all" spc="-100" dirty="0">
                <a:solidFill>
                  <a:schemeClr val="tx1"/>
                </a:solidFill>
                <a:latin typeface="Algerian" panose="04020705040A02060702" pitchFamily="82" charset="0"/>
              </a:rPr>
              <a:t>Deployed html</a:t>
            </a:r>
            <a:endParaRPr lang="en-US" sz="2000" spc="80" dirty="0">
              <a:solidFill>
                <a:schemeClr val="tx1">
                  <a:lumMod val="95000"/>
                  <a:lumOff val="5000"/>
                </a:schemeClr>
              </a:solidFill>
            </a:endParaRPr>
          </a:p>
        </p:txBody>
      </p:sp>
    </p:spTree>
    <p:extLst>
      <p:ext uri="{BB962C8B-B14F-4D97-AF65-F5344CB8AC3E}">
        <p14:creationId xmlns:p14="http://schemas.microsoft.com/office/powerpoint/2010/main" val="6200063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Blood in a test tube">
            <a:extLst>
              <a:ext uri="{FF2B5EF4-FFF2-40B4-BE49-F238E27FC236}">
                <a16:creationId xmlns:a16="http://schemas.microsoft.com/office/drawing/2014/main" id="{793BE991-6528-48C2-8B78-0C99E0816A67}"/>
              </a:ext>
            </a:extLst>
          </p:cNvPr>
          <p:cNvPicPr>
            <a:picLocks noChangeAspect="1"/>
          </p:cNvPicPr>
          <p:nvPr/>
        </p:nvPicPr>
        <p:blipFill rotWithShape="1">
          <a:blip r:embed="rId2">
            <a:alphaModFix amt="45000"/>
          </a:blip>
          <a:srcRect t="3326" b="12405"/>
          <a:stretch/>
        </p:blipFill>
        <p:spPr>
          <a:xfrm>
            <a:off x="0" y="0"/>
            <a:ext cx="12191997" cy="6858022"/>
          </a:xfrm>
          <a:prstGeom prst="rect">
            <a:avLst/>
          </a:prstGeom>
        </p:spPr>
      </p:pic>
      <p:sp>
        <p:nvSpPr>
          <p:cNvPr id="115" name="Rectangle 11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7" name="Title 6">
            <a:extLst>
              <a:ext uri="{FF2B5EF4-FFF2-40B4-BE49-F238E27FC236}">
                <a16:creationId xmlns:a16="http://schemas.microsoft.com/office/drawing/2014/main" id="{537522EE-6789-4ECC-A3DD-06ED7B0365D0}"/>
              </a:ext>
            </a:extLst>
          </p:cNvPr>
          <p:cNvSpPr>
            <a:spLocks noGrp="1"/>
          </p:cNvSpPr>
          <p:nvPr>
            <p:ph type="ctrTitle"/>
          </p:nvPr>
        </p:nvSpPr>
        <p:spPr>
          <a:xfrm>
            <a:off x="1769532" y="2091263"/>
            <a:ext cx="8652938" cy="2461504"/>
          </a:xfrm>
        </p:spPr>
        <p:txBody>
          <a:bodyPr>
            <a:normAutofit/>
          </a:bodyPr>
          <a:lstStyle/>
          <a:p>
            <a:r>
              <a:rPr lang="en-US" dirty="0">
                <a:latin typeface="Algerian" panose="04020705040A02060702" pitchFamily="82" charset="0"/>
              </a:rPr>
              <a:t>Conclusion</a:t>
            </a:r>
          </a:p>
        </p:txBody>
      </p:sp>
      <p:sp>
        <p:nvSpPr>
          <p:cNvPr id="9" name="Subtitle 8">
            <a:extLst>
              <a:ext uri="{FF2B5EF4-FFF2-40B4-BE49-F238E27FC236}">
                <a16:creationId xmlns:a16="http://schemas.microsoft.com/office/drawing/2014/main" id="{D9C052C8-BF10-44D7-98B5-6AF62D776AAE}"/>
              </a:ext>
            </a:extLst>
          </p:cNvPr>
          <p:cNvSpPr>
            <a:spLocks noGrp="1"/>
          </p:cNvSpPr>
          <p:nvPr>
            <p:ph type="subTitle" idx="1"/>
          </p:nvPr>
        </p:nvSpPr>
        <p:spPr>
          <a:xfrm>
            <a:off x="1769532" y="3951215"/>
            <a:ext cx="8655200" cy="1281200"/>
          </a:xfrm>
        </p:spPr>
        <p:txBody>
          <a:bodyPr>
            <a:normAutofit/>
          </a:bodyPr>
          <a:lstStyle/>
          <a:p>
            <a:pPr>
              <a:spcAft>
                <a:spcPts val="600"/>
              </a:spcAft>
            </a:pPr>
            <a:r>
              <a:rPr lang="en-US" dirty="0">
                <a:solidFill>
                  <a:schemeClr val="tx1"/>
                </a:solidFill>
              </a:rPr>
              <a:t>Since the finished water had low turbidity,</a:t>
            </a:r>
          </a:p>
          <a:p>
            <a:pPr>
              <a:spcAft>
                <a:spcPts val="600"/>
              </a:spcAft>
            </a:pPr>
            <a:r>
              <a:rPr lang="en-US" dirty="0">
                <a:solidFill>
                  <a:schemeClr val="tx1"/>
                </a:solidFill>
              </a:rPr>
              <a:t>Fort Collins has high water quality</a:t>
            </a:r>
          </a:p>
        </p:txBody>
      </p:sp>
      <p:sp>
        <p:nvSpPr>
          <p:cNvPr id="117" name="Rectangle 11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65137782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73</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Avenir Next LT Pro</vt:lpstr>
      <vt:lpstr>Avenir Next LT Pro Light</vt:lpstr>
      <vt:lpstr>Garamond</vt:lpstr>
      <vt:lpstr>SavonVTI</vt:lpstr>
      <vt:lpstr>Fort Collins water quality analysis</vt:lpstr>
      <vt:lpstr>Overview</vt:lpstr>
      <vt:lpstr>Data source</vt:lpstr>
      <vt:lpstr>Dive into the data</vt:lpstr>
      <vt:lpstr>Brief look into the code</vt:lpstr>
      <vt:lpstr>https://aidixon.github.io/Project-2/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 Collins water quality analysis</dc:title>
  <dc:creator>Ashley Dixon</dc:creator>
  <cp:lastModifiedBy>Ashley Dixon</cp:lastModifiedBy>
  <cp:revision>1</cp:revision>
  <dcterms:created xsi:type="dcterms:W3CDTF">2021-02-11T01:37:09Z</dcterms:created>
  <dcterms:modified xsi:type="dcterms:W3CDTF">2021-02-11T01:38:40Z</dcterms:modified>
</cp:coreProperties>
</file>