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6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7.xml" ContentType="application/vnd.openxmlformats-officedocument.presentationml.tags+xml"/>
  <Override PartName="/ppt/notesSlides/notesSlide22.xml" ContentType="application/vnd.openxmlformats-officedocument.presentationml.notesSlide+xml"/>
  <Override PartName="/ppt/tags/tag8.xml" ContentType="application/vnd.openxmlformats-officedocument.presentationml.tags+xml"/>
  <Override PartName="/ppt/notesSlides/notesSlide23.xml" ContentType="application/vnd.openxmlformats-officedocument.presentationml.notesSlide+xml"/>
  <Override PartName="/ppt/tags/tag9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61" r:id="rId4"/>
    <p:sldId id="266" r:id="rId5"/>
    <p:sldId id="267" r:id="rId6"/>
    <p:sldId id="268" r:id="rId7"/>
    <p:sldId id="295" r:id="rId8"/>
    <p:sldId id="270" r:id="rId9"/>
    <p:sldId id="271" r:id="rId10"/>
    <p:sldId id="272" r:id="rId11"/>
    <p:sldId id="273" r:id="rId12"/>
    <p:sldId id="274" r:id="rId13"/>
    <p:sldId id="296" r:id="rId14"/>
    <p:sldId id="278" r:id="rId15"/>
    <p:sldId id="279" r:id="rId16"/>
    <p:sldId id="281" r:id="rId17"/>
    <p:sldId id="280" r:id="rId18"/>
    <p:sldId id="282" r:id="rId19"/>
    <p:sldId id="284" r:id="rId20"/>
    <p:sldId id="297" r:id="rId21"/>
    <p:sldId id="288" r:id="rId22"/>
    <p:sldId id="298" r:id="rId23"/>
    <p:sldId id="291" r:id="rId24"/>
    <p:sldId id="292" r:id="rId25"/>
    <p:sldId id="293" r:id="rId26"/>
    <p:sldId id="299" r:id="rId27"/>
    <p:sldId id="301" r:id="rId28"/>
    <p:sldId id="29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4606" autoAdjust="0"/>
  </p:normalViewPr>
  <p:slideViewPr>
    <p:cSldViewPr snapToGrid="0" snapToObjects="1">
      <p:cViewPr>
        <p:scale>
          <a:sx n="105" d="100"/>
          <a:sy n="105" d="100"/>
        </p:scale>
        <p:origin x="-8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951F4-6FDD-2449-84AF-AA565449ABA7}" type="datetimeFigureOut">
              <a:rPr lang="en-US" smtClean="0"/>
              <a:t>11/7/14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C8486-40EC-7441-A900-F8AF53D16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59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0A5421-0759-43D3-9B43-33308095D826}" type="slidenum">
              <a:rPr lang="en-US" smtClean="0">
                <a:latin typeface="Times"/>
              </a:rPr>
              <a:pPr/>
              <a:t>1</a:t>
            </a:fld>
            <a:endParaRPr lang="en-US" smtClean="0">
              <a:latin typeface="Times"/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Times"/>
              </a:rPr>
              <a:t>Present my paper</a:t>
            </a:r>
          </a:p>
        </p:txBody>
      </p:sp>
    </p:spTree>
    <p:extLst>
      <p:ext uri="{BB962C8B-B14F-4D97-AF65-F5344CB8AC3E}">
        <p14:creationId xmlns:p14="http://schemas.microsoft.com/office/powerpoint/2010/main" val="2054919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300" dirty="0"/>
              <a:t>Clients store and update their data at servers but…</a:t>
            </a:r>
          </a:p>
          <a:p>
            <a:pPr lvl="1"/>
            <a:r>
              <a:rPr lang="en-US" sz="1900" dirty="0"/>
              <a:t>Malicious or faulty servers</a:t>
            </a:r>
          </a:p>
          <a:p>
            <a:r>
              <a:rPr lang="en-US" sz="2300" dirty="0"/>
              <a:t>How would we notice Amazon deleted some file?</a:t>
            </a:r>
          </a:p>
          <a:p>
            <a:r>
              <a:rPr lang="en-US" sz="2300" dirty="0"/>
              <a:t>Integrity checking mechanisms?</a:t>
            </a:r>
          </a:p>
          <a:p>
            <a:r>
              <a:rPr lang="en-US" sz="2300" dirty="0"/>
              <a:t>Store everything locally? </a:t>
            </a:r>
            <a:endParaRPr lang="en-US" sz="1900" b="1" dirty="0"/>
          </a:p>
          <a:p>
            <a:endParaRPr lang="en-US" sz="23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901D2-6775-4FE5-8586-D3E260CAA29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48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300" dirty="0"/>
              <a:t>Clients store and update their data at servers but…</a:t>
            </a:r>
          </a:p>
          <a:p>
            <a:pPr lvl="1"/>
            <a:r>
              <a:rPr lang="en-US" sz="1900" dirty="0"/>
              <a:t>Malicious or faulty servers</a:t>
            </a:r>
          </a:p>
          <a:p>
            <a:r>
              <a:rPr lang="en-US" sz="2300" dirty="0"/>
              <a:t>How would we notice Amazon deleted some file?</a:t>
            </a:r>
          </a:p>
          <a:p>
            <a:r>
              <a:rPr lang="en-US" sz="2300" dirty="0"/>
              <a:t>Integrity checking mechanisms?</a:t>
            </a:r>
          </a:p>
          <a:p>
            <a:r>
              <a:rPr lang="en-US" sz="2300" dirty="0"/>
              <a:t>Store everything locally? </a:t>
            </a:r>
            <a:endParaRPr lang="en-US" sz="1900" b="1" dirty="0"/>
          </a:p>
          <a:p>
            <a:endParaRPr lang="en-US" sz="23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901D2-6775-4FE5-8586-D3E260CAA29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17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300" dirty="0"/>
              <a:t>Clients store and update their data at servers but…</a:t>
            </a:r>
          </a:p>
          <a:p>
            <a:pPr lvl="1"/>
            <a:r>
              <a:rPr lang="en-US" sz="1900" dirty="0"/>
              <a:t>Malicious or faulty servers</a:t>
            </a:r>
          </a:p>
          <a:p>
            <a:r>
              <a:rPr lang="en-US" sz="2300" dirty="0"/>
              <a:t>How would we notice Amazon deleted some file?</a:t>
            </a:r>
          </a:p>
          <a:p>
            <a:r>
              <a:rPr lang="en-US" sz="2300" dirty="0"/>
              <a:t>Integrity checking mechanisms?</a:t>
            </a:r>
          </a:p>
          <a:p>
            <a:r>
              <a:rPr lang="en-US" sz="2300" dirty="0"/>
              <a:t>Store everything locally? </a:t>
            </a:r>
            <a:endParaRPr lang="en-US" sz="1900" b="1" dirty="0"/>
          </a:p>
          <a:p>
            <a:endParaRPr lang="en-US" sz="23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901D2-6775-4FE5-8586-D3E260CAA29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73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761290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901D2-6775-4FE5-8586-D3E260CAA29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12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3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901D2-6775-4FE5-8586-D3E260CAA29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48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3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901D2-6775-4FE5-8586-D3E260CAA29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48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8486-40EC-7441-A900-F8AF53D16E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05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761290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Zq</a:t>
            </a:r>
            <a:r>
              <a:rPr lang="en-US" dirty="0" smtClean="0"/>
              <a:t> to </a:t>
            </a:r>
            <a:r>
              <a:rPr lang="en-US" dirty="0" err="1" smtClean="0"/>
              <a:t>qoutient</a:t>
            </a:r>
            <a:r>
              <a:rPr lang="en-US" dirty="0" smtClean="0"/>
              <a:t> ring makes</a:t>
            </a:r>
            <a:r>
              <a:rPr lang="en-US" baseline="0" dirty="0" smtClean="0"/>
              <a:t> difference. </a:t>
            </a:r>
            <a:r>
              <a:rPr lang="en-US" baseline="0" dirty="0" err="1" smtClean="0"/>
              <a:t>Asystom</a:t>
            </a:r>
            <a:r>
              <a:rPr lang="en-US" baseline="0" dirty="0" smtClean="0"/>
              <a:t> 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8486-40EC-7441-A900-F8AF53D16E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54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</a:t>
            </a:r>
            <a:r>
              <a:rPr lang="en-US" baseline="0" dirty="0" smtClean="0"/>
              <a:t> paper considers the problem of </a:t>
            </a:r>
            <a:r>
              <a:rPr lang="en-US" baseline="0" dirty="0" err="1" smtClean="0"/>
              <a:t>vc</a:t>
            </a:r>
            <a:r>
              <a:rPr lang="en-US" baseline="0" dirty="0" smtClean="0"/>
              <a:t> in the streaming </a:t>
            </a:r>
            <a:r>
              <a:rPr lang="en-US" baseline="0" dirty="0" err="1" smtClean="0"/>
              <a:t>settting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5BE8B-C459-4B96-98B9-45AEC2F2ED0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08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761290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8486-40EC-7441-A900-F8AF53D16E5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81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7612903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7612903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157978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>
                <a:latin typeface="Times"/>
              </a:rPr>
              <a:t>Sads</a:t>
            </a:r>
            <a:r>
              <a:rPr lang="en-US" dirty="0" smtClean="0">
                <a:latin typeface="Times"/>
              </a:rPr>
              <a:t> is designed for </a:t>
            </a:r>
            <a:r>
              <a:rPr lang="en-US" dirty="0" err="1" smtClean="0">
                <a:latin typeface="Times"/>
              </a:rPr>
              <a:t>vc</a:t>
            </a:r>
            <a:r>
              <a:rPr lang="en-US" dirty="0" smtClean="0">
                <a:latin typeface="Times"/>
              </a:rPr>
              <a:t> in the </a:t>
            </a:r>
            <a:r>
              <a:rPr lang="en-US" smtClean="0">
                <a:latin typeface="Times"/>
              </a:rPr>
              <a:t>streaming</a:t>
            </a:r>
            <a:r>
              <a:rPr lang="en-US" baseline="0" smtClean="0">
                <a:latin typeface="Times"/>
              </a:rPr>
              <a:t> setting</a:t>
            </a:r>
            <a:endParaRPr lang="en-US" dirty="0" smtClean="0"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29649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901D2-6775-4FE5-8586-D3E260CAA29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83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901D2-6775-4FE5-8586-D3E260CAA29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83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761290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761290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300" dirty="0"/>
              <a:t>Clients store and update their data at servers but…</a:t>
            </a:r>
          </a:p>
          <a:p>
            <a:pPr lvl="1"/>
            <a:r>
              <a:rPr lang="en-US" sz="1900" dirty="0"/>
              <a:t>Malicious or faulty servers</a:t>
            </a:r>
          </a:p>
          <a:p>
            <a:r>
              <a:rPr lang="en-US" sz="2300" dirty="0"/>
              <a:t>How would we notice Amazon deleted some file?</a:t>
            </a:r>
          </a:p>
          <a:p>
            <a:r>
              <a:rPr lang="en-US" sz="2300" dirty="0"/>
              <a:t>Integrity checking mechanisms?</a:t>
            </a:r>
          </a:p>
          <a:p>
            <a:r>
              <a:rPr lang="en-US" sz="2300" dirty="0"/>
              <a:t>Store everything locally? </a:t>
            </a:r>
            <a:endParaRPr lang="en-US" sz="1900" b="1" dirty="0"/>
          </a:p>
          <a:p>
            <a:endParaRPr lang="en-US" sz="23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901D2-6775-4FE5-8586-D3E260CAA29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59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300" dirty="0"/>
              <a:t>Clients store and update their data at servers but…</a:t>
            </a:r>
          </a:p>
          <a:p>
            <a:pPr lvl="1"/>
            <a:r>
              <a:rPr lang="en-US" sz="1900" dirty="0"/>
              <a:t>Malicious or faulty servers</a:t>
            </a:r>
          </a:p>
          <a:p>
            <a:r>
              <a:rPr lang="en-US" sz="2300" dirty="0"/>
              <a:t>How would we notice Amazon deleted some file?</a:t>
            </a:r>
          </a:p>
          <a:p>
            <a:r>
              <a:rPr lang="en-US" sz="2300" dirty="0"/>
              <a:t>Integrity checking mechanisms?</a:t>
            </a:r>
          </a:p>
          <a:p>
            <a:r>
              <a:rPr lang="en-US" sz="2300" dirty="0"/>
              <a:t>Store everything locally? </a:t>
            </a:r>
            <a:endParaRPr lang="en-US" sz="1900" b="1" dirty="0"/>
          </a:p>
          <a:p>
            <a:endParaRPr lang="en-US" sz="23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901D2-6775-4FE5-8586-D3E260CAA29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4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D89D-E37F-1646-9841-A1862A0B0576}" type="datetimeFigureOut">
              <a:rPr lang="en-US" smtClean="0"/>
              <a:t>11/7/14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36CD-E537-C241-99D8-9BDC556E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7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D89D-E37F-1646-9841-A1862A0B0576}" type="datetimeFigureOut">
              <a:rPr lang="en-US" smtClean="0"/>
              <a:t>11/7/14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36CD-E537-C241-99D8-9BDC556E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9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D89D-E37F-1646-9841-A1862A0B0576}" type="datetimeFigureOut">
              <a:rPr lang="en-US" smtClean="0"/>
              <a:t>11/7/14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36CD-E537-C241-99D8-9BDC556E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3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D89D-E37F-1646-9841-A1862A0B0576}" type="datetimeFigureOut">
              <a:rPr lang="en-US" smtClean="0"/>
              <a:t>11/7/14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36CD-E537-C241-99D8-9BDC556E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4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D89D-E37F-1646-9841-A1862A0B0576}" type="datetimeFigureOut">
              <a:rPr lang="en-US" smtClean="0"/>
              <a:t>11/7/14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36CD-E537-C241-99D8-9BDC556E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9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D89D-E37F-1646-9841-A1862A0B0576}" type="datetimeFigureOut">
              <a:rPr lang="en-US" smtClean="0"/>
              <a:t>11/7/14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36CD-E537-C241-99D8-9BDC556E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2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D89D-E37F-1646-9841-A1862A0B0576}" type="datetimeFigureOut">
              <a:rPr lang="en-US" smtClean="0"/>
              <a:t>11/7/14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36CD-E537-C241-99D8-9BDC556E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8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D89D-E37F-1646-9841-A1862A0B0576}" type="datetimeFigureOut">
              <a:rPr lang="en-US" smtClean="0"/>
              <a:t>11/7/14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36CD-E537-C241-99D8-9BDC556E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7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D89D-E37F-1646-9841-A1862A0B0576}" type="datetimeFigureOut">
              <a:rPr lang="en-US" smtClean="0"/>
              <a:t>11/7/14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36CD-E537-C241-99D8-9BDC556E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1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D89D-E37F-1646-9841-A1862A0B0576}" type="datetimeFigureOut">
              <a:rPr lang="en-US" smtClean="0"/>
              <a:t>11/7/14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36CD-E537-C241-99D8-9BDC556E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3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D89D-E37F-1646-9841-A1862A0B0576}" type="datetimeFigureOut">
              <a:rPr lang="en-US" smtClean="0"/>
              <a:t>11/7/14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36CD-E537-C241-99D8-9BDC556E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0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BD89D-E37F-1646-9841-A1862A0B0576}" type="datetimeFigureOut">
              <a:rPr lang="en-US" smtClean="0"/>
              <a:t>11/7/14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736CD-E537-C241-99D8-9BDC556E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5.jpeg"/><Relationship Id="rId5" Type="http://schemas.openxmlformats.org/officeDocument/2006/relationships/image" Target="../media/image4.png"/><Relationship Id="rId6" Type="http://schemas.openxmlformats.org/officeDocument/2006/relationships/image" Target="../media/image3.jpeg"/><Relationship Id="rId7" Type="http://schemas.openxmlformats.org/officeDocument/2006/relationships/image" Target="../media/image2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1342"/>
            <a:ext cx="9288561" cy="212513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3200" dirty="0" smtClean="0">
                <a:solidFill>
                  <a:srgbClr val="FF0000"/>
                </a:solidFill>
              </a:rPr>
              <a:t/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/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  <a:latin typeface="Sans Serif"/>
                <a:cs typeface="Sakkal Majalla" panose="02000000000000000000" pitchFamily="2" charset="-78"/>
              </a:rPr>
              <a:t>Streaming Authenticated Data Structures: Abstraction and Implementation</a:t>
            </a:r>
            <a:endParaRPr lang="en-US" sz="3200" b="1" dirty="0">
              <a:solidFill>
                <a:srgbClr val="FF0000"/>
              </a:solidFill>
              <a:latin typeface="Sans Serif"/>
              <a:cs typeface="Sakkal Majalla" panose="020000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99809" y="2457751"/>
            <a:ext cx="62290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sz="2400" b="1" dirty="0" smtClean="0">
                <a:solidFill>
                  <a:srgbClr val="000090"/>
                </a:solidFill>
                <a:latin typeface="Sans Serif"/>
              </a:rPr>
              <a:t>Yi </a:t>
            </a:r>
            <a:r>
              <a:rPr lang="en-US" sz="2400" b="1" dirty="0" err="1" smtClean="0">
                <a:solidFill>
                  <a:srgbClr val="000090"/>
                </a:solidFill>
                <a:latin typeface="Sans Serif"/>
              </a:rPr>
              <a:t>Qian</a:t>
            </a:r>
            <a:r>
              <a:rPr lang="en-US" sz="2400" dirty="0" smtClean="0">
                <a:solidFill>
                  <a:srgbClr val="000090"/>
                </a:solidFill>
                <a:latin typeface="Sans Serif"/>
              </a:rPr>
              <a:t>, </a:t>
            </a:r>
            <a:r>
              <a:rPr lang="en-US" sz="2400" dirty="0" err="1" smtClean="0">
                <a:solidFill>
                  <a:srgbClr val="000090"/>
                </a:solidFill>
                <a:latin typeface="Sans Serif"/>
              </a:rPr>
              <a:t>Yupeng</a:t>
            </a:r>
            <a:r>
              <a:rPr lang="en-US" sz="2400" dirty="0" smtClean="0">
                <a:solidFill>
                  <a:srgbClr val="000090"/>
                </a:solidFill>
                <a:latin typeface="Sans Serif"/>
              </a:rPr>
              <a:t> Zhang, Xi Chen,</a:t>
            </a:r>
          </a:p>
          <a:p>
            <a:pPr algn="ctr" eaLnBrk="0" hangingPunct="0">
              <a:defRPr/>
            </a:pPr>
            <a:r>
              <a:rPr lang="en-US" sz="2400" dirty="0" err="1">
                <a:solidFill>
                  <a:srgbClr val="000090"/>
                </a:solidFill>
                <a:latin typeface="Sans Serif"/>
              </a:rPr>
              <a:t>Charalampos</a:t>
            </a:r>
            <a:r>
              <a:rPr lang="en-US" sz="2400" dirty="0">
                <a:solidFill>
                  <a:srgbClr val="000090"/>
                </a:solidFill>
                <a:latin typeface="Sans Serif"/>
              </a:rPr>
              <a:t> </a:t>
            </a:r>
            <a:r>
              <a:rPr lang="en-US" sz="2400" dirty="0" err="1">
                <a:solidFill>
                  <a:srgbClr val="000090"/>
                </a:solidFill>
                <a:latin typeface="Sans Serif"/>
              </a:rPr>
              <a:t>Papamanthou</a:t>
            </a:r>
            <a:r>
              <a:rPr lang="en-US" sz="2400" dirty="0" smtClean="0">
                <a:solidFill>
                  <a:srgbClr val="000090"/>
                </a:solidFill>
                <a:latin typeface="Sans Serif"/>
              </a:rPr>
              <a:t> </a:t>
            </a:r>
          </a:p>
          <a:p>
            <a:pPr algn="ctr" eaLnBrk="0" hangingPunct="0">
              <a:defRPr/>
            </a:pPr>
            <a:r>
              <a:rPr lang="en-US" sz="2400" dirty="0" smtClean="0">
                <a:solidFill>
                  <a:srgbClr val="000090"/>
                </a:solidFill>
                <a:latin typeface="Sans Serif"/>
              </a:rPr>
              <a:t>University of Maryland, College Park</a:t>
            </a:r>
          </a:p>
          <a:p>
            <a:pPr algn="ctr" eaLnBrk="0" hangingPunct="0">
              <a:defRPr/>
            </a:pPr>
            <a:endParaRPr lang="en-US" sz="2400" dirty="0" smtClean="0">
              <a:solidFill>
                <a:srgbClr val="000090"/>
              </a:solidFill>
              <a:latin typeface="Sans Serif"/>
            </a:endParaRPr>
          </a:p>
          <a:p>
            <a:pPr algn="ctr" eaLnBrk="0" hangingPunct="0">
              <a:defRPr/>
            </a:pPr>
            <a:endParaRPr lang="en-US" sz="2400" dirty="0" smtClean="0">
              <a:solidFill>
                <a:srgbClr val="000090"/>
              </a:solidFill>
              <a:latin typeface="Sans Serif"/>
            </a:endParaRPr>
          </a:p>
          <a:p>
            <a:pPr algn="ctr" eaLnBrk="0" hangingPunct="0">
              <a:defRPr/>
            </a:pPr>
            <a:r>
              <a:rPr lang="en-US" sz="2400" dirty="0" smtClean="0">
                <a:solidFill>
                  <a:srgbClr val="000090"/>
                </a:solidFill>
                <a:latin typeface="Sans Serif"/>
              </a:rPr>
              <a:t>CSSW 2014</a:t>
            </a:r>
          </a:p>
        </p:txBody>
      </p:sp>
      <p:pic>
        <p:nvPicPr>
          <p:cNvPr id="8" name="Picture 4" descr="https://encrypted-tbn2.gstatic.com/images?q=tbn:ANd9GcTiXkfK6_rFv97ThUHKRYR2f16SNQQGeckLjEicr0wM8jXNB24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046" y="5242868"/>
            <a:ext cx="1458763" cy="14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802124"/>
      </p:ext>
    </p:extLst>
  </p:cSld>
  <p:clrMapOvr>
    <a:masterClrMapping/>
  </p:clrMapOvr>
  <p:transition xmlns:p14="http://schemas.microsoft.com/office/powerpoint/2010/main" advTm="13971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534400" cy="914400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Sans Serif"/>
              </a:rPr>
              <a:t>Merkle</a:t>
            </a:r>
            <a:r>
              <a:rPr lang="en-US" b="1" dirty="0">
                <a:solidFill>
                  <a:srgbClr val="FF0000"/>
                </a:solidFill>
                <a:latin typeface="Sans Serif"/>
              </a:rPr>
              <a:t> hash </a:t>
            </a:r>
            <a:r>
              <a:rPr lang="en-US" b="1" dirty="0" smtClean="0">
                <a:solidFill>
                  <a:srgbClr val="FF0000"/>
                </a:solidFill>
                <a:latin typeface="Sans Serif"/>
              </a:rPr>
              <a:t>trees: update</a:t>
            </a:r>
            <a:endParaRPr lang="en-US" b="1" dirty="0">
              <a:solidFill>
                <a:srgbClr val="FF0000"/>
              </a:solidFill>
              <a:latin typeface="Sans Serif"/>
            </a:endParaRP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64245" y="1524000"/>
            <a:ext cx="8226933" cy="1066800"/>
          </a:xfrm>
        </p:spPr>
        <p:txBody>
          <a:bodyPr/>
          <a:lstStyle/>
          <a:p>
            <a:r>
              <a:rPr lang="en-US" sz="3000" kern="1200" dirty="0" smtClean="0">
                <a:latin typeface="Sans Serif"/>
              </a:rPr>
              <a:t>New item arrives</a:t>
            </a:r>
            <a:endParaRPr lang="en-US" sz="3000" kern="1200" dirty="0">
              <a:latin typeface="Sans Serif"/>
            </a:endParaRPr>
          </a:p>
          <a:p>
            <a:pPr>
              <a:buNone/>
            </a:pPr>
            <a:endParaRPr lang="en-US" sz="2400" dirty="0" smtClean="0">
              <a:ea typeface="+mn-ea"/>
              <a:cs typeface="+mn-cs"/>
            </a:endParaRP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104" name="Rectangle 113"/>
          <p:cNvSpPr>
            <a:spLocks noChangeAspect="1" noChangeArrowheads="1"/>
          </p:cNvSpPr>
          <p:nvPr/>
        </p:nvSpPr>
        <p:spPr bwMode="auto">
          <a:xfrm>
            <a:off x="1391445" y="5903779"/>
            <a:ext cx="361155" cy="3446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5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x2</a:t>
            </a:r>
          </a:p>
        </p:txBody>
      </p:sp>
      <p:sp>
        <p:nvSpPr>
          <p:cNvPr id="105" name="Rectangle 114"/>
          <p:cNvSpPr>
            <a:spLocks noChangeAspect="1" noChangeArrowheads="1"/>
          </p:cNvSpPr>
          <p:nvPr/>
        </p:nvSpPr>
        <p:spPr bwMode="auto">
          <a:xfrm>
            <a:off x="228600" y="5903779"/>
            <a:ext cx="361155" cy="3446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5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x1</a:t>
            </a:r>
          </a:p>
        </p:txBody>
      </p:sp>
      <p:sp>
        <p:nvSpPr>
          <p:cNvPr id="106" name="Oval 116"/>
          <p:cNvSpPr>
            <a:spLocks noChangeAspect="1" noChangeArrowheads="1"/>
          </p:cNvSpPr>
          <p:nvPr/>
        </p:nvSpPr>
        <p:spPr bwMode="auto">
          <a:xfrm>
            <a:off x="638879" y="4657311"/>
            <a:ext cx="732721" cy="75074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h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(,.,)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7" name="AutoShape 120"/>
          <p:cNvCxnSpPr>
            <a:cxnSpLocks noChangeAspect="1" noChangeShapeType="1"/>
            <a:stCxn id="105" idx="0"/>
            <a:endCxn id="106" idx="3"/>
          </p:cNvCxnSpPr>
          <p:nvPr/>
        </p:nvCxnSpPr>
        <p:spPr bwMode="auto">
          <a:xfrm flipV="1">
            <a:off x="409178" y="5298110"/>
            <a:ext cx="337006" cy="60566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108" name="AutoShape 121"/>
          <p:cNvCxnSpPr>
            <a:cxnSpLocks noChangeAspect="1" noChangeShapeType="1"/>
            <a:stCxn id="104" idx="0"/>
            <a:endCxn id="106" idx="5"/>
          </p:cNvCxnSpPr>
          <p:nvPr/>
        </p:nvCxnSpPr>
        <p:spPr bwMode="auto">
          <a:xfrm flipH="1" flipV="1">
            <a:off x="1264295" y="5298110"/>
            <a:ext cx="307728" cy="60566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sp>
        <p:nvSpPr>
          <p:cNvPr id="35" name="Rectangle 113"/>
          <p:cNvSpPr>
            <a:spLocks noChangeAspect="1" noChangeArrowheads="1"/>
          </p:cNvSpPr>
          <p:nvPr/>
        </p:nvSpPr>
        <p:spPr bwMode="auto">
          <a:xfrm>
            <a:off x="3677445" y="5903779"/>
            <a:ext cx="361155" cy="3446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5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el-GR" sz="2000" b="1" dirty="0" smtClean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Rectangle 114"/>
          <p:cNvSpPr>
            <a:spLocks noChangeAspect="1" noChangeArrowheads="1"/>
          </p:cNvSpPr>
          <p:nvPr/>
        </p:nvSpPr>
        <p:spPr bwMode="auto">
          <a:xfrm>
            <a:off x="2514600" y="5903779"/>
            <a:ext cx="361155" cy="3446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5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el-GR" sz="2000" b="1" dirty="0" smtClean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Oval 116"/>
          <p:cNvSpPr>
            <a:spLocks noChangeAspect="1" noChangeArrowheads="1"/>
          </p:cNvSpPr>
          <p:nvPr/>
        </p:nvSpPr>
        <p:spPr bwMode="auto">
          <a:xfrm>
            <a:off x="2924879" y="4657311"/>
            <a:ext cx="732721" cy="75074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h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(,.,)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8" name="AutoShape 120"/>
          <p:cNvCxnSpPr>
            <a:cxnSpLocks noChangeAspect="1" noChangeShapeType="1"/>
            <a:stCxn id="36" idx="0"/>
            <a:endCxn id="37" idx="3"/>
          </p:cNvCxnSpPr>
          <p:nvPr/>
        </p:nvCxnSpPr>
        <p:spPr bwMode="auto">
          <a:xfrm flipV="1">
            <a:off x="2695178" y="5298110"/>
            <a:ext cx="337006" cy="60566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39" name="AutoShape 121"/>
          <p:cNvCxnSpPr>
            <a:cxnSpLocks noChangeAspect="1" noChangeShapeType="1"/>
            <a:stCxn id="35" idx="0"/>
            <a:endCxn id="37" idx="5"/>
          </p:cNvCxnSpPr>
          <p:nvPr/>
        </p:nvCxnSpPr>
        <p:spPr bwMode="auto">
          <a:xfrm flipH="1" flipV="1">
            <a:off x="3550295" y="5298110"/>
            <a:ext cx="307728" cy="60566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sp>
        <p:nvSpPr>
          <p:cNvPr id="61" name="Oval 116"/>
          <p:cNvSpPr>
            <a:spLocks noChangeAspect="1" noChangeArrowheads="1"/>
          </p:cNvSpPr>
          <p:nvPr/>
        </p:nvSpPr>
        <p:spPr bwMode="auto">
          <a:xfrm>
            <a:off x="1793587" y="3733800"/>
            <a:ext cx="732721" cy="75074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h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(,.,)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106" idx="0"/>
            <a:endCxn id="61" idx="2"/>
          </p:cNvCxnSpPr>
          <p:nvPr/>
        </p:nvCxnSpPr>
        <p:spPr bwMode="auto">
          <a:xfrm flipV="1">
            <a:off x="1005240" y="4109172"/>
            <a:ext cx="788347" cy="54813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64" name="Straight Arrow Connector 63"/>
          <p:cNvCxnSpPr>
            <a:stCxn id="37" idx="0"/>
            <a:endCxn id="61" idx="6"/>
          </p:cNvCxnSpPr>
          <p:nvPr/>
        </p:nvCxnSpPr>
        <p:spPr bwMode="auto">
          <a:xfrm flipH="1" flipV="1">
            <a:off x="2526308" y="4109172"/>
            <a:ext cx="764932" cy="54813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sp>
        <p:nvSpPr>
          <p:cNvPr id="71" name="Rectangle 113"/>
          <p:cNvSpPr>
            <a:spLocks noChangeAspect="1" noChangeArrowheads="1"/>
          </p:cNvSpPr>
          <p:nvPr/>
        </p:nvSpPr>
        <p:spPr bwMode="auto">
          <a:xfrm>
            <a:off x="6039645" y="5903779"/>
            <a:ext cx="361155" cy="3446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5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el-GR" sz="2000" b="1" dirty="0" smtClean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6" name="Rectangle 113"/>
          <p:cNvSpPr>
            <a:spLocks noChangeAspect="1" noChangeArrowheads="1"/>
          </p:cNvSpPr>
          <p:nvPr/>
        </p:nvSpPr>
        <p:spPr bwMode="auto">
          <a:xfrm>
            <a:off x="8325645" y="5903779"/>
            <a:ext cx="361155" cy="3446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5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el-GR" sz="2000" b="1" dirty="0" smtClean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7" name="Rectangle 114"/>
          <p:cNvSpPr>
            <a:spLocks noChangeAspect="1" noChangeArrowheads="1"/>
          </p:cNvSpPr>
          <p:nvPr/>
        </p:nvSpPr>
        <p:spPr bwMode="auto">
          <a:xfrm>
            <a:off x="7162800" y="5903779"/>
            <a:ext cx="361155" cy="3446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5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el-GR" sz="2000" b="1" dirty="0" smtClean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8" name="Oval 116"/>
          <p:cNvSpPr>
            <a:spLocks noChangeAspect="1" noChangeArrowheads="1"/>
          </p:cNvSpPr>
          <p:nvPr/>
        </p:nvSpPr>
        <p:spPr bwMode="auto">
          <a:xfrm>
            <a:off x="7573079" y="4657311"/>
            <a:ext cx="732721" cy="75074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h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(,.,)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9" name="AutoShape 120"/>
          <p:cNvCxnSpPr>
            <a:cxnSpLocks noChangeAspect="1" noChangeShapeType="1"/>
            <a:stCxn id="77" idx="0"/>
            <a:endCxn id="78" idx="3"/>
          </p:cNvCxnSpPr>
          <p:nvPr/>
        </p:nvCxnSpPr>
        <p:spPr bwMode="auto">
          <a:xfrm flipV="1">
            <a:off x="7343378" y="5298110"/>
            <a:ext cx="337006" cy="60566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80" name="AutoShape 121"/>
          <p:cNvCxnSpPr>
            <a:cxnSpLocks noChangeAspect="1" noChangeShapeType="1"/>
            <a:stCxn id="76" idx="0"/>
            <a:endCxn id="78" idx="5"/>
          </p:cNvCxnSpPr>
          <p:nvPr/>
        </p:nvCxnSpPr>
        <p:spPr bwMode="auto">
          <a:xfrm flipH="1" flipV="1">
            <a:off x="8198495" y="5298110"/>
            <a:ext cx="307728" cy="60566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sp>
        <p:nvSpPr>
          <p:cNvPr id="81" name="Oval 116"/>
          <p:cNvSpPr>
            <a:spLocks noChangeAspect="1" noChangeArrowheads="1"/>
          </p:cNvSpPr>
          <p:nvPr/>
        </p:nvSpPr>
        <p:spPr bwMode="auto">
          <a:xfrm>
            <a:off x="6441787" y="3733800"/>
            <a:ext cx="732721" cy="75074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h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(,.,)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83" name="Straight Arrow Connector 82"/>
          <p:cNvCxnSpPr>
            <a:stCxn id="78" idx="0"/>
            <a:endCxn id="81" idx="6"/>
          </p:cNvCxnSpPr>
          <p:nvPr/>
        </p:nvCxnSpPr>
        <p:spPr bwMode="auto">
          <a:xfrm flipH="1" flipV="1">
            <a:off x="7174508" y="4109172"/>
            <a:ext cx="764932" cy="54813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sp>
        <p:nvSpPr>
          <p:cNvPr id="84" name="Oval 116"/>
          <p:cNvSpPr>
            <a:spLocks noChangeAspect="1" noChangeArrowheads="1"/>
          </p:cNvSpPr>
          <p:nvPr/>
        </p:nvSpPr>
        <p:spPr bwMode="auto">
          <a:xfrm>
            <a:off x="4114800" y="2924675"/>
            <a:ext cx="732721" cy="75074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l-GR" sz="2800" b="1" dirty="0">
                <a:solidFill>
                  <a:schemeClr val="bg2">
                    <a:lumMod val="10000"/>
                  </a:schemeClr>
                </a:solidFill>
              </a:rPr>
              <a:t>σ</a:t>
            </a:r>
            <a:endParaRPr 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85" name="Straight Arrow Connector 84"/>
          <p:cNvCxnSpPr>
            <a:stCxn id="61" idx="7"/>
            <a:endCxn id="84" idx="2"/>
          </p:cNvCxnSpPr>
          <p:nvPr/>
        </p:nvCxnSpPr>
        <p:spPr bwMode="auto">
          <a:xfrm flipV="1">
            <a:off x="2419003" y="3300047"/>
            <a:ext cx="1695797" cy="543697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88" name="Straight Arrow Connector 87"/>
          <p:cNvCxnSpPr>
            <a:stCxn id="81" idx="1"/>
            <a:endCxn id="84" idx="6"/>
          </p:cNvCxnSpPr>
          <p:nvPr/>
        </p:nvCxnSpPr>
        <p:spPr bwMode="auto">
          <a:xfrm flipH="1" flipV="1">
            <a:off x="4847521" y="3300047"/>
            <a:ext cx="1701571" cy="543697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94" name="Straight Arrow Connector 93"/>
          <p:cNvCxnSpPr>
            <a:stCxn id="71" idx="0"/>
            <a:endCxn id="81" idx="3"/>
          </p:cNvCxnSpPr>
          <p:nvPr/>
        </p:nvCxnSpPr>
        <p:spPr bwMode="auto">
          <a:xfrm flipV="1">
            <a:off x="6220223" y="4374599"/>
            <a:ext cx="328869" cy="1529180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sp>
        <p:nvSpPr>
          <p:cNvPr id="29" name="Rectangle 113"/>
          <p:cNvSpPr>
            <a:spLocks noChangeAspect="1" noChangeArrowheads="1"/>
          </p:cNvSpPr>
          <p:nvPr/>
        </p:nvSpPr>
        <p:spPr bwMode="auto">
          <a:xfrm>
            <a:off x="-1219200" y="6400800"/>
            <a:ext cx="361155" cy="3446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5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x5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F2736-D0D9-4869-A6C8-794759AFE45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41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0.67187 -0.069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4" y="-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534400" cy="914400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Sans Serif"/>
              </a:rPr>
              <a:t>Merkle</a:t>
            </a:r>
            <a:r>
              <a:rPr lang="en-US" b="1" dirty="0">
                <a:solidFill>
                  <a:srgbClr val="FF0000"/>
                </a:solidFill>
                <a:latin typeface="Sans Serif"/>
              </a:rPr>
              <a:t> hash </a:t>
            </a:r>
            <a:r>
              <a:rPr lang="en-US" b="1" dirty="0" smtClean="0">
                <a:solidFill>
                  <a:srgbClr val="FF0000"/>
                </a:solidFill>
                <a:latin typeface="Sans Serif"/>
              </a:rPr>
              <a:t>trees: update</a:t>
            </a:r>
            <a:endParaRPr lang="en-US" b="1" dirty="0">
              <a:solidFill>
                <a:srgbClr val="FF0000"/>
              </a:solidFill>
              <a:latin typeface="Sans Serif"/>
            </a:endParaRP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64245" y="1524000"/>
            <a:ext cx="8427355" cy="1066800"/>
          </a:xfrm>
        </p:spPr>
        <p:txBody>
          <a:bodyPr/>
          <a:lstStyle/>
          <a:p>
            <a:r>
              <a:rPr lang="en-US" sz="3000" kern="1200" dirty="0" smtClean="0">
                <a:latin typeface="Sans Serif"/>
              </a:rPr>
              <a:t>Update </a:t>
            </a:r>
            <a:r>
              <a:rPr lang="el-GR" sz="3000" b="1" kern="12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3000" b="1" kern="12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1200" dirty="0">
                <a:latin typeface="Sans Serif"/>
              </a:rPr>
              <a:t>to</a:t>
            </a:r>
            <a:r>
              <a:rPr lang="en-US" sz="3000" b="1" kern="12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3000" b="1" kern="1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3000" b="1" kern="12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endParaRPr lang="en-US" sz="2400" dirty="0" smtClean="0">
              <a:ea typeface="+mn-ea"/>
              <a:cs typeface="+mn-cs"/>
            </a:endParaRP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104" name="Rectangle 113"/>
          <p:cNvSpPr>
            <a:spLocks noChangeAspect="1" noChangeArrowheads="1"/>
          </p:cNvSpPr>
          <p:nvPr/>
        </p:nvSpPr>
        <p:spPr bwMode="auto">
          <a:xfrm>
            <a:off x="1391445" y="5903779"/>
            <a:ext cx="361155" cy="3446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5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x2</a:t>
            </a:r>
          </a:p>
        </p:txBody>
      </p:sp>
      <p:sp>
        <p:nvSpPr>
          <p:cNvPr id="105" name="Rectangle 114"/>
          <p:cNvSpPr>
            <a:spLocks noChangeAspect="1" noChangeArrowheads="1"/>
          </p:cNvSpPr>
          <p:nvPr/>
        </p:nvSpPr>
        <p:spPr bwMode="auto">
          <a:xfrm>
            <a:off x="228600" y="5903779"/>
            <a:ext cx="361155" cy="3446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5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x1</a:t>
            </a:r>
          </a:p>
        </p:txBody>
      </p:sp>
      <p:sp>
        <p:nvSpPr>
          <p:cNvPr id="106" name="Oval 116"/>
          <p:cNvSpPr>
            <a:spLocks noChangeAspect="1" noChangeArrowheads="1"/>
          </p:cNvSpPr>
          <p:nvPr/>
        </p:nvSpPr>
        <p:spPr bwMode="auto">
          <a:xfrm>
            <a:off x="638879" y="4657311"/>
            <a:ext cx="732721" cy="75074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h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(,.,)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7" name="AutoShape 120"/>
          <p:cNvCxnSpPr>
            <a:cxnSpLocks noChangeAspect="1" noChangeShapeType="1"/>
            <a:stCxn id="105" idx="0"/>
            <a:endCxn id="106" idx="3"/>
          </p:cNvCxnSpPr>
          <p:nvPr/>
        </p:nvCxnSpPr>
        <p:spPr bwMode="auto">
          <a:xfrm flipV="1">
            <a:off x="409178" y="5298110"/>
            <a:ext cx="337006" cy="60566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108" name="AutoShape 121"/>
          <p:cNvCxnSpPr>
            <a:cxnSpLocks noChangeAspect="1" noChangeShapeType="1"/>
            <a:stCxn id="104" idx="0"/>
            <a:endCxn id="106" idx="5"/>
          </p:cNvCxnSpPr>
          <p:nvPr/>
        </p:nvCxnSpPr>
        <p:spPr bwMode="auto">
          <a:xfrm flipH="1" flipV="1">
            <a:off x="1264295" y="5298110"/>
            <a:ext cx="307728" cy="60566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sp>
        <p:nvSpPr>
          <p:cNvPr id="35" name="Rectangle 113"/>
          <p:cNvSpPr>
            <a:spLocks noChangeAspect="1" noChangeArrowheads="1"/>
          </p:cNvSpPr>
          <p:nvPr/>
        </p:nvSpPr>
        <p:spPr bwMode="auto">
          <a:xfrm>
            <a:off x="3677445" y="5903779"/>
            <a:ext cx="361155" cy="3446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5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el-GR" sz="2000" b="1" dirty="0" smtClean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Rectangle 114"/>
          <p:cNvSpPr>
            <a:spLocks noChangeAspect="1" noChangeArrowheads="1"/>
          </p:cNvSpPr>
          <p:nvPr/>
        </p:nvSpPr>
        <p:spPr bwMode="auto">
          <a:xfrm>
            <a:off x="2514600" y="5903779"/>
            <a:ext cx="361155" cy="3446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5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el-GR" sz="2000" b="1" dirty="0" smtClean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Oval 116"/>
          <p:cNvSpPr>
            <a:spLocks noChangeAspect="1" noChangeArrowheads="1"/>
          </p:cNvSpPr>
          <p:nvPr/>
        </p:nvSpPr>
        <p:spPr bwMode="auto">
          <a:xfrm>
            <a:off x="2924879" y="4657311"/>
            <a:ext cx="732721" cy="75074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h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(,.,)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8" name="AutoShape 120"/>
          <p:cNvCxnSpPr>
            <a:cxnSpLocks noChangeAspect="1" noChangeShapeType="1"/>
            <a:stCxn id="36" idx="0"/>
            <a:endCxn id="37" idx="3"/>
          </p:cNvCxnSpPr>
          <p:nvPr/>
        </p:nvCxnSpPr>
        <p:spPr bwMode="auto">
          <a:xfrm flipV="1">
            <a:off x="2695178" y="5298110"/>
            <a:ext cx="337006" cy="60566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39" name="AutoShape 121"/>
          <p:cNvCxnSpPr>
            <a:cxnSpLocks noChangeAspect="1" noChangeShapeType="1"/>
            <a:stCxn id="35" idx="0"/>
            <a:endCxn id="37" idx="5"/>
          </p:cNvCxnSpPr>
          <p:nvPr/>
        </p:nvCxnSpPr>
        <p:spPr bwMode="auto">
          <a:xfrm flipH="1" flipV="1">
            <a:off x="3550295" y="5298110"/>
            <a:ext cx="307728" cy="60566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sp>
        <p:nvSpPr>
          <p:cNvPr id="61" name="Oval 116"/>
          <p:cNvSpPr>
            <a:spLocks noChangeAspect="1" noChangeArrowheads="1"/>
          </p:cNvSpPr>
          <p:nvPr/>
        </p:nvSpPr>
        <p:spPr bwMode="auto">
          <a:xfrm>
            <a:off x="1793587" y="3733800"/>
            <a:ext cx="732721" cy="75074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h(,.,)</a:t>
            </a:r>
          </a:p>
        </p:txBody>
      </p:sp>
      <p:cxnSp>
        <p:nvCxnSpPr>
          <p:cNvPr id="9" name="Straight Arrow Connector 8"/>
          <p:cNvCxnSpPr>
            <a:stCxn id="106" idx="0"/>
            <a:endCxn id="61" idx="2"/>
          </p:cNvCxnSpPr>
          <p:nvPr/>
        </p:nvCxnSpPr>
        <p:spPr bwMode="auto">
          <a:xfrm flipV="1">
            <a:off x="1005240" y="4109172"/>
            <a:ext cx="788347" cy="54813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64" name="Straight Arrow Connector 63"/>
          <p:cNvCxnSpPr>
            <a:stCxn id="37" idx="0"/>
            <a:endCxn id="61" idx="6"/>
          </p:cNvCxnSpPr>
          <p:nvPr/>
        </p:nvCxnSpPr>
        <p:spPr bwMode="auto">
          <a:xfrm flipH="1" flipV="1">
            <a:off x="2526308" y="4109172"/>
            <a:ext cx="764932" cy="54813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sp>
        <p:nvSpPr>
          <p:cNvPr id="71" name="Rectangle 113"/>
          <p:cNvSpPr>
            <a:spLocks noChangeAspect="1" noChangeArrowheads="1"/>
          </p:cNvSpPr>
          <p:nvPr/>
        </p:nvSpPr>
        <p:spPr bwMode="auto">
          <a:xfrm>
            <a:off x="6039645" y="5903779"/>
            <a:ext cx="361155" cy="3446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5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el-GR" sz="20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2" name="Rectangle 114"/>
          <p:cNvSpPr>
            <a:spLocks noChangeAspect="1" noChangeArrowheads="1"/>
          </p:cNvSpPr>
          <p:nvPr/>
        </p:nvSpPr>
        <p:spPr bwMode="auto">
          <a:xfrm>
            <a:off x="4876800" y="5903779"/>
            <a:ext cx="361155" cy="3446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5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el-GR" sz="20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3" name="Oval 116"/>
          <p:cNvSpPr>
            <a:spLocks noChangeAspect="1" noChangeArrowheads="1"/>
          </p:cNvSpPr>
          <p:nvPr/>
        </p:nvSpPr>
        <p:spPr bwMode="auto">
          <a:xfrm>
            <a:off x="5287079" y="4657311"/>
            <a:ext cx="732721" cy="75074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h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(,.,)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4" name="AutoShape 120"/>
          <p:cNvCxnSpPr>
            <a:cxnSpLocks noChangeAspect="1" noChangeShapeType="1"/>
            <a:stCxn id="72" idx="0"/>
            <a:endCxn id="73" idx="3"/>
          </p:cNvCxnSpPr>
          <p:nvPr/>
        </p:nvCxnSpPr>
        <p:spPr bwMode="auto">
          <a:xfrm flipV="1">
            <a:off x="5057378" y="5298110"/>
            <a:ext cx="337006" cy="60566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75" name="AutoShape 121"/>
          <p:cNvCxnSpPr>
            <a:cxnSpLocks noChangeAspect="1" noChangeShapeType="1"/>
            <a:stCxn id="71" idx="0"/>
            <a:endCxn id="73" idx="5"/>
          </p:cNvCxnSpPr>
          <p:nvPr/>
        </p:nvCxnSpPr>
        <p:spPr bwMode="auto">
          <a:xfrm flipH="1" flipV="1">
            <a:off x="5912495" y="5298110"/>
            <a:ext cx="307728" cy="60566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sp>
        <p:nvSpPr>
          <p:cNvPr id="76" name="Rectangle 113"/>
          <p:cNvSpPr>
            <a:spLocks noChangeAspect="1" noChangeArrowheads="1"/>
          </p:cNvSpPr>
          <p:nvPr/>
        </p:nvSpPr>
        <p:spPr bwMode="auto">
          <a:xfrm>
            <a:off x="8325645" y="5903779"/>
            <a:ext cx="361155" cy="3446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5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el-GR" sz="2000" b="1" dirty="0" smtClean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7" name="Rectangle 114"/>
          <p:cNvSpPr>
            <a:spLocks noChangeAspect="1" noChangeArrowheads="1"/>
          </p:cNvSpPr>
          <p:nvPr/>
        </p:nvSpPr>
        <p:spPr bwMode="auto">
          <a:xfrm>
            <a:off x="7162800" y="5903779"/>
            <a:ext cx="361155" cy="3446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5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el-GR" sz="2000" b="1" dirty="0" smtClean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8" name="Oval 116"/>
          <p:cNvSpPr>
            <a:spLocks noChangeAspect="1" noChangeArrowheads="1"/>
          </p:cNvSpPr>
          <p:nvPr/>
        </p:nvSpPr>
        <p:spPr bwMode="auto">
          <a:xfrm>
            <a:off x="7573079" y="4657311"/>
            <a:ext cx="732721" cy="75074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h(,.,)</a:t>
            </a:r>
          </a:p>
        </p:txBody>
      </p:sp>
      <p:cxnSp>
        <p:nvCxnSpPr>
          <p:cNvPr id="79" name="AutoShape 120"/>
          <p:cNvCxnSpPr>
            <a:cxnSpLocks noChangeAspect="1" noChangeShapeType="1"/>
            <a:stCxn id="77" idx="0"/>
            <a:endCxn id="78" idx="3"/>
          </p:cNvCxnSpPr>
          <p:nvPr/>
        </p:nvCxnSpPr>
        <p:spPr bwMode="auto">
          <a:xfrm flipV="1">
            <a:off x="7343378" y="5298110"/>
            <a:ext cx="337006" cy="60566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80" name="AutoShape 121"/>
          <p:cNvCxnSpPr>
            <a:cxnSpLocks noChangeAspect="1" noChangeShapeType="1"/>
            <a:stCxn id="76" idx="0"/>
            <a:endCxn id="78" idx="5"/>
          </p:cNvCxnSpPr>
          <p:nvPr/>
        </p:nvCxnSpPr>
        <p:spPr bwMode="auto">
          <a:xfrm flipH="1" flipV="1">
            <a:off x="8198495" y="5298110"/>
            <a:ext cx="307728" cy="60566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sp>
        <p:nvSpPr>
          <p:cNvPr id="81" name="Oval 116"/>
          <p:cNvSpPr>
            <a:spLocks noChangeAspect="1" noChangeArrowheads="1"/>
          </p:cNvSpPr>
          <p:nvPr/>
        </p:nvSpPr>
        <p:spPr bwMode="auto">
          <a:xfrm>
            <a:off x="6441787" y="3733800"/>
            <a:ext cx="732721" cy="75074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h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(,.,)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82" name="Straight Arrow Connector 81"/>
          <p:cNvCxnSpPr>
            <a:stCxn id="73" idx="0"/>
            <a:endCxn id="81" idx="2"/>
          </p:cNvCxnSpPr>
          <p:nvPr/>
        </p:nvCxnSpPr>
        <p:spPr bwMode="auto">
          <a:xfrm flipV="1">
            <a:off x="5653440" y="4109172"/>
            <a:ext cx="788347" cy="54813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83" name="Straight Arrow Connector 82"/>
          <p:cNvCxnSpPr>
            <a:stCxn id="78" idx="0"/>
            <a:endCxn id="81" idx="6"/>
          </p:cNvCxnSpPr>
          <p:nvPr/>
        </p:nvCxnSpPr>
        <p:spPr bwMode="auto">
          <a:xfrm flipH="1" flipV="1">
            <a:off x="7174508" y="4109172"/>
            <a:ext cx="764932" cy="54813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sp>
        <p:nvSpPr>
          <p:cNvPr id="84" name="Oval 116"/>
          <p:cNvSpPr>
            <a:spLocks noChangeAspect="1" noChangeArrowheads="1"/>
          </p:cNvSpPr>
          <p:nvPr/>
        </p:nvSpPr>
        <p:spPr bwMode="auto">
          <a:xfrm>
            <a:off x="4114800" y="2924675"/>
            <a:ext cx="732721" cy="75074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l-GR" sz="2800" b="1" dirty="0">
                <a:solidFill>
                  <a:schemeClr val="accent5">
                    <a:lumMod val="10000"/>
                  </a:schemeClr>
                </a:solidFill>
                <a:cs typeface="Times New Roman" panose="02020603050405020304" pitchFamily="18" charset="0"/>
              </a:rPr>
              <a:t>σ</a:t>
            </a:r>
            <a:r>
              <a:rPr lang="en-US" sz="2800" b="1" dirty="0">
                <a:solidFill>
                  <a:schemeClr val="accent5">
                    <a:lumMod val="10000"/>
                  </a:schemeClr>
                </a:solidFill>
                <a:cs typeface="Times New Roman" panose="02020603050405020304" pitchFamily="18" charset="0"/>
              </a:rPr>
              <a:t>′</a:t>
            </a:r>
            <a:endParaRPr 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85" name="Straight Arrow Connector 84"/>
          <p:cNvCxnSpPr>
            <a:stCxn id="61" idx="7"/>
            <a:endCxn id="84" idx="2"/>
          </p:cNvCxnSpPr>
          <p:nvPr/>
        </p:nvCxnSpPr>
        <p:spPr bwMode="auto">
          <a:xfrm flipV="1">
            <a:off x="2419003" y="3300047"/>
            <a:ext cx="1695797" cy="543697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88" name="Straight Arrow Connector 87"/>
          <p:cNvCxnSpPr>
            <a:stCxn id="81" idx="1"/>
            <a:endCxn id="84" idx="6"/>
          </p:cNvCxnSpPr>
          <p:nvPr/>
        </p:nvCxnSpPr>
        <p:spPr bwMode="auto">
          <a:xfrm flipH="1" flipV="1">
            <a:off x="4847521" y="3300047"/>
            <a:ext cx="1701571" cy="543697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F2736-D0D9-4869-A6C8-794759AFE45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2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534400" cy="914400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Sans Serif"/>
              </a:rPr>
              <a:t>Merkle</a:t>
            </a:r>
            <a:r>
              <a:rPr lang="en-US" b="1" dirty="0">
                <a:solidFill>
                  <a:srgbClr val="FF0000"/>
                </a:solidFill>
                <a:latin typeface="Sans Serif"/>
              </a:rPr>
              <a:t> hash </a:t>
            </a:r>
            <a:r>
              <a:rPr lang="en-US" b="1" dirty="0" smtClean="0">
                <a:solidFill>
                  <a:srgbClr val="FF0000"/>
                </a:solidFill>
                <a:latin typeface="Sans Serif"/>
              </a:rPr>
              <a:t>trees: update</a:t>
            </a:r>
            <a:endParaRPr lang="en-US" b="1" dirty="0">
              <a:solidFill>
                <a:srgbClr val="FF0000"/>
              </a:solidFill>
              <a:latin typeface="Sans Serif"/>
            </a:endParaRP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64245" y="1524000"/>
            <a:ext cx="8427355" cy="1066800"/>
          </a:xfrm>
        </p:spPr>
        <p:txBody>
          <a:bodyPr>
            <a:normAutofit lnSpcReduction="10000"/>
          </a:bodyPr>
          <a:lstStyle/>
          <a:p>
            <a:r>
              <a:rPr lang="en-US" sz="3000" kern="1200" dirty="0" smtClean="0">
                <a:latin typeface="Sans Serif"/>
              </a:rPr>
              <a:t>Requires access to green nodes</a:t>
            </a:r>
          </a:p>
          <a:p>
            <a:r>
              <a:rPr lang="en-US" sz="3000" kern="1200" dirty="0" smtClean="0">
                <a:latin typeface="Sans Serif"/>
              </a:rPr>
              <a:t>Does not work for a stream</a:t>
            </a:r>
          </a:p>
          <a:p>
            <a:pPr>
              <a:buNone/>
            </a:pPr>
            <a:endParaRPr lang="en-US" sz="2400" dirty="0" smtClean="0">
              <a:ea typeface="+mn-ea"/>
              <a:cs typeface="+mn-cs"/>
            </a:endParaRP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104" name="Rectangle 113"/>
          <p:cNvSpPr>
            <a:spLocks noChangeAspect="1" noChangeArrowheads="1"/>
          </p:cNvSpPr>
          <p:nvPr/>
        </p:nvSpPr>
        <p:spPr bwMode="auto">
          <a:xfrm>
            <a:off x="1391445" y="5903779"/>
            <a:ext cx="361155" cy="3446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5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x2</a:t>
            </a:r>
          </a:p>
        </p:txBody>
      </p:sp>
      <p:sp>
        <p:nvSpPr>
          <p:cNvPr id="105" name="Rectangle 114"/>
          <p:cNvSpPr>
            <a:spLocks noChangeAspect="1" noChangeArrowheads="1"/>
          </p:cNvSpPr>
          <p:nvPr/>
        </p:nvSpPr>
        <p:spPr bwMode="auto">
          <a:xfrm>
            <a:off x="228600" y="5903779"/>
            <a:ext cx="361155" cy="3446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5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x1</a:t>
            </a:r>
          </a:p>
        </p:txBody>
      </p:sp>
      <p:sp>
        <p:nvSpPr>
          <p:cNvPr id="106" name="Oval 116"/>
          <p:cNvSpPr>
            <a:spLocks noChangeAspect="1" noChangeArrowheads="1"/>
          </p:cNvSpPr>
          <p:nvPr/>
        </p:nvSpPr>
        <p:spPr bwMode="auto">
          <a:xfrm>
            <a:off x="638879" y="4657311"/>
            <a:ext cx="732721" cy="75074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h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(,.,)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7" name="AutoShape 120"/>
          <p:cNvCxnSpPr>
            <a:cxnSpLocks noChangeAspect="1" noChangeShapeType="1"/>
            <a:stCxn id="105" idx="0"/>
            <a:endCxn id="106" idx="3"/>
          </p:cNvCxnSpPr>
          <p:nvPr/>
        </p:nvCxnSpPr>
        <p:spPr bwMode="auto">
          <a:xfrm flipV="1">
            <a:off x="409178" y="5298110"/>
            <a:ext cx="337006" cy="60566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108" name="AutoShape 121"/>
          <p:cNvCxnSpPr>
            <a:cxnSpLocks noChangeAspect="1" noChangeShapeType="1"/>
            <a:stCxn id="104" idx="0"/>
            <a:endCxn id="106" idx="5"/>
          </p:cNvCxnSpPr>
          <p:nvPr/>
        </p:nvCxnSpPr>
        <p:spPr bwMode="auto">
          <a:xfrm flipH="1" flipV="1">
            <a:off x="1264295" y="5298110"/>
            <a:ext cx="307728" cy="60566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sp>
        <p:nvSpPr>
          <p:cNvPr id="35" name="Rectangle 113"/>
          <p:cNvSpPr>
            <a:spLocks noChangeAspect="1" noChangeArrowheads="1"/>
          </p:cNvSpPr>
          <p:nvPr/>
        </p:nvSpPr>
        <p:spPr bwMode="auto">
          <a:xfrm>
            <a:off x="3677445" y="5903779"/>
            <a:ext cx="361155" cy="3446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5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el-GR" sz="2000" b="1" dirty="0" smtClean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Rectangle 114"/>
          <p:cNvSpPr>
            <a:spLocks noChangeAspect="1" noChangeArrowheads="1"/>
          </p:cNvSpPr>
          <p:nvPr/>
        </p:nvSpPr>
        <p:spPr bwMode="auto">
          <a:xfrm>
            <a:off x="2514600" y="5903779"/>
            <a:ext cx="361155" cy="3446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5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el-GR" sz="2000" b="1" dirty="0" smtClean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Oval 116"/>
          <p:cNvSpPr>
            <a:spLocks noChangeAspect="1" noChangeArrowheads="1"/>
          </p:cNvSpPr>
          <p:nvPr/>
        </p:nvSpPr>
        <p:spPr bwMode="auto">
          <a:xfrm>
            <a:off x="2924879" y="4657311"/>
            <a:ext cx="732721" cy="75074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h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(,.,)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8" name="AutoShape 120"/>
          <p:cNvCxnSpPr>
            <a:cxnSpLocks noChangeAspect="1" noChangeShapeType="1"/>
            <a:stCxn id="36" idx="0"/>
            <a:endCxn id="37" idx="3"/>
          </p:cNvCxnSpPr>
          <p:nvPr/>
        </p:nvCxnSpPr>
        <p:spPr bwMode="auto">
          <a:xfrm flipV="1">
            <a:off x="2695178" y="5298110"/>
            <a:ext cx="337006" cy="60566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39" name="AutoShape 121"/>
          <p:cNvCxnSpPr>
            <a:cxnSpLocks noChangeAspect="1" noChangeShapeType="1"/>
            <a:stCxn id="35" idx="0"/>
            <a:endCxn id="37" idx="5"/>
          </p:cNvCxnSpPr>
          <p:nvPr/>
        </p:nvCxnSpPr>
        <p:spPr bwMode="auto">
          <a:xfrm flipH="1" flipV="1">
            <a:off x="3550295" y="5298110"/>
            <a:ext cx="307728" cy="60566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sp>
        <p:nvSpPr>
          <p:cNvPr id="61" name="Oval 116"/>
          <p:cNvSpPr>
            <a:spLocks noChangeAspect="1" noChangeArrowheads="1"/>
          </p:cNvSpPr>
          <p:nvPr/>
        </p:nvSpPr>
        <p:spPr bwMode="auto">
          <a:xfrm>
            <a:off x="1793587" y="3733800"/>
            <a:ext cx="732721" cy="750743"/>
          </a:xfrm>
          <a:prstGeom prst="ellipse">
            <a:avLst/>
          </a:prstGeom>
          <a:solidFill>
            <a:srgbClr val="42A31F"/>
          </a:solidFill>
          <a:ln w="25400">
            <a:solidFill>
              <a:srgbClr val="42A31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h(,.,)</a:t>
            </a:r>
          </a:p>
        </p:txBody>
      </p:sp>
      <p:cxnSp>
        <p:nvCxnSpPr>
          <p:cNvPr id="9" name="Straight Arrow Connector 8"/>
          <p:cNvCxnSpPr>
            <a:stCxn id="106" idx="0"/>
            <a:endCxn id="61" idx="2"/>
          </p:cNvCxnSpPr>
          <p:nvPr/>
        </p:nvCxnSpPr>
        <p:spPr bwMode="auto">
          <a:xfrm flipV="1">
            <a:off x="1005240" y="4109172"/>
            <a:ext cx="788347" cy="54813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64" name="Straight Arrow Connector 63"/>
          <p:cNvCxnSpPr>
            <a:stCxn id="37" idx="0"/>
            <a:endCxn id="61" idx="6"/>
          </p:cNvCxnSpPr>
          <p:nvPr/>
        </p:nvCxnSpPr>
        <p:spPr bwMode="auto">
          <a:xfrm flipH="1" flipV="1">
            <a:off x="2526308" y="4109172"/>
            <a:ext cx="764932" cy="54813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sp>
        <p:nvSpPr>
          <p:cNvPr id="71" name="Rectangle 113"/>
          <p:cNvSpPr>
            <a:spLocks noChangeAspect="1" noChangeArrowheads="1"/>
          </p:cNvSpPr>
          <p:nvPr/>
        </p:nvSpPr>
        <p:spPr bwMode="auto">
          <a:xfrm>
            <a:off x="6039645" y="5903779"/>
            <a:ext cx="361155" cy="344621"/>
          </a:xfrm>
          <a:prstGeom prst="rect">
            <a:avLst/>
          </a:prstGeom>
          <a:solidFill>
            <a:srgbClr val="42A31F"/>
          </a:solidFill>
          <a:ln w="25400">
            <a:solidFill>
              <a:srgbClr val="42A31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x</a:t>
            </a:r>
            <a:r>
              <a:rPr lang="el-GR" sz="2000" b="1" dirty="0">
                <a:solidFill>
                  <a:schemeClr val="bg1"/>
                </a:solidFill>
              </a:rPr>
              <a:t>6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2" name="Rectangle 114"/>
          <p:cNvSpPr>
            <a:spLocks noChangeAspect="1" noChangeArrowheads="1"/>
          </p:cNvSpPr>
          <p:nvPr/>
        </p:nvSpPr>
        <p:spPr bwMode="auto">
          <a:xfrm>
            <a:off x="4876800" y="5903779"/>
            <a:ext cx="361155" cy="344621"/>
          </a:xfrm>
          <a:prstGeom prst="rect">
            <a:avLst/>
          </a:prstGeom>
          <a:solidFill>
            <a:srgbClr val="42A31F"/>
          </a:solidFill>
          <a:ln w="25400">
            <a:solidFill>
              <a:srgbClr val="42A31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x</a:t>
            </a:r>
            <a:r>
              <a:rPr lang="el-GR" sz="2000" b="1" dirty="0" smtClean="0">
                <a:solidFill>
                  <a:schemeClr val="bg1"/>
                </a:solidFill>
              </a:rPr>
              <a:t>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3" name="Oval 116"/>
          <p:cNvSpPr>
            <a:spLocks noChangeAspect="1" noChangeArrowheads="1"/>
          </p:cNvSpPr>
          <p:nvPr/>
        </p:nvSpPr>
        <p:spPr bwMode="auto">
          <a:xfrm>
            <a:off x="5287079" y="4657311"/>
            <a:ext cx="732721" cy="75074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h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(,.,)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4" name="AutoShape 120"/>
          <p:cNvCxnSpPr>
            <a:cxnSpLocks noChangeAspect="1" noChangeShapeType="1"/>
            <a:stCxn id="72" idx="0"/>
            <a:endCxn id="73" idx="3"/>
          </p:cNvCxnSpPr>
          <p:nvPr/>
        </p:nvCxnSpPr>
        <p:spPr bwMode="auto">
          <a:xfrm flipV="1">
            <a:off x="5057378" y="5298110"/>
            <a:ext cx="337006" cy="60566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75" name="AutoShape 121"/>
          <p:cNvCxnSpPr>
            <a:cxnSpLocks noChangeAspect="1" noChangeShapeType="1"/>
            <a:stCxn id="71" idx="0"/>
            <a:endCxn id="73" idx="5"/>
          </p:cNvCxnSpPr>
          <p:nvPr/>
        </p:nvCxnSpPr>
        <p:spPr bwMode="auto">
          <a:xfrm flipH="1" flipV="1">
            <a:off x="5912495" y="5298110"/>
            <a:ext cx="307728" cy="60566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sp>
        <p:nvSpPr>
          <p:cNvPr id="76" name="Rectangle 113"/>
          <p:cNvSpPr>
            <a:spLocks noChangeAspect="1" noChangeArrowheads="1"/>
          </p:cNvSpPr>
          <p:nvPr/>
        </p:nvSpPr>
        <p:spPr bwMode="auto">
          <a:xfrm>
            <a:off x="8325645" y="5903779"/>
            <a:ext cx="361155" cy="3446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5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el-GR" sz="2000" b="1" dirty="0" smtClean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7" name="Rectangle 114"/>
          <p:cNvSpPr>
            <a:spLocks noChangeAspect="1" noChangeArrowheads="1"/>
          </p:cNvSpPr>
          <p:nvPr/>
        </p:nvSpPr>
        <p:spPr bwMode="auto">
          <a:xfrm>
            <a:off x="7162800" y="5903779"/>
            <a:ext cx="361155" cy="3446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5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el-GR" sz="2000" b="1" dirty="0" smtClean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8" name="Oval 116"/>
          <p:cNvSpPr>
            <a:spLocks noChangeAspect="1" noChangeArrowheads="1"/>
          </p:cNvSpPr>
          <p:nvPr/>
        </p:nvSpPr>
        <p:spPr bwMode="auto">
          <a:xfrm>
            <a:off x="7573079" y="4657311"/>
            <a:ext cx="732721" cy="750743"/>
          </a:xfrm>
          <a:prstGeom prst="ellipse">
            <a:avLst/>
          </a:prstGeom>
          <a:solidFill>
            <a:srgbClr val="42A31F"/>
          </a:solidFill>
          <a:ln w="25400">
            <a:solidFill>
              <a:srgbClr val="42A31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h(,.,)</a:t>
            </a:r>
          </a:p>
        </p:txBody>
      </p:sp>
      <p:cxnSp>
        <p:nvCxnSpPr>
          <p:cNvPr id="79" name="AutoShape 120"/>
          <p:cNvCxnSpPr>
            <a:cxnSpLocks noChangeAspect="1" noChangeShapeType="1"/>
            <a:stCxn id="77" idx="0"/>
            <a:endCxn id="78" idx="3"/>
          </p:cNvCxnSpPr>
          <p:nvPr/>
        </p:nvCxnSpPr>
        <p:spPr bwMode="auto">
          <a:xfrm flipV="1">
            <a:off x="7343378" y="5298110"/>
            <a:ext cx="337006" cy="60566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80" name="AutoShape 121"/>
          <p:cNvCxnSpPr>
            <a:cxnSpLocks noChangeAspect="1" noChangeShapeType="1"/>
            <a:stCxn id="76" idx="0"/>
            <a:endCxn id="78" idx="5"/>
          </p:cNvCxnSpPr>
          <p:nvPr/>
        </p:nvCxnSpPr>
        <p:spPr bwMode="auto">
          <a:xfrm flipH="1" flipV="1">
            <a:off x="8198495" y="5298110"/>
            <a:ext cx="307728" cy="60566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sp>
        <p:nvSpPr>
          <p:cNvPr id="81" name="Oval 116"/>
          <p:cNvSpPr>
            <a:spLocks noChangeAspect="1" noChangeArrowheads="1"/>
          </p:cNvSpPr>
          <p:nvPr/>
        </p:nvSpPr>
        <p:spPr bwMode="auto">
          <a:xfrm>
            <a:off x="6441787" y="3733800"/>
            <a:ext cx="732721" cy="75074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h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(,.,)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82" name="Straight Arrow Connector 81"/>
          <p:cNvCxnSpPr>
            <a:stCxn id="73" idx="0"/>
            <a:endCxn id="81" idx="2"/>
          </p:cNvCxnSpPr>
          <p:nvPr/>
        </p:nvCxnSpPr>
        <p:spPr bwMode="auto">
          <a:xfrm flipV="1">
            <a:off x="5653440" y="4109172"/>
            <a:ext cx="788347" cy="54813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83" name="Straight Arrow Connector 82"/>
          <p:cNvCxnSpPr>
            <a:stCxn id="78" idx="0"/>
            <a:endCxn id="81" idx="6"/>
          </p:cNvCxnSpPr>
          <p:nvPr/>
        </p:nvCxnSpPr>
        <p:spPr bwMode="auto">
          <a:xfrm flipH="1" flipV="1">
            <a:off x="7174508" y="4109172"/>
            <a:ext cx="764932" cy="54813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sp>
        <p:nvSpPr>
          <p:cNvPr id="84" name="Oval 116"/>
          <p:cNvSpPr>
            <a:spLocks noChangeAspect="1" noChangeArrowheads="1"/>
          </p:cNvSpPr>
          <p:nvPr/>
        </p:nvSpPr>
        <p:spPr bwMode="auto">
          <a:xfrm>
            <a:off x="4114800" y="2924675"/>
            <a:ext cx="732721" cy="75074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l-GR" sz="2800" b="1" dirty="0">
                <a:solidFill>
                  <a:schemeClr val="accent5">
                    <a:lumMod val="10000"/>
                  </a:schemeClr>
                </a:solidFill>
                <a:cs typeface="Times New Roman" panose="02020603050405020304" pitchFamily="18" charset="0"/>
              </a:rPr>
              <a:t>σ</a:t>
            </a:r>
            <a:r>
              <a:rPr lang="en-US" sz="2800" b="1" dirty="0">
                <a:solidFill>
                  <a:schemeClr val="accent5">
                    <a:lumMod val="10000"/>
                  </a:schemeClr>
                </a:solidFill>
                <a:cs typeface="Times New Roman" panose="02020603050405020304" pitchFamily="18" charset="0"/>
              </a:rPr>
              <a:t>′</a:t>
            </a:r>
            <a:endParaRPr 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85" name="Straight Arrow Connector 84"/>
          <p:cNvCxnSpPr>
            <a:stCxn id="61" idx="7"/>
            <a:endCxn id="84" idx="2"/>
          </p:cNvCxnSpPr>
          <p:nvPr/>
        </p:nvCxnSpPr>
        <p:spPr bwMode="auto">
          <a:xfrm flipV="1">
            <a:off x="2419003" y="3300047"/>
            <a:ext cx="1695797" cy="543697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88" name="Straight Arrow Connector 87"/>
          <p:cNvCxnSpPr>
            <a:stCxn id="81" idx="1"/>
            <a:endCxn id="84" idx="6"/>
          </p:cNvCxnSpPr>
          <p:nvPr/>
        </p:nvCxnSpPr>
        <p:spPr bwMode="auto">
          <a:xfrm flipH="1" flipV="1">
            <a:off x="4847521" y="3300047"/>
            <a:ext cx="1701571" cy="543697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F2736-D0D9-4869-A6C8-794759AFE45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87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09599" y="533400"/>
            <a:ext cx="8096843" cy="914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n-US" b="1" kern="0" dirty="0" smtClean="0">
                <a:solidFill>
                  <a:srgbClr val="FF0000"/>
                </a:solidFill>
                <a:latin typeface="Sans Serif"/>
              </a:rPr>
              <a:t>Outline</a:t>
            </a:r>
            <a:endParaRPr lang="en-US" b="1" kern="0" dirty="0">
              <a:solidFill>
                <a:srgbClr val="FF0000"/>
              </a:solidFill>
              <a:latin typeface="Sans Serif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6333" y="1447800"/>
            <a:ext cx="8763000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rgbClr val="008000"/>
                </a:solidFill>
                <a:latin typeface="Sans Serif"/>
              </a:rPr>
              <a:t>Motivation </a:t>
            </a:r>
            <a:endParaRPr lang="en-US" sz="3600" b="1" dirty="0" smtClean="0">
              <a:solidFill>
                <a:srgbClr val="000090"/>
              </a:solidFill>
              <a:latin typeface="Sans Serif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1" dirty="0" err="1" smtClean="0">
                <a:solidFill>
                  <a:srgbClr val="008000"/>
                </a:solidFill>
                <a:latin typeface="Sans Serif"/>
              </a:rPr>
              <a:t>Merkle</a:t>
            </a:r>
            <a:r>
              <a:rPr lang="en-US" sz="3600" b="1" dirty="0" smtClean="0">
                <a:solidFill>
                  <a:srgbClr val="008000"/>
                </a:solidFill>
                <a:latin typeface="Sans Serif"/>
              </a:rPr>
              <a:t> hash trees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1" dirty="0" smtClean="0">
                <a:solidFill>
                  <a:srgbClr val="008000"/>
                </a:solidFill>
                <a:latin typeface="Sans Serif"/>
              </a:rPr>
              <a:t>Abstract SADS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1" dirty="0" smtClean="0">
                <a:solidFill>
                  <a:srgbClr val="000090"/>
                </a:solidFill>
                <a:latin typeface="Sans Serif"/>
              </a:rPr>
              <a:t>New hash function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1" dirty="0" smtClean="0">
                <a:solidFill>
                  <a:srgbClr val="000090"/>
                </a:solidFill>
                <a:latin typeface="Sans Serif"/>
              </a:rPr>
              <a:t>Experiments and comparisons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1" dirty="0" smtClean="0">
                <a:solidFill>
                  <a:srgbClr val="000090"/>
                </a:solidFill>
                <a:latin typeface="Sans Serif"/>
              </a:rPr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1537183"/>
      </p:ext>
    </p:extLst>
  </p:cSld>
  <p:clrMapOvr>
    <a:masterClrMapping/>
  </p:clrMapOvr>
  <p:transition xmlns:p14="http://schemas.microsoft.com/office/powerpoint/2010/main" advTm="56982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534400" cy="914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ans Serif"/>
              </a:rPr>
              <a:t>PSTY Idea: Use algebraic function</a:t>
            </a:r>
            <a:endParaRPr lang="en-US" b="1" dirty="0">
              <a:solidFill>
                <a:srgbClr val="FF0000"/>
              </a:solidFill>
              <a:latin typeface="Sans Serif"/>
            </a:endParaRPr>
          </a:p>
        </p:txBody>
      </p:sp>
      <p:sp>
        <p:nvSpPr>
          <p:cNvPr id="38" name="Rectangle 114"/>
          <p:cNvSpPr>
            <a:spLocks noChangeAspect="1" noChangeArrowheads="1"/>
          </p:cNvSpPr>
          <p:nvPr/>
        </p:nvSpPr>
        <p:spPr bwMode="auto">
          <a:xfrm>
            <a:off x="762000" y="2746978"/>
            <a:ext cx="2055159" cy="685801"/>
          </a:xfrm>
          <a:prstGeom prst="rect">
            <a:avLst/>
          </a:prstGeom>
          <a:solidFill>
            <a:schemeClr val="accent5">
              <a:lumMod val="10000"/>
            </a:schemeClr>
          </a:solidFill>
          <a:ln w="12700">
            <a:solidFill>
              <a:schemeClr val="accent5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t"/>
          <a:lstStyle/>
          <a:p>
            <a:pPr algn="ctr"/>
            <a:r>
              <a:rPr lang="en-US" sz="3600" b="1" baseline="-25000" dirty="0" smtClean="0">
                <a:solidFill>
                  <a:schemeClr val="bg1"/>
                </a:solidFill>
              </a:rPr>
              <a:t>y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en-US" sz="3600" b="1" baseline="-25000" dirty="0" smtClean="0">
                <a:solidFill>
                  <a:schemeClr val="bg1"/>
                </a:solidFill>
              </a:rPr>
              <a:t>= SHA-2(</a:t>
            </a:r>
            <a:r>
              <a:rPr lang="en-US" sz="3600" b="1" baseline="-25000" dirty="0" err="1" smtClean="0">
                <a:solidFill>
                  <a:schemeClr val="bg1"/>
                </a:solidFill>
              </a:rPr>
              <a:t>a,b</a:t>
            </a:r>
            <a:r>
              <a:rPr lang="en-US" sz="3600" b="1" baseline="-25000" dirty="0" smtClean="0">
                <a:solidFill>
                  <a:schemeClr val="bg1"/>
                </a:solidFill>
              </a:rPr>
              <a:t>)</a:t>
            </a:r>
            <a:endParaRPr lang="en-US" sz="3600" b="1" baseline="-25000" dirty="0">
              <a:solidFill>
                <a:schemeClr val="bg1"/>
              </a:solidFill>
            </a:endParaRPr>
          </a:p>
        </p:txBody>
      </p:sp>
      <p:sp>
        <p:nvSpPr>
          <p:cNvPr id="39" name="Rectangle 114"/>
          <p:cNvSpPr>
            <a:spLocks noChangeAspect="1" noChangeArrowheads="1"/>
          </p:cNvSpPr>
          <p:nvPr/>
        </p:nvSpPr>
        <p:spPr bwMode="auto">
          <a:xfrm>
            <a:off x="4740887" y="2543500"/>
            <a:ext cx="2729890" cy="74640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t"/>
          <a:lstStyle/>
          <a:p>
            <a:pPr algn="ctr"/>
            <a:r>
              <a:rPr lang="en-US" sz="3600" b="1" baseline="-25000" dirty="0" smtClean="0">
                <a:solidFill>
                  <a:schemeClr val="bg1"/>
                </a:solidFill>
              </a:rPr>
              <a:t>y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en-US" sz="3600" b="1" baseline="-25000" dirty="0" smtClean="0">
                <a:solidFill>
                  <a:schemeClr val="bg1"/>
                </a:solidFill>
              </a:rPr>
              <a:t>= </a:t>
            </a:r>
            <a:r>
              <a:rPr lang="en-US" sz="3600" b="1" baseline="-25000" dirty="0" err="1" smtClean="0">
                <a:solidFill>
                  <a:schemeClr val="bg1"/>
                </a:solidFill>
              </a:rPr>
              <a:t>L</a:t>
            </a:r>
            <a:r>
              <a:rPr lang="en-US" sz="3600" b="1" baseline="-25000" dirty="0" err="1" smtClean="0">
                <a:solidFill>
                  <a:schemeClr val="bg1"/>
                </a:solidFill>
                <a:latin typeface="Calibri"/>
              </a:rPr>
              <a:t>·</a:t>
            </a:r>
            <a:r>
              <a:rPr lang="en-US" sz="3600" b="1" baseline="-25000" dirty="0" err="1" smtClean="0">
                <a:solidFill>
                  <a:schemeClr val="bg1"/>
                </a:solidFill>
              </a:rPr>
              <a:t>a</a:t>
            </a:r>
            <a:r>
              <a:rPr lang="en-US" sz="3600" b="1" baseline="-25000" dirty="0" smtClean="0">
                <a:solidFill>
                  <a:schemeClr val="bg1"/>
                </a:solidFill>
              </a:rPr>
              <a:t> + </a:t>
            </a:r>
            <a:r>
              <a:rPr lang="en-US" sz="3600" b="1" baseline="-25000" dirty="0" err="1" smtClean="0">
                <a:solidFill>
                  <a:schemeClr val="bg1"/>
                </a:solidFill>
              </a:rPr>
              <a:t>R</a:t>
            </a:r>
            <a:r>
              <a:rPr lang="en-US" sz="3600" b="1" baseline="-25000" dirty="0" err="1" smtClean="0">
                <a:solidFill>
                  <a:schemeClr val="bg1"/>
                </a:solidFill>
                <a:latin typeface="Calibri"/>
              </a:rPr>
              <a:t>·</a:t>
            </a:r>
            <a:r>
              <a:rPr lang="en-US" sz="3600" b="1" baseline="-25000" dirty="0" err="1" smtClean="0">
                <a:solidFill>
                  <a:schemeClr val="bg1"/>
                </a:solidFill>
              </a:rPr>
              <a:t>b</a:t>
            </a:r>
            <a:r>
              <a:rPr lang="en-US" sz="3600" b="1" baseline="-25000" dirty="0" smtClean="0">
                <a:solidFill>
                  <a:schemeClr val="bg1"/>
                </a:solidFill>
              </a:rPr>
              <a:t> mod q</a:t>
            </a:r>
            <a:endParaRPr lang="en-US" sz="3600" b="1" baseline="-25000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140760" y="2137378"/>
            <a:ext cx="0" cy="6096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359960" y="2137378"/>
            <a:ext cx="0" cy="6096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1789579" y="3432778"/>
            <a:ext cx="0" cy="6096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5299271" y="1933900"/>
            <a:ext cx="0" cy="6096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6912776" y="1933900"/>
            <a:ext cx="0" cy="6096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>
            <a:stCxn id="39" idx="2"/>
          </p:cNvCxnSpPr>
          <p:nvPr/>
        </p:nvCxnSpPr>
        <p:spPr bwMode="auto">
          <a:xfrm>
            <a:off x="6105832" y="3289905"/>
            <a:ext cx="2355" cy="656362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69007" y="1215999"/>
            <a:ext cx="2441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000000"/>
                </a:solidFill>
              </a:rPr>
              <a:t>Merkle</a:t>
            </a:r>
            <a:r>
              <a:rPr lang="en-US" sz="2400" b="1" dirty="0" smtClean="0">
                <a:solidFill>
                  <a:srgbClr val="000000"/>
                </a:solidFill>
              </a:rPr>
              <a:t> Hash Tree</a:t>
            </a:r>
          </a:p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a                b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40406" y="3946267"/>
            <a:ext cx="343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y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22965" y="1109378"/>
            <a:ext cx="22412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PSTY</a:t>
            </a:r>
          </a:p>
          <a:p>
            <a:r>
              <a:rPr lang="en-US" sz="2400" b="1" dirty="0" smtClean="0">
                <a:solidFill>
                  <a:srgbClr val="000000"/>
                </a:solidFill>
              </a:rPr>
              <a:t>    a                     b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936555" y="3811545"/>
            <a:ext cx="343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y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04913" y="4362770"/>
            <a:ext cx="528423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ns Serif"/>
              </a:rPr>
              <a:t>Collision resistant based on SIS problem</a:t>
            </a:r>
          </a:p>
          <a:p>
            <a:pPr lvl="1"/>
            <a:r>
              <a:rPr lang="en-US" dirty="0" err="1">
                <a:latin typeface="Sans Serif"/>
              </a:rPr>
              <a:t>Micciancio</a:t>
            </a:r>
            <a:r>
              <a:rPr lang="en-US" dirty="0">
                <a:latin typeface="Sans Serif"/>
              </a:rPr>
              <a:t> et al., SICOMP07</a:t>
            </a:r>
          </a:p>
          <a:p>
            <a:r>
              <a:rPr lang="en-US" b="1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>
                <a:latin typeface="Sans Serif"/>
              </a:rPr>
              <a:t> and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>
                <a:latin typeface="Sans Serif"/>
              </a:rPr>
              <a:t>: </a:t>
            </a:r>
            <a:r>
              <a:rPr lang="en-US" b="1" dirty="0" err="1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k×m</a:t>
            </a:r>
            <a:r>
              <a:rPr lang="en-US" dirty="0">
                <a:latin typeface="Sans Serif"/>
              </a:rPr>
              <a:t> random </a:t>
            </a:r>
            <a:r>
              <a:rPr lang="en-US" dirty="0" smtClean="0">
                <a:latin typeface="Sans Serif"/>
              </a:rPr>
              <a:t>matrices in </a:t>
            </a:r>
            <a:r>
              <a:rPr lang="en-US" dirty="0" err="1" smtClean="0">
                <a:latin typeface="Sans Serif"/>
              </a:rPr>
              <a:t>Z</a:t>
            </a:r>
            <a:r>
              <a:rPr lang="en-US" baseline="-25000" dirty="0" err="1" smtClean="0">
                <a:latin typeface="Sans Serif"/>
              </a:rPr>
              <a:t>q</a:t>
            </a:r>
            <a:r>
              <a:rPr lang="en-US" dirty="0" smtClean="0">
                <a:latin typeface="Sans Serif"/>
              </a:rPr>
              <a:t>  </a:t>
            </a:r>
            <a:endParaRPr lang="en-US" dirty="0">
              <a:latin typeface="Sans Serif"/>
            </a:endParaRPr>
          </a:p>
          <a:p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Sans Serif"/>
                <a:cs typeface="Times New Roman" panose="02020603050405020304" pitchFamily="18" charset="0"/>
              </a:rPr>
              <a:t>q is a prime number</a:t>
            </a:r>
            <a:endParaRPr lang="en-US" dirty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Sans Serif"/>
              </a:rPr>
              <a:t> and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Sans Serif"/>
              </a:rPr>
              <a:t>: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m×1</a:t>
            </a:r>
            <a:r>
              <a:rPr lang="en-US" dirty="0">
                <a:latin typeface="Sans Serif"/>
              </a:rPr>
              <a:t> input vectors with entries </a:t>
            </a:r>
            <a:r>
              <a:rPr lang="en-US" dirty="0" smtClean="0">
                <a:latin typeface="Sans Serif"/>
              </a:rPr>
              <a:t>in [n]</a:t>
            </a:r>
          </a:p>
          <a:p>
            <a:r>
              <a:rPr lang="en-US" dirty="0" smtClean="0">
                <a:latin typeface="Sans Serif"/>
              </a:rPr>
              <a:t>, n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40492" y="5042615"/>
            <a:ext cx="4692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Problem: Domain ≠ Range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68799" y="5680967"/>
            <a:ext cx="4480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Generalized hash tree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07931" y="4368048"/>
            <a:ext cx="322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[n]</a:t>
            </a:r>
            <a:r>
              <a:rPr lang="en-US" sz="24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 [n]</a:t>
            </a:r>
            <a:r>
              <a:rPr lang="en-US" sz="24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 [q]</a:t>
            </a:r>
            <a:r>
              <a:rPr lang="en-US" sz="24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k</a:t>
            </a:r>
            <a:r>
              <a:rPr lang="en-US" sz="24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9379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49 0.00023 L -0.43368 0.0004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7" grpId="0"/>
      <p:bldP spid="51" grpId="0"/>
      <p:bldP spid="52" grpId="0"/>
      <p:bldP spid="53" grpId="0"/>
      <p:bldP spid="34" grpId="0"/>
      <p:bldP spid="34" grpId="1"/>
      <p:bldP spid="37" grpId="1"/>
      <p:bldP spid="40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Sans Serif"/>
              </a:rPr>
              <a:t>Generalized hash </a:t>
            </a:r>
            <a:r>
              <a:rPr lang="en-US" b="1" dirty="0">
                <a:solidFill>
                  <a:srgbClr val="FF0000"/>
                </a:solidFill>
                <a:latin typeface="Sans Serif"/>
              </a:rPr>
              <a:t>trees</a:t>
            </a:r>
            <a:endParaRPr lang="en-US" dirty="0" smtClean="0">
              <a:solidFill>
                <a:srgbClr val="FF0000"/>
              </a:solidFill>
            </a:endParaRPr>
          </a:p>
        </p:txBody>
      </p:sp>
      <p:cxnSp>
        <p:nvCxnSpPr>
          <p:cNvPr id="34" name="AutoShape 122"/>
          <p:cNvCxnSpPr>
            <a:cxnSpLocks noChangeAspect="1" noChangeShapeType="1"/>
            <a:stCxn id="35" idx="0"/>
          </p:cNvCxnSpPr>
          <p:nvPr/>
        </p:nvCxnSpPr>
        <p:spPr bwMode="auto">
          <a:xfrm flipV="1">
            <a:off x="1808396" y="3187095"/>
            <a:ext cx="2438400" cy="571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35" name="Oval 116"/>
          <p:cNvSpPr>
            <a:spLocks noChangeAspect="1" noChangeArrowheads="1"/>
          </p:cNvSpPr>
          <p:nvPr/>
        </p:nvSpPr>
        <p:spPr bwMode="auto">
          <a:xfrm>
            <a:off x="1427396" y="3758595"/>
            <a:ext cx="762000" cy="6858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</a:t>
            </a:r>
          </a:p>
        </p:txBody>
      </p:sp>
      <p:cxnSp>
        <p:nvCxnSpPr>
          <p:cNvPr id="36" name="AutoShape 120"/>
          <p:cNvCxnSpPr>
            <a:cxnSpLocks noChangeAspect="1" noChangeShapeType="1"/>
            <a:endCxn id="35" idx="3"/>
          </p:cNvCxnSpPr>
          <p:nvPr/>
        </p:nvCxnSpPr>
        <p:spPr bwMode="auto">
          <a:xfrm rot="5400000" flipH="1" flipV="1">
            <a:off x="747176" y="4414583"/>
            <a:ext cx="862433" cy="72119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116"/>
          <p:cNvSpPr>
            <a:spLocks noChangeAspect="1" noChangeArrowheads="1"/>
          </p:cNvSpPr>
          <p:nvPr/>
        </p:nvSpPr>
        <p:spPr bwMode="auto">
          <a:xfrm>
            <a:off x="4246796" y="2844195"/>
            <a:ext cx="762000" cy="6858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l-GR" sz="3600" b="1" dirty="0">
                <a:solidFill>
                  <a:schemeClr val="bg1"/>
                </a:solidFill>
              </a:rPr>
              <a:t>σ</a:t>
            </a:r>
            <a:endParaRPr lang="en-US" sz="3600" b="1" dirty="0">
              <a:solidFill>
                <a:schemeClr val="bg1"/>
              </a:solidFill>
            </a:endParaRPr>
          </a:p>
        </p:txBody>
      </p:sp>
      <p:cxnSp>
        <p:nvCxnSpPr>
          <p:cNvPr id="38" name="AutoShape 122"/>
          <p:cNvCxnSpPr>
            <a:cxnSpLocks noChangeAspect="1" noChangeShapeType="1"/>
            <a:stCxn id="44" idx="1"/>
            <a:endCxn id="37" idx="6"/>
          </p:cNvCxnSpPr>
          <p:nvPr/>
        </p:nvCxnSpPr>
        <p:spPr bwMode="auto">
          <a:xfrm flipH="1" flipV="1">
            <a:off x="5008796" y="3187095"/>
            <a:ext cx="2321392" cy="67193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Oval 116"/>
          <p:cNvSpPr>
            <a:spLocks noChangeAspect="1" noChangeArrowheads="1"/>
          </p:cNvSpPr>
          <p:nvPr/>
        </p:nvSpPr>
        <p:spPr bwMode="auto">
          <a:xfrm>
            <a:off x="436796" y="5206395"/>
            <a:ext cx="762000" cy="6858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λ</a:t>
            </a:r>
            <a:r>
              <a:rPr lang="en-US" sz="3600" dirty="0">
                <a:solidFill>
                  <a:schemeClr val="bg1"/>
                </a:solidFill>
              </a:rPr>
              <a:t>(a)</a:t>
            </a:r>
          </a:p>
        </p:txBody>
      </p:sp>
      <p:cxnSp>
        <p:nvCxnSpPr>
          <p:cNvPr id="41" name="AutoShape 120"/>
          <p:cNvCxnSpPr>
            <a:cxnSpLocks noChangeAspect="1" noChangeShapeType="1"/>
          </p:cNvCxnSpPr>
          <p:nvPr/>
        </p:nvCxnSpPr>
        <p:spPr bwMode="auto">
          <a:xfrm rot="16200000" flipV="1">
            <a:off x="2042576" y="4414584"/>
            <a:ext cx="862433" cy="72119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Oval 116"/>
          <p:cNvSpPr>
            <a:spLocks noChangeAspect="1" noChangeArrowheads="1"/>
          </p:cNvSpPr>
          <p:nvPr/>
        </p:nvSpPr>
        <p:spPr bwMode="auto">
          <a:xfrm>
            <a:off x="7218596" y="3758595"/>
            <a:ext cx="762000" cy="6858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λ</a:t>
            </a:r>
            <a:r>
              <a:rPr lang="en-US" sz="3600" dirty="0" smtClean="0">
                <a:solidFill>
                  <a:schemeClr val="bg1"/>
                </a:solidFill>
              </a:rPr>
              <a:t>(t)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47" name="AutoShape 120"/>
          <p:cNvCxnSpPr>
            <a:cxnSpLocks noChangeAspect="1" noChangeShapeType="1"/>
            <a:stCxn id="54" idx="0"/>
            <a:endCxn id="44" idx="3"/>
          </p:cNvCxnSpPr>
          <p:nvPr/>
        </p:nvCxnSpPr>
        <p:spPr bwMode="auto">
          <a:xfrm rot="5400000" flipH="1" flipV="1">
            <a:off x="6538376" y="4414583"/>
            <a:ext cx="862433" cy="72119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54" name="Oval 116"/>
          <p:cNvSpPr>
            <a:spLocks noChangeAspect="1" noChangeArrowheads="1"/>
          </p:cNvSpPr>
          <p:nvPr/>
        </p:nvSpPr>
        <p:spPr bwMode="auto">
          <a:xfrm>
            <a:off x="6227996" y="5206395"/>
            <a:ext cx="762000" cy="6858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l-GR" sz="3600" dirty="0" smtClean="0">
                <a:solidFill>
                  <a:schemeClr val="bg1"/>
                </a:solidFill>
              </a:rPr>
              <a:t>λ</a:t>
            </a:r>
            <a:r>
              <a:rPr lang="en-US" sz="3600" dirty="0" smtClean="0">
                <a:solidFill>
                  <a:schemeClr val="bg1"/>
                </a:solidFill>
              </a:rPr>
              <a:t>(c)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5" name="Oval 116"/>
          <p:cNvSpPr>
            <a:spLocks noChangeAspect="1" noChangeArrowheads="1"/>
          </p:cNvSpPr>
          <p:nvPr/>
        </p:nvSpPr>
        <p:spPr bwMode="auto">
          <a:xfrm>
            <a:off x="8209196" y="5206395"/>
            <a:ext cx="762000" cy="6858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λ</a:t>
            </a:r>
            <a:r>
              <a:rPr lang="en-US" sz="3600" dirty="0">
                <a:solidFill>
                  <a:schemeClr val="bg1"/>
                </a:solidFill>
              </a:rPr>
              <a:t>(a)</a:t>
            </a:r>
          </a:p>
        </p:txBody>
      </p:sp>
      <p:cxnSp>
        <p:nvCxnSpPr>
          <p:cNvPr id="56" name="AutoShape 120"/>
          <p:cNvCxnSpPr>
            <a:cxnSpLocks noChangeAspect="1" noChangeShapeType="1"/>
            <a:stCxn id="55" idx="0"/>
            <a:endCxn id="44" idx="5"/>
          </p:cNvCxnSpPr>
          <p:nvPr/>
        </p:nvCxnSpPr>
        <p:spPr bwMode="auto">
          <a:xfrm rot="16200000" flipV="1">
            <a:off x="7798384" y="4414583"/>
            <a:ext cx="862433" cy="72119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20"/>
          <p:cNvCxnSpPr>
            <a:cxnSpLocks noChangeAspect="1" noChangeShapeType="1"/>
          </p:cNvCxnSpPr>
          <p:nvPr/>
        </p:nvCxnSpPr>
        <p:spPr bwMode="auto">
          <a:xfrm rot="5400000" flipH="1" flipV="1">
            <a:off x="670976" y="4338382"/>
            <a:ext cx="862433" cy="721192"/>
          </a:xfrm>
          <a:prstGeom prst="straightConnector1">
            <a:avLst/>
          </a:prstGeom>
          <a:noFill/>
          <a:ln w="57150" cmpd="sng">
            <a:solidFill>
              <a:schemeClr val="tx2"/>
            </a:solidFill>
            <a:round/>
            <a:headEnd/>
            <a:tailEnd type="triangle"/>
          </a:ln>
        </p:spPr>
      </p:cxnSp>
      <p:cxnSp>
        <p:nvCxnSpPr>
          <p:cNvPr id="18" name="AutoShape 120"/>
          <p:cNvCxnSpPr>
            <a:cxnSpLocks noChangeAspect="1" noChangeShapeType="1"/>
          </p:cNvCxnSpPr>
          <p:nvPr/>
        </p:nvCxnSpPr>
        <p:spPr bwMode="auto">
          <a:xfrm rot="16200000" flipV="1">
            <a:off x="2118775" y="4362617"/>
            <a:ext cx="862433" cy="721192"/>
          </a:xfrm>
          <a:prstGeom prst="straightConnector1">
            <a:avLst/>
          </a:prstGeom>
          <a:noFill/>
          <a:ln w="57150" cmpd="sng">
            <a:solidFill>
              <a:schemeClr val="tx2"/>
            </a:solidFill>
            <a:round/>
            <a:headEnd/>
            <a:tailEnd type="triangle"/>
          </a:ln>
        </p:spPr>
      </p:cxnSp>
      <p:cxnSp>
        <p:nvCxnSpPr>
          <p:cNvPr id="19" name="AutoShape 120"/>
          <p:cNvCxnSpPr>
            <a:cxnSpLocks noChangeAspect="1" noChangeShapeType="1"/>
          </p:cNvCxnSpPr>
          <p:nvPr/>
        </p:nvCxnSpPr>
        <p:spPr bwMode="auto">
          <a:xfrm rot="5400000" flipH="1" flipV="1">
            <a:off x="6426783" y="4362616"/>
            <a:ext cx="862433" cy="721192"/>
          </a:xfrm>
          <a:prstGeom prst="straightConnector1">
            <a:avLst/>
          </a:prstGeom>
          <a:noFill/>
          <a:ln w="57150" cmpd="sng">
            <a:solidFill>
              <a:schemeClr val="tx2"/>
            </a:solidFill>
            <a:round/>
            <a:headEnd/>
            <a:tailEnd type="triangle"/>
          </a:ln>
        </p:spPr>
      </p:cxnSp>
      <p:cxnSp>
        <p:nvCxnSpPr>
          <p:cNvPr id="20" name="AutoShape 120"/>
          <p:cNvCxnSpPr>
            <a:cxnSpLocks noChangeAspect="1" noChangeShapeType="1"/>
          </p:cNvCxnSpPr>
          <p:nvPr/>
        </p:nvCxnSpPr>
        <p:spPr bwMode="auto">
          <a:xfrm rot="16200000" flipV="1">
            <a:off x="7874583" y="4362616"/>
            <a:ext cx="862433" cy="721192"/>
          </a:xfrm>
          <a:prstGeom prst="straightConnector1">
            <a:avLst/>
          </a:prstGeom>
          <a:noFill/>
          <a:ln w="57150" cmpd="sng">
            <a:solidFill>
              <a:schemeClr val="tx2"/>
            </a:solidFill>
            <a:round/>
            <a:headEnd/>
            <a:tailEnd type="triangle"/>
          </a:ln>
        </p:spPr>
      </p:cxnSp>
      <p:cxnSp>
        <p:nvCxnSpPr>
          <p:cNvPr id="48" name="AutoShape 122"/>
          <p:cNvCxnSpPr>
            <a:cxnSpLocks noChangeAspect="1" noChangeShapeType="1"/>
          </p:cNvCxnSpPr>
          <p:nvPr/>
        </p:nvCxnSpPr>
        <p:spPr bwMode="auto">
          <a:xfrm flipV="1">
            <a:off x="1808396" y="3072795"/>
            <a:ext cx="2438400" cy="571500"/>
          </a:xfrm>
          <a:prstGeom prst="straightConnector1">
            <a:avLst/>
          </a:prstGeom>
          <a:noFill/>
          <a:ln w="57150" cmpd="sng">
            <a:solidFill>
              <a:schemeClr val="tx2"/>
            </a:solidFill>
            <a:round/>
            <a:headEnd/>
            <a:tailEnd type="triangle"/>
          </a:ln>
        </p:spPr>
      </p:cxnSp>
      <p:cxnSp>
        <p:nvCxnSpPr>
          <p:cNvPr id="49" name="AutoShape 122"/>
          <p:cNvCxnSpPr>
            <a:cxnSpLocks noChangeAspect="1" noChangeShapeType="1"/>
          </p:cNvCxnSpPr>
          <p:nvPr/>
        </p:nvCxnSpPr>
        <p:spPr bwMode="auto">
          <a:xfrm flipH="1" flipV="1">
            <a:off x="5008796" y="3072795"/>
            <a:ext cx="2321392" cy="671933"/>
          </a:xfrm>
          <a:prstGeom prst="straightConnector1">
            <a:avLst/>
          </a:prstGeom>
          <a:noFill/>
          <a:ln w="57150" cmpd="sng">
            <a:solidFill>
              <a:schemeClr val="tx2"/>
            </a:solidFill>
            <a:round/>
            <a:headEnd/>
            <a:tailEnd type="triangle"/>
          </a:ln>
        </p:spPr>
      </p:cxnSp>
      <p:sp>
        <p:nvSpPr>
          <p:cNvPr id="58" name="Content Placeholder 2" descr="Rectangle: Click to edit Master text styles&#10;Second level&#10;Third level&#10;Fourth level&#10;Fifth level"/>
          <p:cNvSpPr txBox="1">
            <a:spLocks/>
          </p:cNvSpPr>
          <p:nvPr/>
        </p:nvSpPr>
        <p:spPr>
          <a:xfrm>
            <a:off x="1298969" y="1294266"/>
            <a:ext cx="5740775" cy="145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Collision resistant h: D × D </a:t>
            </a:r>
            <a:r>
              <a:rPr lang="en-US" sz="2400" dirty="0" smtClean="0">
                <a:sym typeface="Wingdings"/>
              </a:rPr>
              <a:t> R</a:t>
            </a:r>
            <a:endParaRPr lang="en-US" sz="2400" dirty="0" smtClean="0"/>
          </a:p>
          <a:p>
            <a:r>
              <a:rPr lang="en-US" sz="2400" dirty="0" smtClean="0"/>
              <a:t>Projection function </a:t>
            </a:r>
            <a:r>
              <a:rPr lang="en-US" sz="2400" dirty="0" err="1" smtClean="0"/>
              <a:t>φ</a:t>
            </a:r>
            <a:r>
              <a:rPr lang="en-US" sz="2400" dirty="0" smtClean="0"/>
              <a:t>: D </a:t>
            </a:r>
            <a:r>
              <a:rPr lang="en-US" sz="2400" dirty="0" smtClean="0">
                <a:sym typeface="Wingdings"/>
              </a:rPr>
              <a:t> R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Labeling mechanism </a:t>
            </a:r>
            <a:r>
              <a:rPr lang="en-US" sz="2400" dirty="0" err="1"/>
              <a:t>λ</a:t>
            </a:r>
            <a:r>
              <a:rPr lang="en-US" sz="2400" dirty="0"/>
              <a:t>: node </a:t>
            </a:r>
            <a:r>
              <a:rPr lang="en-US" sz="2400" dirty="0">
                <a:sym typeface="Wingdings"/>
              </a:rPr>
              <a:t> D</a:t>
            </a:r>
            <a:r>
              <a:rPr lang="en-US" sz="2400" dirty="0"/>
              <a:t> </a:t>
            </a:r>
          </a:p>
          <a:p>
            <a:endParaRPr lang="en-US" sz="2400" dirty="0" smtClean="0"/>
          </a:p>
          <a:p>
            <a:pPr>
              <a:buFont typeface="Arial"/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Arial"/>
              <a:buNone/>
            </a:pPr>
            <a:endParaRPr lang="en-US" sz="2400" dirty="0" smtClean="0"/>
          </a:p>
          <a:p>
            <a:pPr marL="0" indent="0">
              <a:buFont typeface="Arial"/>
              <a:buNone/>
            </a:pPr>
            <a:endParaRPr lang="en-US" sz="2400" dirty="0" smtClean="0"/>
          </a:p>
          <a:p>
            <a:pPr>
              <a:buFont typeface="Arial"/>
              <a:buNone/>
            </a:pPr>
            <a:endParaRPr lang="en-US" sz="2400" dirty="0"/>
          </a:p>
        </p:txBody>
      </p:sp>
      <p:sp>
        <p:nvSpPr>
          <p:cNvPr id="61" name="Content Placeholder 2" descr="Rectangle: Click to edit Master text styles&#10;Second level&#10;Third level&#10;Fourth level&#10;Fifth level"/>
          <p:cNvSpPr txBox="1">
            <a:spLocks/>
          </p:cNvSpPr>
          <p:nvPr/>
        </p:nvSpPr>
        <p:spPr bwMode="auto">
          <a:xfrm>
            <a:off x="5104189" y="2660628"/>
            <a:ext cx="2876407" cy="367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b="1" dirty="0" err="1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b="1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b="1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400" b="1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))=h(</a:t>
            </a:r>
            <a:r>
              <a:rPr lang="en-US" sz="2400" b="1" dirty="0" err="1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b="1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(s),</a:t>
            </a:r>
            <a:r>
              <a:rPr lang="en-US" sz="2400" b="1" dirty="0" err="1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b="1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(t))</a:t>
            </a:r>
            <a:endParaRPr lang="en-US" sz="2400" b="1" kern="1200" dirty="0" smtClean="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Oval 116"/>
          <p:cNvSpPr>
            <a:spLocks noChangeAspect="1" noChangeArrowheads="1"/>
          </p:cNvSpPr>
          <p:nvPr/>
        </p:nvSpPr>
        <p:spPr bwMode="auto">
          <a:xfrm>
            <a:off x="2626350" y="5206395"/>
            <a:ext cx="762000" cy="6858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l-GR" sz="3600" dirty="0" smtClean="0">
                <a:solidFill>
                  <a:schemeClr val="bg1"/>
                </a:solidFill>
              </a:rPr>
              <a:t>λ</a:t>
            </a:r>
            <a:r>
              <a:rPr lang="en-US" sz="3600" dirty="0" smtClean="0">
                <a:solidFill>
                  <a:schemeClr val="bg1"/>
                </a:solidFill>
              </a:rPr>
              <a:t>(b)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9" name="Oval 116"/>
          <p:cNvSpPr>
            <a:spLocks noChangeAspect="1" noChangeArrowheads="1"/>
          </p:cNvSpPr>
          <p:nvPr/>
        </p:nvSpPr>
        <p:spPr bwMode="auto">
          <a:xfrm>
            <a:off x="1427395" y="3744728"/>
            <a:ext cx="762000" cy="6858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l-GR" sz="3600" dirty="0" smtClean="0">
                <a:solidFill>
                  <a:schemeClr val="bg1"/>
                </a:solidFill>
              </a:rPr>
              <a:t>λ</a:t>
            </a:r>
            <a:r>
              <a:rPr lang="en-US" sz="3600" dirty="0" smtClean="0">
                <a:solidFill>
                  <a:schemeClr val="bg1"/>
                </a:solidFill>
              </a:rPr>
              <a:t>(s)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0" name="Oval 116"/>
          <p:cNvSpPr>
            <a:spLocks noChangeAspect="1" noChangeArrowheads="1"/>
          </p:cNvSpPr>
          <p:nvPr/>
        </p:nvSpPr>
        <p:spPr bwMode="auto">
          <a:xfrm>
            <a:off x="4246796" y="2832704"/>
            <a:ext cx="762000" cy="6858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l-GR" sz="3600" dirty="0" smtClean="0">
                <a:solidFill>
                  <a:schemeClr val="bg1"/>
                </a:solidFill>
              </a:rPr>
              <a:t>λ</a:t>
            </a:r>
            <a:r>
              <a:rPr lang="en-US" sz="3600" dirty="0" smtClean="0">
                <a:solidFill>
                  <a:schemeClr val="bg1"/>
                </a:solidFill>
              </a:rPr>
              <a:t>(</a:t>
            </a:r>
            <a:r>
              <a:rPr lang="en-US" sz="3600" dirty="0" err="1" smtClean="0">
                <a:solidFill>
                  <a:schemeClr val="bg1"/>
                </a:solidFill>
              </a:rPr>
              <a:t>σ</a:t>
            </a:r>
            <a:r>
              <a:rPr lang="en-US" sz="3600" dirty="0" smtClean="0">
                <a:solidFill>
                  <a:schemeClr val="bg1"/>
                </a:solidFill>
              </a:rPr>
              <a:t>)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3" name="Content Placeholder 2" descr="Rectangle: Click to edit Master text styles&#10;Second level&#10;Third level&#10;Fourth level&#10;Fifth level"/>
          <p:cNvSpPr txBox="1">
            <a:spLocks/>
          </p:cNvSpPr>
          <p:nvPr/>
        </p:nvSpPr>
        <p:spPr bwMode="auto">
          <a:xfrm>
            <a:off x="2299778" y="3845399"/>
            <a:ext cx="2876407" cy="367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b="1" dirty="0" err="1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b="1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b="1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))=h(</a:t>
            </a:r>
            <a:r>
              <a:rPr lang="en-US" sz="2400" b="1" dirty="0" err="1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b="1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(a),</a:t>
            </a:r>
            <a:r>
              <a:rPr lang="en-US" sz="2400" b="1" dirty="0" err="1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b="1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(b))</a:t>
            </a:r>
            <a:endParaRPr lang="en-US" sz="2400" b="1" kern="1200" dirty="0" smtClean="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742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Sans Serif"/>
              </a:rPr>
              <a:t>New Idea: Abstract construction</a:t>
            </a:r>
            <a:endParaRPr lang="en-US" sz="4000" dirty="0" smtClean="0">
              <a:solidFill>
                <a:srgbClr val="FF0000"/>
              </a:solidFill>
            </a:endParaRPr>
          </a:p>
        </p:txBody>
      </p:sp>
      <p:sp>
        <p:nvSpPr>
          <p:cNvPr id="58" name="Content Placeholder 2" descr="Rectangle: Click to edit Master text styles&#10;Second level&#10;Third level&#10;Fourth level&#10;Fifth level"/>
          <p:cNvSpPr txBox="1">
            <a:spLocks/>
          </p:cNvSpPr>
          <p:nvPr/>
        </p:nvSpPr>
        <p:spPr>
          <a:xfrm>
            <a:off x="653142" y="1127390"/>
            <a:ext cx="6550841" cy="580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 smtClean="0">
                <a:solidFill>
                  <a:srgbClr val="000090"/>
                </a:solidFill>
              </a:rPr>
              <a:t>An instantiation of generalized hash tree</a:t>
            </a:r>
            <a:endParaRPr lang="en-US" sz="2800" b="1" dirty="0">
              <a:solidFill>
                <a:srgbClr val="00009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869182"/>
              </p:ext>
            </p:extLst>
          </p:nvPr>
        </p:nvGraphicFramePr>
        <p:xfrm>
          <a:off x="653142" y="1707885"/>
          <a:ext cx="7220857" cy="15544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220857"/>
              </a:tblGrid>
              <a:tr h="562428">
                <a:tc>
                  <a:txBody>
                    <a:bodyPr/>
                    <a:lstStyle/>
                    <a:p>
                      <a:r>
                        <a:rPr lang="es-ES_tradnl" sz="24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s-ES_tradnl" sz="24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Collision</a:t>
                      </a:r>
                      <a:r>
                        <a:rPr lang="es-ES_tradnl" sz="24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_tradnl" sz="24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resistant</a:t>
                      </a:r>
                      <a:r>
                        <a:rPr lang="es-ES_tradnl" sz="24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dirty="0" smtClean="0"/>
                        <a:t>Hash function</a:t>
                      </a:r>
                      <a:r>
                        <a:rPr lang="en-US" sz="2400" baseline="0" dirty="0" smtClean="0"/>
                        <a:t> h: </a:t>
                      </a:r>
                      <a:r>
                        <a:rPr lang="en-US" sz="2400" dirty="0" smtClean="0"/>
                        <a:t>D × D </a:t>
                      </a:r>
                      <a:r>
                        <a:rPr lang="en-US" sz="2400" dirty="0" smtClean="0">
                          <a:sym typeface="Wingdings"/>
                        </a:rPr>
                        <a:t> R.</a:t>
                      </a:r>
                    </a:p>
                    <a:p>
                      <a:pPr marL="457200" indent="-457200">
                        <a:buFont typeface="Arial"/>
                        <a:buChar char="•"/>
                      </a:pPr>
                      <a:r>
                        <a:rPr lang="en-US" sz="2400" b="0" dirty="0" smtClean="0">
                          <a:sym typeface="Wingdings"/>
                        </a:rPr>
                        <a:t>D,R</a:t>
                      </a:r>
                      <a:r>
                        <a:rPr lang="en-US" sz="2400" b="0" baseline="0" dirty="0" smtClean="0">
                          <a:sym typeface="Wingdings"/>
                        </a:rPr>
                        <a:t> two commutative groups with operation </a:t>
                      </a:r>
                      <a:r>
                        <a:rPr lang="en-US" sz="2400" b="0" baseline="0" dirty="0" smtClean="0">
                          <a:latin typeface="ＭＳ ゴシック"/>
                          <a:ea typeface="ＭＳ ゴシック"/>
                          <a:cs typeface="ＭＳ ゴシック"/>
                          <a:sym typeface="Zapf Dingbats"/>
                        </a:rPr>
                        <a:t>+,×</a:t>
                      </a:r>
                    </a:p>
                    <a:p>
                      <a:pPr marL="457200" marR="0" indent="-4572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s-ES_tradnl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has </a:t>
                      </a:r>
                      <a:r>
                        <a:rPr lang="es-ES_tradnl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_tradnl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_tradnl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r>
                        <a:rPr lang="es-ES_tradnl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s-ES_tradnl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_tradnl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h(x, y) = H</a:t>
                      </a:r>
                      <a:r>
                        <a:rPr lang="es-ES_tradnl" sz="2400" b="0" i="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s-ES_tradnl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 × H</a:t>
                      </a:r>
                      <a:r>
                        <a:rPr lang="es-ES_tradnl" sz="2400" b="0" i="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s-ES_tradnl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(y) 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s-ES_tradnl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H</a:t>
                      </a:r>
                      <a:r>
                        <a:rPr lang="es-ES_tradnl" sz="2400" b="0" i="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s-ES_tradnl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ES_tradnl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x+y</a:t>
                      </a:r>
                      <a:r>
                        <a:rPr lang="es-ES_tradnl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)=H</a:t>
                      </a:r>
                      <a:r>
                        <a:rPr lang="es-ES_tradnl" sz="2400" b="0" i="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s-ES_tradnl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(x)×H</a:t>
                      </a:r>
                      <a:r>
                        <a:rPr lang="es-ES_tradnl" sz="2400" b="0" i="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s-ES_tradnl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(y),</a:t>
                      </a:r>
                      <a:r>
                        <a:rPr lang="es-ES_tradnl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_tradnl" sz="24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s-ES_tradnl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s-ES_tradnl" sz="24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es-ES_tradnl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 </a:t>
                      </a:r>
                      <a:r>
                        <a:rPr lang="es-ES_tradnl" sz="24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s-ES_tradnl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R.</a:t>
                      </a:r>
                      <a:endParaRPr lang="es-ES_tradnl" sz="2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79209"/>
              </p:ext>
            </p:extLst>
          </p:nvPr>
        </p:nvGraphicFramePr>
        <p:xfrm>
          <a:off x="653142" y="3374570"/>
          <a:ext cx="7220857" cy="11887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220857"/>
              </a:tblGrid>
              <a:tr h="114727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 Projection function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φ</a:t>
                      </a:r>
                      <a:r>
                        <a:rPr lang="en-US" sz="2400" baseline="0" dirty="0" smtClean="0"/>
                        <a:t>: </a:t>
                      </a:r>
                      <a:r>
                        <a:rPr lang="en-US" sz="2400" dirty="0" smtClean="0"/>
                        <a:t>D </a:t>
                      </a:r>
                      <a:r>
                        <a:rPr lang="en-US" sz="2400" dirty="0" smtClean="0">
                          <a:sym typeface="Wingdings"/>
                        </a:rPr>
                        <a:t> R.</a:t>
                      </a:r>
                    </a:p>
                    <a:p>
                      <a:pPr marL="457200" indent="-457200">
                        <a:buFont typeface="Arial"/>
                        <a:buChar char="•"/>
                      </a:pPr>
                      <a:r>
                        <a:rPr lang="el-GR" sz="2400" b="0" dirty="0" smtClean="0">
                          <a:sym typeface="Wingdings"/>
                        </a:rPr>
                        <a:t>φ</a:t>
                      </a:r>
                      <a:r>
                        <a:rPr lang="en-US" sz="2400" b="0" dirty="0" smtClean="0">
                          <a:sym typeface="Wingdings"/>
                        </a:rPr>
                        <a:t> is</a:t>
                      </a:r>
                      <a:r>
                        <a:rPr lang="en-US" sz="2400" b="0" baseline="0" dirty="0" smtClean="0">
                          <a:sym typeface="Wingdings"/>
                        </a:rPr>
                        <a:t> a easily computable </a:t>
                      </a:r>
                      <a:r>
                        <a:rPr lang="en-US" sz="2400" b="0" baseline="0" dirty="0" err="1" smtClean="0">
                          <a:sym typeface="Wingdings"/>
                        </a:rPr>
                        <a:t>surjective</a:t>
                      </a:r>
                      <a:r>
                        <a:rPr lang="en-US" sz="2400" b="0" baseline="0" dirty="0" smtClean="0">
                          <a:sym typeface="Wingdings"/>
                        </a:rPr>
                        <a:t> homomorphism from D to R: for all </a:t>
                      </a:r>
                      <a:r>
                        <a:rPr lang="en-US" sz="2400" b="0" baseline="0" dirty="0" err="1" smtClean="0">
                          <a:sym typeface="Wingdings"/>
                        </a:rPr>
                        <a:t>x,y</a:t>
                      </a:r>
                      <a:r>
                        <a:rPr lang="en-US" sz="2400" b="0" baseline="0" dirty="0" smtClean="0">
                          <a:sym typeface="Wingdings"/>
                        </a:rPr>
                        <a:t> in D, </a:t>
                      </a:r>
                      <a:r>
                        <a:rPr lang="en-US" sz="2400" b="0" baseline="0" dirty="0" err="1" smtClean="0">
                          <a:sym typeface="Wingdings"/>
                        </a:rPr>
                        <a:t>φ</a:t>
                      </a:r>
                      <a:r>
                        <a:rPr lang="en-US" sz="2400" b="0" baseline="0" dirty="0" smtClean="0">
                          <a:sym typeface="Wingdings"/>
                        </a:rPr>
                        <a:t>(</a:t>
                      </a:r>
                      <a:r>
                        <a:rPr lang="en-US" sz="2400" b="0" baseline="0" dirty="0" err="1" smtClean="0">
                          <a:sym typeface="Wingdings"/>
                        </a:rPr>
                        <a:t>x+y</a:t>
                      </a:r>
                      <a:r>
                        <a:rPr lang="en-US" sz="2400" b="0" baseline="0" dirty="0" smtClean="0">
                          <a:sym typeface="Wingdings"/>
                        </a:rPr>
                        <a:t>)=</a:t>
                      </a:r>
                      <a:r>
                        <a:rPr lang="en-US" sz="2400" b="0" baseline="0" dirty="0" err="1" smtClean="0">
                          <a:sym typeface="Wingdings"/>
                        </a:rPr>
                        <a:t>φ</a:t>
                      </a:r>
                      <a:r>
                        <a:rPr lang="en-US" sz="2400" b="0" baseline="0" dirty="0" smtClean="0">
                          <a:sym typeface="Wingdings"/>
                        </a:rPr>
                        <a:t>(x) × </a:t>
                      </a:r>
                      <a:r>
                        <a:rPr lang="en-US" sz="2400" b="0" baseline="0" dirty="0" err="1" smtClean="0">
                          <a:sym typeface="Wingdings"/>
                        </a:rPr>
                        <a:t>φ</a:t>
                      </a:r>
                      <a:r>
                        <a:rPr lang="en-US" sz="2400" b="0" baseline="0" dirty="0" smtClean="0">
                          <a:sym typeface="Wingdings"/>
                        </a:rPr>
                        <a:t>(y)</a:t>
                      </a:r>
                      <a:endParaRPr lang="en-US" sz="2400" b="0" dirty="0" smtClean="0">
                        <a:sym typeface="Wingding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532853"/>
              </p:ext>
            </p:extLst>
          </p:nvPr>
        </p:nvGraphicFramePr>
        <p:xfrm>
          <a:off x="653142" y="4692783"/>
          <a:ext cx="7220857" cy="11887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220857"/>
              </a:tblGrid>
              <a:tr h="56242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 A labeling mechanism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λ</a:t>
                      </a:r>
                      <a:r>
                        <a:rPr lang="en-US" sz="2400" baseline="0" dirty="0" smtClean="0"/>
                        <a:t>: node </a:t>
                      </a:r>
                      <a:r>
                        <a:rPr lang="en-US" sz="2400" baseline="0" dirty="0" smtClean="0">
                          <a:sym typeface="Wingdings"/>
                        </a:rPr>
                        <a:t> D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 smtClean="0"/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400" b="0" dirty="0" smtClean="0">
                          <a:sym typeface="Wingdings"/>
                        </a:rPr>
                        <a:t>For </a:t>
                      </a:r>
                      <a:r>
                        <a:rPr lang="en-US" sz="2400" b="0" baseline="0" dirty="0" smtClean="0">
                          <a:sym typeface="Wingdings"/>
                        </a:rPr>
                        <a:t>any internal node w, denote its two children as w</a:t>
                      </a:r>
                      <a:r>
                        <a:rPr lang="en-US" sz="2400" b="0" baseline="-25000" dirty="0" smtClean="0">
                          <a:sym typeface="Wingdings"/>
                        </a:rPr>
                        <a:t>0</a:t>
                      </a:r>
                      <a:r>
                        <a:rPr lang="en-US" sz="2400" b="0" baseline="0" dirty="0" smtClean="0">
                          <a:sym typeface="Wingdings"/>
                        </a:rPr>
                        <a:t>, w</a:t>
                      </a:r>
                      <a:r>
                        <a:rPr lang="en-US" sz="2400" b="0" baseline="-25000" dirty="0" smtClean="0">
                          <a:sym typeface="Wingdings"/>
                        </a:rPr>
                        <a:t>1</a:t>
                      </a:r>
                      <a:r>
                        <a:rPr lang="en-US" sz="2400" b="0" baseline="0" dirty="0" smtClean="0">
                          <a:sym typeface="Wingdings"/>
                        </a:rPr>
                        <a:t>. Then, </a:t>
                      </a:r>
                      <a:r>
                        <a:rPr lang="en-US" sz="2400" b="0" baseline="0" dirty="0" err="1" smtClean="0">
                          <a:sym typeface="Wingdings"/>
                        </a:rPr>
                        <a:t>φ</a:t>
                      </a:r>
                      <a:r>
                        <a:rPr lang="en-US" sz="2400" b="0" baseline="0" dirty="0" smtClean="0">
                          <a:sym typeface="Wingdings"/>
                        </a:rPr>
                        <a:t>(</a:t>
                      </a:r>
                      <a:r>
                        <a:rPr lang="en-US" sz="2400" b="0" baseline="0" dirty="0" err="1" smtClean="0">
                          <a:sym typeface="Wingdings"/>
                        </a:rPr>
                        <a:t>λ</a:t>
                      </a:r>
                      <a:r>
                        <a:rPr lang="en-US" sz="2400" b="0" baseline="0" dirty="0" smtClean="0">
                          <a:sym typeface="Wingdings"/>
                        </a:rPr>
                        <a:t>(w))=h(</a:t>
                      </a:r>
                      <a:r>
                        <a:rPr lang="en-US" sz="2400" b="0" baseline="0" dirty="0" err="1" smtClean="0">
                          <a:sym typeface="Wingdings"/>
                        </a:rPr>
                        <a:t>λ</a:t>
                      </a:r>
                      <a:r>
                        <a:rPr lang="en-US" sz="2400" b="0" baseline="0" dirty="0" smtClean="0">
                          <a:sym typeface="Wingdings"/>
                        </a:rPr>
                        <a:t>(w</a:t>
                      </a:r>
                      <a:r>
                        <a:rPr lang="en-US" sz="2400" b="0" baseline="-25000" dirty="0" smtClean="0">
                          <a:sym typeface="Wingdings"/>
                        </a:rPr>
                        <a:t>0</a:t>
                      </a:r>
                      <a:r>
                        <a:rPr lang="en-US" sz="2400" b="0" baseline="0" dirty="0" smtClean="0">
                          <a:sym typeface="Wingdings"/>
                        </a:rPr>
                        <a:t>), </a:t>
                      </a:r>
                      <a:r>
                        <a:rPr lang="en-US" sz="2400" b="0" baseline="0" dirty="0" err="1" smtClean="0">
                          <a:sym typeface="Wingdings"/>
                        </a:rPr>
                        <a:t>λ</a:t>
                      </a:r>
                      <a:r>
                        <a:rPr lang="en-US" sz="2400" b="0" baseline="0" dirty="0" smtClean="0">
                          <a:sym typeface="Wingdings"/>
                        </a:rPr>
                        <a:t>(w</a:t>
                      </a:r>
                      <a:r>
                        <a:rPr lang="en-US" sz="2400" b="0" baseline="-25000" dirty="0" smtClean="0">
                          <a:sym typeface="Wingdings"/>
                        </a:rPr>
                        <a:t>1</a:t>
                      </a:r>
                      <a:r>
                        <a:rPr lang="en-US" sz="2400" b="0" baseline="0" dirty="0" smtClean="0">
                          <a:sym typeface="Wingdings"/>
                        </a:rPr>
                        <a:t>)) holds.</a:t>
                      </a:r>
                      <a:endParaRPr lang="en-US" sz="2400" b="0" dirty="0" smtClean="0">
                        <a:sym typeface="Wingding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529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Sans Serif"/>
              </a:rPr>
              <a:t>Labeling of SADS</a:t>
            </a:r>
            <a:endParaRPr lang="en-US" dirty="0"/>
          </a:p>
        </p:txBody>
      </p:sp>
      <p:sp>
        <p:nvSpPr>
          <p:cNvPr id="32" name="Content Placeholder 2" descr="Rectangle: Click to edit Master text styles&#10;Second level&#10;Third level&#10;Fourth level&#10;Fifth level"/>
          <p:cNvSpPr txBox="1">
            <a:spLocks/>
          </p:cNvSpPr>
          <p:nvPr/>
        </p:nvSpPr>
        <p:spPr>
          <a:xfrm>
            <a:off x="1298970" y="1415219"/>
            <a:ext cx="5546936" cy="834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Inverse Projection function </a:t>
            </a:r>
            <a:r>
              <a:rPr lang="en-US" sz="2400" dirty="0" err="1" smtClean="0"/>
              <a:t>ψ</a:t>
            </a:r>
            <a:r>
              <a:rPr lang="en-US" sz="2400" dirty="0" smtClean="0"/>
              <a:t>: R </a:t>
            </a:r>
            <a:r>
              <a:rPr lang="en-US" sz="2400" dirty="0" smtClean="0">
                <a:sym typeface="Wingdings"/>
              </a:rPr>
              <a:t> D, such that for all y in R, </a:t>
            </a:r>
            <a:r>
              <a:rPr lang="en-US" sz="2400" dirty="0" err="1" smtClean="0">
                <a:sym typeface="Wingdings"/>
              </a:rPr>
              <a:t>φ</a:t>
            </a:r>
            <a:r>
              <a:rPr lang="en-US" sz="2400" dirty="0" smtClean="0">
                <a:sym typeface="Wingdings"/>
              </a:rPr>
              <a:t>(</a:t>
            </a:r>
            <a:r>
              <a:rPr lang="en-US" sz="2400" dirty="0" err="1"/>
              <a:t>ψ</a:t>
            </a:r>
            <a:r>
              <a:rPr lang="en-US" sz="2400" dirty="0" smtClean="0">
                <a:sym typeface="Wingdings"/>
              </a:rPr>
              <a:t>(y))=y</a:t>
            </a:r>
            <a:r>
              <a:rPr lang="en-US" sz="2400" dirty="0">
                <a:sym typeface="Wingdings"/>
              </a:rPr>
              <a:t>.</a:t>
            </a:r>
            <a:endParaRPr lang="en-US" sz="2400" dirty="0" smtClean="0"/>
          </a:p>
          <a:p>
            <a:pPr>
              <a:buFont typeface="Arial"/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Font typeface="Arial"/>
              <a:buNone/>
            </a:pPr>
            <a:endParaRPr lang="en-US" sz="2400" dirty="0" smtClean="0"/>
          </a:p>
          <a:p>
            <a:pPr marL="0" indent="0">
              <a:buFont typeface="Arial"/>
              <a:buNone/>
            </a:pPr>
            <a:endParaRPr lang="en-US" sz="2400" dirty="0" smtClean="0"/>
          </a:p>
          <a:p>
            <a:pPr>
              <a:buFont typeface="Arial"/>
              <a:buNone/>
            </a:pPr>
            <a:endParaRPr lang="en-US" sz="2400" dirty="0"/>
          </a:p>
        </p:txBody>
      </p:sp>
      <p:sp>
        <p:nvSpPr>
          <p:cNvPr id="33" name="Content Placeholder 2" descr="Rectangle: Click to edit Master text styles&#10;Second level&#10;Third level&#10;Fourth level&#10;Fifth level"/>
          <p:cNvSpPr txBox="1">
            <a:spLocks/>
          </p:cNvSpPr>
          <p:nvPr/>
        </p:nvSpPr>
        <p:spPr bwMode="auto">
          <a:xfrm>
            <a:off x="5057651" y="2660628"/>
            <a:ext cx="4219397" cy="367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l-GR" sz="2400" b="1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b="1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400" b="1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sz="2400" dirty="0" err="1" smtClean="0"/>
              <a:t>ψ</a:t>
            </a:r>
            <a:r>
              <a:rPr lang="en-US" sz="2400" b="1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b="1" baseline="-25000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b="1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b="1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(s)</a:t>
            </a:r>
            <a:r>
              <a:rPr lang="en-US" sz="2400" b="1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sz="2400" b="1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 dirty="0" err="1" smtClean="0"/>
              <a:t>ψ</a:t>
            </a:r>
            <a:r>
              <a:rPr lang="en-US" sz="2400" b="1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b="1" baseline="-25000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b="1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(t)</a:t>
            </a:r>
            <a:r>
              <a:rPr lang="en-US" sz="2400" b="1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</p:txBody>
      </p:sp>
      <p:sp>
        <p:nvSpPr>
          <p:cNvPr id="36" name="Content Placeholder 2" descr="Rectangle: Click to edit Master text styles&#10;Second level&#10;Third level&#10;Fourth level&#10;Fifth level"/>
          <p:cNvSpPr txBox="1">
            <a:spLocks/>
          </p:cNvSpPr>
          <p:nvPr/>
        </p:nvSpPr>
        <p:spPr bwMode="auto">
          <a:xfrm>
            <a:off x="2275115" y="3840962"/>
            <a:ext cx="4222287" cy="367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b="1" dirty="0" err="1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b="1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(s)=</a:t>
            </a:r>
            <a:r>
              <a:rPr lang="en-US" sz="2400" dirty="0" err="1" smtClean="0"/>
              <a:t>ψ</a:t>
            </a:r>
            <a:r>
              <a:rPr lang="en-US" sz="2400" b="1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(H</a:t>
            </a:r>
            <a:r>
              <a:rPr lang="en-US" sz="2400" b="1" baseline="-25000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b="1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b="1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(a)))+</a:t>
            </a:r>
            <a:r>
              <a:rPr lang="en-US" sz="2400" dirty="0" err="1" smtClean="0"/>
              <a:t>ψ</a:t>
            </a:r>
            <a:r>
              <a:rPr lang="en-US" sz="2400" b="1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(H</a:t>
            </a:r>
            <a:r>
              <a:rPr lang="en-US" sz="2400" b="1" baseline="-25000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b="1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(b)))</a:t>
            </a:r>
            <a:endParaRPr lang="en-US" sz="2400" b="1" kern="1200" dirty="0" smtClean="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6" name="AutoShape 122"/>
          <p:cNvCxnSpPr>
            <a:cxnSpLocks noChangeAspect="1" noChangeShapeType="1"/>
            <a:stCxn id="57" idx="0"/>
            <a:endCxn id="59" idx="2"/>
          </p:cNvCxnSpPr>
          <p:nvPr/>
        </p:nvCxnSpPr>
        <p:spPr bwMode="auto">
          <a:xfrm flipV="1">
            <a:off x="1808396" y="3187095"/>
            <a:ext cx="2438400" cy="571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57" name="Oval 116"/>
          <p:cNvSpPr>
            <a:spLocks noChangeAspect="1" noChangeArrowheads="1"/>
          </p:cNvSpPr>
          <p:nvPr/>
        </p:nvSpPr>
        <p:spPr bwMode="auto">
          <a:xfrm>
            <a:off x="1427396" y="3758595"/>
            <a:ext cx="762000" cy="6858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l-GR" sz="3600" dirty="0" smtClean="0">
                <a:solidFill>
                  <a:schemeClr val="bg1"/>
                </a:solidFill>
              </a:rPr>
              <a:t>λ</a:t>
            </a:r>
            <a:r>
              <a:rPr lang="en-US" sz="3600" dirty="0" smtClean="0">
                <a:solidFill>
                  <a:schemeClr val="bg1"/>
                </a:solidFill>
              </a:rPr>
              <a:t>(s)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58" name="AutoShape 120"/>
          <p:cNvCxnSpPr>
            <a:cxnSpLocks noChangeAspect="1" noChangeShapeType="1"/>
            <a:stCxn id="61" idx="0"/>
            <a:endCxn id="57" idx="3"/>
          </p:cNvCxnSpPr>
          <p:nvPr/>
        </p:nvCxnSpPr>
        <p:spPr bwMode="auto">
          <a:xfrm rot="5400000" flipH="1" flipV="1">
            <a:off x="747176" y="4414583"/>
            <a:ext cx="862433" cy="72119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59" name="Oval 116"/>
          <p:cNvSpPr>
            <a:spLocks noChangeAspect="1" noChangeArrowheads="1"/>
          </p:cNvSpPr>
          <p:nvPr/>
        </p:nvSpPr>
        <p:spPr bwMode="auto">
          <a:xfrm>
            <a:off x="4246796" y="2844195"/>
            <a:ext cx="762000" cy="6858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l-GR" sz="3600" dirty="0" smtClean="0">
                <a:solidFill>
                  <a:schemeClr val="bg1"/>
                </a:solidFill>
              </a:rPr>
              <a:t>λ</a:t>
            </a:r>
            <a:r>
              <a:rPr lang="en-US" sz="3600" dirty="0" smtClean="0">
                <a:solidFill>
                  <a:schemeClr val="bg1"/>
                </a:solidFill>
              </a:rPr>
              <a:t>(</a:t>
            </a:r>
            <a:r>
              <a:rPr lang="en-US" sz="3600" dirty="0" err="1" smtClean="0">
                <a:solidFill>
                  <a:schemeClr val="bg1"/>
                </a:solidFill>
              </a:rPr>
              <a:t>σ</a:t>
            </a:r>
            <a:r>
              <a:rPr lang="en-US" sz="3600" dirty="0" smtClean="0">
                <a:solidFill>
                  <a:schemeClr val="bg1"/>
                </a:solidFill>
              </a:rPr>
              <a:t>)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60" name="AutoShape 122"/>
          <p:cNvCxnSpPr>
            <a:cxnSpLocks noChangeAspect="1" noChangeShapeType="1"/>
            <a:stCxn id="64" idx="1"/>
            <a:endCxn id="59" idx="6"/>
          </p:cNvCxnSpPr>
          <p:nvPr/>
        </p:nvCxnSpPr>
        <p:spPr bwMode="auto">
          <a:xfrm flipH="1" flipV="1">
            <a:off x="5008796" y="3187095"/>
            <a:ext cx="2321392" cy="67193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61" name="Oval 116"/>
          <p:cNvSpPr>
            <a:spLocks noChangeAspect="1" noChangeArrowheads="1"/>
          </p:cNvSpPr>
          <p:nvPr/>
        </p:nvSpPr>
        <p:spPr bwMode="auto">
          <a:xfrm>
            <a:off x="436796" y="5206395"/>
            <a:ext cx="762000" cy="6858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</a:rPr>
              <a:t>λ</a:t>
            </a:r>
            <a:r>
              <a:rPr lang="en-US" sz="3600" dirty="0" smtClean="0">
                <a:solidFill>
                  <a:schemeClr val="bg1"/>
                </a:solidFill>
              </a:rPr>
              <a:t>(a)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2" name="Oval 116"/>
          <p:cNvSpPr>
            <a:spLocks noChangeAspect="1" noChangeArrowheads="1"/>
          </p:cNvSpPr>
          <p:nvPr/>
        </p:nvSpPr>
        <p:spPr bwMode="auto">
          <a:xfrm>
            <a:off x="2465135" y="5206397"/>
            <a:ext cx="762000" cy="6858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l-GR" sz="3600" dirty="0" smtClean="0">
                <a:solidFill>
                  <a:schemeClr val="bg1"/>
                </a:solidFill>
              </a:rPr>
              <a:t>λ</a:t>
            </a:r>
            <a:r>
              <a:rPr lang="en-US" sz="3600" dirty="0" smtClean="0">
                <a:solidFill>
                  <a:schemeClr val="bg1"/>
                </a:solidFill>
              </a:rPr>
              <a:t>(b)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63" name="AutoShape 120"/>
          <p:cNvCxnSpPr>
            <a:cxnSpLocks noChangeAspect="1" noChangeShapeType="1"/>
            <a:stCxn id="62" idx="0"/>
          </p:cNvCxnSpPr>
          <p:nvPr/>
        </p:nvCxnSpPr>
        <p:spPr bwMode="auto">
          <a:xfrm rot="16200000" flipV="1">
            <a:off x="2054323" y="4414585"/>
            <a:ext cx="862433" cy="72119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64" name="Oval 116"/>
          <p:cNvSpPr>
            <a:spLocks noChangeAspect="1" noChangeArrowheads="1"/>
          </p:cNvSpPr>
          <p:nvPr/>
        </p:nvSpPr>
        <p:spPr bwMode="auto">
          <a:xfrm>
            <a:off x="7218596" y="3758595"/>
            <a:ext cx="762000" cy="6858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l-GR" sz="3600" dirty="0" smtClean="0">
                <a:solidFill>
                  <a:schemeClr val="bg1"/>
                </a:solidFill>
              </a:rPr>
              <a:t>λ</a:t>
            </a:r>
            <a:r>
              <a:rPr lang="en-US" sz="3600" dirty="0" smtClean="0">
                <a:solidFill>
                  <a:schemeClr val="bg1"/>
                </a:solidFill>
              </a:rPr>
              <a:t>(t)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65" name="AutoShape 120"/>
          <p:cNvCxnSpPr>
            <a:cxnSpLocks noChangeAspect="1" noChangeShapeType="1"/>
            <a:stCxn id="66" idx="0"/>
            <a:endCxn id="64" idx="3"/>
          </p:cNvCxnSpPr>
          <p:nvPr/>
        </p:nvCxnSpPr>
        <p:spPr bwMode="auto">
          <a:xfrm rot="5400000" flipH="1" flipV="1">
            <a:off x="6538376" y="4414583"/>
            <a:ext cx="862433" cy="72119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66" name="Oval 116"/>
          <p:cNvSpPr>
            <a:spLocks noChangeAspect="1" noChangeArrowheads="1"/>
          </p:cNvSpPr>
          <p:nvPr/>
        </p:nvSpPr>
        <p:spPr bwMode="auto">
          <a:xfrm>
            <a:off x="6227996" y="5206395"/>
            <a:ext cx="762000" cy="6858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l-GR" sz="3600" dirty="0" smtClean="0">
                <a:solidFill>
                  <a:schemeClr val="bg1"/>
                </a:solidFill>
              </a:rPr>
              <a:t>λ</a:t>
            </a:r>
            <a:r>
              <a:rPr lang="en-US" sz="3600" dirty="0" smtClean="0">
                <a:solidFill>
                  <a:schemeClr val="bg1"/>
                </a:solidFill>
              </a:rPr>
              <a:t>(c)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7" name="Oval 116"/>
          <p:cNvSpPr>
            <a:spLocks noChangeAspect="1" noChangeArrowheads="1"/>
          </p:cNvSpPr>
          <p:nvPr/>
        </p:nvSpPr>
        <p:spPr bwMode="auto">
          <a:xfrm>
            <a:off x="8209196" y="5206395"/>
            <a:ext cx="762000" cy="6858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l-GR" sz="3600" dirty="0" smtClean="0">
                <a:solidFill>
                  <a:schemeClr val="bg1"/>
                </a:solidFill>
              </a:rPr>
              <a:t>λ</a:t>
            </a:r>
            <a:r>
              <a:rPr lang="en-US" sz="3600" dirty="0" smtClean="0">
                <a:solidFill>
                  <a:schemeClr val="bg1"/>
                </a:solidFill>
              </a:rPr>
              <a:t>(d)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68" name="AutoShape 120"/>
          <p:cNvCxnSpPr>
            <a:cxnSpLocks noChangeAspect="1" noChangeShapeType="1"/>
          </p:cNvCxnSpPr>
          <p:nvPr/>
        </p:nvCxnSpPr>
        <p:spPr bwMode="auto">
          <a:xfrm rot="5400000" flipH="1" flipV="1">
            <a:off x="670976" y="4338382"/>
            <a:ext cx="862433" cy="721192"/>
          </a:xfrm>
          <a:prstGeom prst="straightConnector1">
            <a:avLst/>
          </a:prstGeom>
          <a:noFill/>
          <a:ln w="57150" cmpd="sng">
            <a:solidFill>
              <a:schemeClr val="tx2"/>
            </a:solidFill>
            <a:round/>
            <a:headEnd/>
            <a:tailEnd type="triangle"/>
          </a:ln>
        </p:spPr>
      </p:cxnSp>
      <p:cxnSp>
        <p:nvCxnSpPr>
          <p:cNvPr id="69" name="AutoShape 120"/>
          <p:cNvCxnSpPr>
            <a:cxnSpLocks noChangeAspect="1" noChangeShapeType="1"/>
          </p:cNvCxnSpPr>
          <p:nvPr/>
        </p:nvCxnSpPr>
        <p:spPr bwMode="auto">
          <a:xfrm rot="16200000" flipV="1">
            <a:off x="2033892" y="4362618"/>
            <a:ext cx="862433" cy="721192"/>
          </a:xfrm>
          <a:prstGeom prst="straightConnector1">
            <a:avLst/>
          </a:prstGeom>
          <a:noFill/>
          <a:ln w="57150" cmpd="sng">
            <a:solidFill>
              <a:schemeClr val="tx2"/>
            </a:solidFill>
            <a:round/>
            <a:headEnd/>
            <a:tailEnd type="triangle"/>
          </a:ln>
        </p:spPr>
      </p:cxnSp>
      <p:cxnSp>
        <p:nvCxnSpPr>
          <p:cNvPr id="70" name="AutoShape 120"/>
          <p:cNvCxnSpPr>
            <a:cxnSpLocks noChangeAspect="1" noChangeShapeType="1"/>
          </p:cNvCxnSpPr>
          <p:nvPr/>
        </p:nvCxnSpPr>
        <p:spPr bwMode="auto">
          <a:xfrm rot="5400000" flipH="1" flipV="1">
            <a:off x="6426783" y="4362616"/>
            <a:ext cx="862433" cy="721192"/>
          </a:xfrm>
          <a:prstGeom prst="straightConnector1">
            <a:avLst/>
          </a:prstGeom>
          <a:noFill/>
          <a:ln w="57150" cmpd="sng">
            <a:solidFill>
              <a:schemeClr val="tx2"/>
            </a:solidFill>
            <a:round/>
            <a:headEnd/>
            <a:tailEnd type="triangle"/>
          </a:ln>
        </p:spPr>
      </p:cxnSp>
      <p:cxnSp>
        <p:nvCxnSpPr>
          <p:cNvPr id="71" name="AutoShape 122"/>
          <p:cNvCxnSpPr>
            <a:cxnSpLocks noChangeAspect="1" noChangeShapeType="1"/>
          </p:cNvCxnSpPr>
          <p:nvPr/>
        </p:nvCxnSpPr>
        <p:spPr bwMode="auto">
          <a:xfrm flipV="1">
            <a:off x="1808396" y="3072795"/>
            <a:ext cx="2438400" cy="571500"/>
          </a:xfrm>
          <a:prstGeom prst="straightConnector1">
            <a:avLst/>
          </a:prstGeom>
          <a:noFill/>
          <a:ln w="57150" cmpd="sng">
            <a:solidFill>
              <a:schemeClr val="tx2"/>
            </a:solidFill>
            <a:round/>
            <a:headEnd/>
            <a:tailEnd type="triangle"/>
          </a:ln>
        </p:spPr>
      </p:cxnSp>
      <p:cxnSp>
        <p:nvCxnSpPr>
          <p:cNvPr id="72" name="AutoShape 122"/>
          <p:cNvCxnSpPr>
            <a:cxnSpLocks noChangeAspect="1" noChangeShapeType="1"/>
          </p:cNvCxnSpPr>
          <p:nvPr/>
        </p:nvCxnSpPr>
        <p:spPr bwMode="auto">
          <a:xfrm flipH="1" flipV="1">
            <a:off x="5008796" y="3072795"/>
            <a:ext cx="2321392" cy="671933"/>
          </a:xfrm>
          <a:prstGeom prst="straightConnector1">
            <a:avLst/>
          </a:prstGeom>
          <a:noFill/>
          <a:ln w="57150" cmpd="sng">
            <a:solidFill>
              <a:schemeClr val="tx2"/>
            </a:solidFill>
            <a:round/>
            <a:headEnd/>
            <a:tailEnd type="triangle"/>
          </a:ln>
        </p:spPr>
      </p:cxnSp>
      <p:cxnSp>
        <p:nvCxnSpPr>
          <p:cNvPr id="73" name="AutoShape 120"/>
          <p:cNvCxnSpPr>
            <a:cxnSpLocks noChangeAspect="1" noChangeShapeType="1"/>
          </p:cNvCxnSpPr>
          <p:nvPr/>
        </p:nvCxnSpPr>
        <p:spPr bwMode="auto">
          <a:xfrm rot="16200000" flipV="1">
            <a:off x="7798384" y="4414583"/>
            <a:ext cx="862433" cy="72119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" name="AutoShape 120"/>
          <p:cNvCxnSpPr>
            <a:cxnSpLocks noChangeAspect="1" noChangeShapeType="1"/>
          </p:cNvCxnSpPr>
          <p:nvPr/>
        </p:nvCxnSpPr>
        <p:spPr bwMode="auto">
          <a:xfrm rot="16200000" flipV="1">
            <a:off x="7874583" y="4362616"/>
            <a:ext cx="862433" cy="721192"/>
          </a:xfrm>
          <a:prstGeom prst="straightConnector1">
            <a:avLst/>
          </a:prstGeom>
          <a:noFill/>
          <a:ln w="57150" cmpd="sng">
            <a:solidFill>
              <a:schemeClr val="tx2"/>
            </a:solidFill>
            <a:round/>
            <a:headEnd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12050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Sans Serif"/>
              </a:rPr>
              <a:t>Labeling of SADS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260700"/>
              </p:ext>
            </p:extLst>
          </p:nvPr>
        </p:nvGraphicFramePr>
        <p:xfrm>
          <a:off x="820057" y="1444324"/>
          <a:ext cx="7220857" cy="19202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220857"/>
              </a:tblGrid>
              <a:tr h="562428">
                <a:tc>
                  <a:txBody>
                    <a:bodyPr/>
                    <a:lstStyle/>
                    <a:p>
                      <a:r>
                        <a:rPr lang="es-ES_tradnl" sz="2400" b="1" kern="1200" baseline="0" dirty="0" err="1" smtClean="0">
                          <a:effectLst/>
                          <a:sym typeface="Wingdings"/>
                        </a:rPr>
                        <a:t>Inverse</a:t>
                      </a:r>
                      <a:r>
                        <a:rPr lang="es-ES_tradnl" sz="2400" b="1" kern="1200" baseline="0" dirty="0" smtClean="0">
                          <a:effectLst/>
                          <a:sym typeface="Wingdings"/>
                        </a:rPr>
                        <a:t> </a:t>
                      </a:r>
                      <a:r>
                        <a:rPr lang="es-ES_tradnl" sz="2400" b="1" kern="1200" baseline="0" dirty="0" err="1" smtClean="0">
                          <a:effectLst/>
                          <a:sym typeface="Wingdings"/>
                        </a:rPr>
                        <a:t>projection</a:t>
                      </a:r>
                      <a:r>
                        <a:rPr lang="es-ES_tradnl" sz="2400" b="1" kern="1200" baseline="0" dirty="0" smtClean="0">
                          <a:effectLst/>
                          <a:sym typeface="Wingdings"/>
                        </a:rPr>
                        <a:t> </a:t>
                      </a:r>
                      <a:r>
                        <a:rPr lang="es-ES_tradnl" sz="2400" b="1" kern="1200" baseline="0" dirty="0" err="1" smtClean="0">
                          <a:effectLst/>
                          <a:sym typeface="Wingdings"/>
                        </a:rPr>
                        <a:t>function</a:t>
                      </a:r>
                      <a:r>
                        <a:rPr lang="es-ES_tradnl" sz="2400" b="1" kern="1200" baseline="0" dirty="0" smtClean="0">
                          <a:effectLst/>
                          <a:sym typeface="Wingdings"/>
                        </a:rPr>
                        <a:t> </a:t>
                      </a:r>
                      <a:r>
                        <a:rPr lang="en-US" sz="2400" dirty="0" err="1" smtClean="0"/>
                        <a:t>ψ</a:t>
                      </a:r>
                      <a:r>
                        <a:rPr lang="es-ES_tradnl" sz="2400" b="0" kern="1200" baseline="0" dirty="0" smtClean="0">
                          <a:effectLst/>
                          <a:sym typeface="Wingdings"/>
                        </a:rPr>
                        <a:t>: RD .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s-ES_tradnl" sz="2400" b="0" kern="1200" dirty="0" err="1" smtClean="0">
                          <a:effectLst/>
                        </a:rPr>
                        <a:t>For</a:t>
                      </a:r>
                      <a:r>
                        <a:rPr lang="es-ES_tradnl" sz="2400" b="0" kern="1200" dirty="0" smtClean="0">
                          <a:effectLst/>
                        </a:rPr>
                        <a:t> </a:t>
                      </a:r>
                      <a:r>
                        <a:rPr lang="es-ES_tradnl" sz="2400" b="0" kern="1200" dirty="0" err="1" smtClean="0">
                          <a:effectLst/>
                        </a:rPr>
                        <a:t>each</a:t>
                      </a:r>
                      <a:r>
                        <a:rPr lang="es-ES_tradnl" sz="2400" b="0" kern="1200" dirty="0" smtClean="0">
                          <a:effectLst/>
                        </a:rPr>
                        <a:t> y in R, </a:t>
                      </a:r>
                      <a:r>
                        <a:rPr lang="en-US" sz="2400" b="0" dirty="0" err="1" smtClean="0"/>
                        <a:t>ψ</a:t>
                      </a:r>
                      <a:r>
                        <a:rPr lang="es-ES_tradnl" sz="2400" b="0" kern="1200" dirty="0" smtClean="0">
                          <a:effectLst/>
                        </a:rPr>
                        <a:t>(y)=x,</a:t>
                      </a:r>
                      <a:r>
                        <a:rPr lang="es-ES_tradnl" sz="2400" b="0" kern="1200" baseline="0" dirty="0" smtClean="0">
                          <a:effectLst/>
                        </a:rPr>
                        <a:t> </a:t>
                      </a:r>
                      <a:r>
                        <a:rPr lang="es-ES_tradnl" sz="2400" b="0" kern="1200" baseline="0" dirty="0" err="1" smtClean="0">
                          <a:effectLst/>
                        </a:rPr>
                        <a:t>where</a:t>
                      </a:r>
                      <a:r>
                        <a:rPr lang="es-ES_tradnl" sz="2400" b="0" kern="1200" baseline="0" dirty="0" smtClean="0">
                          <a:effectLst/>
                        </a:rPr>
                        <a:t> x in π</a:t>
                      </a:r>
                      <a:r>
                        <a:rPr lang="es-ES_tradnl" sz="2400" b="0" kern="1200" baseline="30000" dirty="0" smtClean="0">
                          <a:effectLst/>
                        </a:rPr>
                        <a:t>-1</a:t>
                      </a:r>
                      <a:r>
                        <a:rPr lang="es-ES_tradnl" sz="2400" b="0" kern="1200" baseline="0" dirty="0" smtClean="0">
                          <a:effectLst/>
                        </a:rPr>
                        <a:t>(y)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s-ES_tradnl" sz="2400" b="0" kern="1200" baseline="0" dirty="0" smtClean="0">
                          <a:effectLst/>
                        </a:rPr>
                        <a:t>π: </a:t>
                      </a:r>
                      <a:r>
                        <a:rPr lang="es-ES_tradnl" sz="2400" b="0" kern="1200" dirty="0" smtClean="0">
                          <a:effectLst/>
                        </a:rPr>
                        <a:t>D/</a:t>
                      </a:r>
                      <a:r>
                        <a:rPr lang="es-ES_tradnl" sz="2400" b="0" kern="1200" dirty="0" err="1" smtClean="0">
                          <a:effectLst/>
                        </a:rPr>
                        <a:t>ker</a:t>
                      </a:r>
                      <a:r>
                        <a:rPr lang="es-ES_tradnl" sz="2400" b="0" kern="1200" dirty="0" smtClean="0">
                          <a:effectLst/>
                        </a:rPr>
                        <a:t>(</a:t>
                      </a:r>
                      <a:r>
                        <a:rPr lang="es-ES_tradnl" sz="2400" b="0" kern="1200" dirty="0" err="1" smtClean="0">
                          <a:effectLst/>
                        </a:rPr>
                        <a:t>φ</a:t>
                      </a:r>
                      <a:r>
                        <a:rPr lang="es-ES_tradnl" sz="2400" b="0" kern="1200" dirty="0" smtClean="0">
                          <a:effectLst/>
                        </a:rPr>
                        <a:t>)</a:t>
                      </a:r>
                      <a:r>
                        <a:rPr lang="es-ES_tradnl" sz="2400" b="0" kern="1200" dirty="0" smtClean="0">
                          <a:effectLst/>
                          <a:sym typeface="Wingdings"/>
                        </a:rPr>
                        <a:t> R </a:t>
                      </a:r>
                      <a:r>
                        <a:rPr lang="es-ES_tradnl" sz="2400" b="0" kern="1200" dirty="0" err="1" smtClean="0">
                          <a:effectLst/>
                          <a:sym typeface="Wingdings"/>
                        </a:rPr>
                        <a:t>is</a:t>
                      </a:r>
                      <a:r>
                        <a:rPr lang="es-ES_tradnl" sz="2400" b="0" kern="1200" dirty="0" smtClean="0">
                          <a:effectLst/>
                          <a:sym typeface="Wingdings"/>
                        </a:rPr>
                        <a:t> </a:t>
                      </a:r>
                      <a:r>
                        <a:rPr lang="es-ES_tradnl" sz="2400" b="0" kern="1200" dirty="0" err="1" smtClean="0">
                          <a:effectLst/>
                          <a:sym typeface="Wingdings"/>
                        </a:rPr>
                        <a:t>the</a:t>
                      </a:r>
                      <a:r>
                        <a:rPr lang="es-ES_tradnl" sz="2400" b="0" kern="1200" dirty="0" smtClean="0">
                          <a:effectLst/>
                          <a:sym typeface="Wingdings"/>
                        </a:rPr>
                        <a:t> canonical </a:t>
                      </a:r>
                      <a:r>
                        <a:rPr lang="es-ES_tradnl" sz="2400" b="0" kern="1200" dirty="0" err="1" smtClean="0">
                          <a:effectLst/>
                          <a:sym typeface="Wingdings"/>
                        </a:rPr>
                        <a:t>isomorphism</a:t>
                      </a:r>
                      <a:r>
                        <a:rPr lang="es-ES_tradnl" sz="2400" b="0" kern="1200" baseline="0" dirty="0" smtClean="0">
                          <a:effectLst/>
                          <a:sym typeface="Wingdings"/>
                        </a:rPr>
                        <a:t> </a:t>
                      </a:r>
                      <a:r>
                        <a:rPr lang="es-ES_tradnl" sz="2400" b="0" kern="1200" baseline="0" dirty="0" err="1" smtClean="0">
                          <a:effectLst/>
                          <a:sym typeface="Wingdings"/>
                        </a:rPr>
                        <a:t>between</a:t>
                      </a:r>
                      <a:r>
                        <a:rPr lang="es-ES_tradnl" sz="2400" b="0" kern="1200" baseline="0" dirty="0" smtClean="0">
                          <a:effectLst/>
                          <a:sym typeface="Wingdings"/>
                        </a:rPr>
                        <a:t> </a:t>
                      </a:r>
                      <a:r>
                        <a:rPr lang="es-ES_tradnl" sz="2400" b="0" kern="1200" dirty="0" smtClean="0">
                          <a:effectLst/>
                        </a:rPr>
                        <a:t>D/</a:t>
                      </a:r>
                      <a:r>
                        <a:rPr lang="es-ES_tradnl" sz="2400" b="0" kern="1200" dirty="0" err="1" smtClean="0">
                          <a:effectLst/>
                        </a:rPr>
                        <a:t>ker</a:t>
                      </a:r>
                      <a:r>
                        <a:rPr lang="es-ES_tradnl" sz="2400" b="0" kern="1200" dirty="0" smtClean="0">
                          <a:effectLst/>
                        </a:rPr>
                        <a:t>(</a:t>
                      </a:r>
                      <a:r>
                        <a:rPr lang="es-ES_tradnl" sz="2400" b="0" kern="1200" dirty="0" err="1" smtClean="0">
                          <a:effectLst/>
                        </a:rPr>
                        <a:t>φ</a:t>
                      </a:r>
                      <a:r>
                        <a:rPr lang="es-ES_tradnl" sz="2400" b="0" kern="1200" dirty="0" smtClean="0">
                          <a:effectLst/>
                        </a:rPr>
                        <a:t>) and R</a:t>
                      </a:r>
                      <a:endParaRPr lang="es-ES_tradnl" sz="2400" b="0" kern="1200" baseline="0" dirty="0" smtClean="0">
                        <a:effectLst/>
                      </a:endParaRP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400" b="0" dirty="0" err="1" smtClean="0"/>
                        <a:t>ψ</a:t>
                      </a:r>
                      <a:r>
                        <a:rPr lang="es-ES_tradnl" sz="2400" b="0" kern="1200" dirty="0" smtClean="0">
                          <a:effectLst/>
                        </a:rPr>
                        <a:t>(0</a:t>
                      </a:r>
                      <a:r>
                        <a:rPr lang="es-ES_tradnl" sz="2400" b="0" kern="1200" baseline="-25000" dirty="0" smtClean="0">
                          <a:effectLst/>
                        </a:rPr>
                        <a:t>R</a:t>
                      </a:r>
                      <a:r>
                        <a:rPr lang="es-ES_tradnl" sz="2400" b="0" kern="1200" dirty="0" smtClean="0">
                          <a:effectLst/>
                        </a:rPr>
                        <a:t>)=0</a:t>
                      </a:r>
                      <a:r>
                        <a:rPr lang="es-ES_tradnl" sz="2400" b="0" kern="1200" baseline="-25000" dirty="0" smtClean="0">
                          <a:effectLst/>
                        </a:rPr>
                        <a:t>D</a:t>
                      </a:r>
                      <a:endParaRPr lang="es-ES_tradnl" sz="2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48216"/>
              </p:ext>
            </p:extLst>
          </p:nvPr>
        </p:nvGraphicFramePr>
        <p:xfrm>
          <a:off x="820057" y="3665010"/>
          <a:ext cx="7220857" cy="15544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220857"/>
              </a:tblGrid>
              <a:tr h="562428">
                <a:tc>
                  <a:txBody>
                    <a:bodyPr/>
                    <a:lstStyle/>
                    <a:p>
                      <a:r>
                        <a:rPr lang="es-ES_tradnl" sz="2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r>
                        <a:rPr lang="es-ES_tradnl" sz="24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</a:t>
                      </a:r>
                      <a:r>
                        <a:rPr lang="es-ES_tradnl" sz="24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_tradnl" sz="24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leaf</a:t>
                      </a:r>
                      <a:r>
                        <a:rPr lang="es-ES_tradnl" sz="24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_tradnl" sz="24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nodes</a:t>
                      </a:r>
                      <a:r>
                        <a:rPr lang="es-ES_tradnl" sz="24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s-ES_tradnl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</a:t>
                      </a:r>
                      <a:r>
                        <a:rPr lang="es-ES_tradnl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</a:t>
                      </a:r>
                      <a:r>
                        <a:rPr lang="es-ES_tradnl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_tradnl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leaf</a:t>
                      </a:r>
                      <a:r>
                        <a:rPr lang="es-ES_tradnl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_tradnl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s-ES_tradnl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v, </a:t>
                      </a:r>
                      <a:r>
                        <a:rPr lang="es-ES_tradnl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its</a:t>
                      </a:r>
                      <a:r>
                        <a:rPr lang="es-ES_tradnl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_tradnl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frequency</a:t>
                      </a:r>
                      <a:r>
                        <a:rPr lang="es-ES_tradnl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_tradnl" sz="24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_tradnl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_tradnl" sz="24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s-ES_tradnl" sz="2400" b="0" i="0" kern="1200" baseline="-250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s-ES_tradnl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_tradnl" sz="24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es-ES_tradnl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_tradnl" sz="24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stored</a:t>
                      </a:r>
                      <a:r>
                        <a:rPr lang="es-ES_tradnl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s-ES_tradnl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</a:t>
                      </a:r>
                      <a:r>
                        <a:rPr lang="es-ES_tradnl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_tradnl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γ</a:t>
                      </a:r>
                      <a:r>
                        <a:rPr lang="es-ES_tradnl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[n]</a:t>
                      </a:r>
                      <a:r>
                        <a:rPr lang="es-ES_tradnl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D, </a:t>
                      </a:r>
                      <a:r>
                        <a:rPr lang="es-ES_tradnl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such</a:t>
                      </a:r>
                      <a:r>
                        <a:rPr lang="es-ES_tradnl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</a:t>
                      </a:r>
                      <a:r>
                        <a:rPr lang="es-ES_tradnl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that</a:t>
                      </a:r>
                      <a:r>
                        <a:rPr lang="es-ES_tradnl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</a:t>
                      </a:r>
                      <a:r>
                        <a:rPr lang="es-ES_tradnl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γ</a:t>
                      </a:r>
                      <a:r>
                        <a:rPr lang="es-ES_tradnl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ES_tradnl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s-ES_tradnl" sz="2400" b="0" i="0" kern="1200" baseline="-250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s-ES_tradnl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+C</a:t>
                      </a:r>
                      <a:r>
                        <a:rPr lang="es-ES_tradnl" sz="2400" b="0" i="0" kern="1200" baseline="-250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s-ES_tradnl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)=</a:t>
                      </a:r>
                      <a:r>
                        <a:rPr lang="es-ES_tradnl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γ</a:t>
                      </a:r>
                      <a:r>
                        <a:rPr lang="es-ES_tradnl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ES_tradnl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s-ES_tradnl" sz="2400" b="0" i="0" kern="1200" baseline="-250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s-ES_tradnl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)+</a:t>
                      </a:r>
                      <a:r>
                        <a:rPr lang="es-ES_tradnl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γ</a:t>
                      </a:r>
                      <a:r>
                        <a:rPr lang="es-ES_tradnl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</a:t>
                      </a:r>
                      <a:r>
                        <a:rPr lang="es-ES_tradnl" sz="2400" b="0" i="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s-ES_tradnl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s-ES_tradnl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given</a:t>
                      </a:r>
                      <a:r>
                        <a:rPr lang="es-ES_tradnl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_tradnl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s-ES_tradnl" sz="2400" b="0" i="0" kern="1200" baseline="-250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s-ES_tradnl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+C</a:t>
                      </a:r>
                      <a:r>
                        <a:rPr lang="es-ES_tradnl" sz="2400" b="0" i="0" kern="1200" baseline="-250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s-ES_tradnl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≤ 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919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Sans Serif"/>
              </a:rPr>
              <a:t>U</a:t>
            </a:r>
            <a:r>
              <a:rPr lang="en-US" b="1" dirty="0" smtClean="0">
                <a:solidFill>
                  <a:srgbClr val="FF0000"/>
                </a:solidFill>
                <a:latin typeface="Sans Serif"/>
              </a:rPr>
              <a:t>pdate of SADS</a:t>
            </a:r>
            <a:endParaRPr lang="en-US" dirty="0"/>
          </a:p>
        </p:txBody>
      </p:sp>
      <p:cxnSp>
        <p:nvCxnSpPr>
          <p:cNvPr id="14" name="AutoShape 122"/>
          <p:cNvCxnSpPr>
            <a:cxnSpLocks noChangeAspect="1" noChangeShapeType="1"/>
            <a:stCxn id="15" idx="0"/>
            <a:endCxn id="17" idx="2"/>
          </p:cNvCxnSpPr>
          <p:nvPr/>
        </p:nvCxnSpPr>
        <p:spPr bwMode="auto">
          <a:xfrm flipV="1">
            <a:off x="1808396" y="3187095"/>
            <a:ext cx="2438400" cy="571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Oval 116"/>
          <p:cNvSpPr>
            <a:spLocks noChangeAspect="1" noChangeArrowheads="1"/>
          </p:cNvSpPr>
          <p:nvPr/>
        </p:nvSpPr>
        <p:spPr bwMode="auto">
          <a:xfrm>
            <a:off x="1427396" y="3758595"/>
            <a:ext cx="762000" cy="6858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l-GR" sz="3600" dirty="0" smtClean="0">
                <a:solidFill>
                  <a:schemeClr val="bg1"/>
                </a:solidFill>
              </a:rPr>
              <a:t>λ</a:t>
            </a:r>
            <a:r>
              <a:rPr lang="en-US" sz="3600" dirty="0" smtClean="0">
                <a:solidFill>
                  <a:schemeClr val="bg1"/>
                </a:solidFill>
              </a:rPr>
              <a:t>(s)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16" name="AutoShape 120"/>
          <p:cNvCxnSpPr>
            <a:cxnSpLocks noChangeAspect="1" noChangeShapeType="1"/>
            <a:stCxn id="19" idx="0"/>
            <a:endCxn id="15" idx="3"/>
          </p:cNvCxnSpPr>
          <p:nvPr/>
        </p:nvCxnSpPr>
        <p:spPr bwMode="auto">
          <a:xfrm rot="5400000" flipH="1" flipV="1">
            <a:off x="747176" y="4414583"/>
            <a:ext cx="862433" cy="72119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7" name="Oval 116"/>
          <p:cNvSpPr>
            <a:spLocks noChangeAspect="1" noChangeArrowheads="1"/>
          </p:cNvSpPr>
          <p:nvPr/>
        </p:nvSpPr>
        <p:spPr bwMode="auto">
          <a:xfrm>
            <a:off x="4246796" y="2844195"/>
            <a:ext cx="762000" cy="6858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l-GR" sz="3600" dirty="0" smtClean="0">
                <a:solidFill>
                  <a:schemeClr val="bg1"/>
                </a:solidFill>
              </a:rPr>
              <a:t>λ</a:t>
            </a:r>
            <a:r>
              <a:rPr lang="en-US" sz="3600" dirty="0" smtClean="0">
                <a:solidFill>
                  <a:schemeClr val="bg1"/>
                </a:solidFill>
              </a:rPr>
              <a:t>(</a:t>
            </a:r>
            <a:r>
              <a:rPr lang="en-US" sz="3600" dirty="0" err="1" smtClean="0">
                <a:solidFill>
                  <a:schemeClr val="bg1"/>
                </a:solidFill>
              </a:rPr>
              <a:t>σ</a:t>
            </a:r>
            <a:r>
              <a:rPr lang="en-US" sz="3600" dirty="0" smtClean="0">
                <a:solidFill>
                  <a:schemeClr val="bg1"/>
                </a:solidFill>
              </a:rPr>
              <a:t>)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18" name="AutoShape 122"/>
          <p:cNvCxnSpPr>
            <a:cxnSpLocks noChangeAspect="1" noChangeShapeType="1"/>
            <a:stCxn id="22" idx="1"/>
            <a:endCxn id="17" idx="6"/>
          </p:cNvCxnSpPr>
          <p:nvPr/>
        </p:nvCxnSpPr>
        <p:spPr bwMode="auto">
          <a:xfrm flipH="1" flipV="1">
            <a:off x="5008796" y="3187095"/>
            <a:ext cx="2321392" cy="67193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Oval 116"/>
          <p:cNvSpPr>
            <a:spLocks noChangeAspect="1" noChangeArrowheads="1"/>
          </p:cNvSpPr>
          <p:nvPr/>
        </p:nvSpPr>
        <p:spPr bwMode="auto">
          <a:xfrm>
            <a:off x="436796" y="5206395"/>
            <a:ext cx="762000" cy="6858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</a:rPr>
              <a:t>λ</a:t>
            </a:r>
            <a:r>
              <a:rPr lang="en-US" sz="3600" dirty="0" smtClean="0">
                <a:solidFill>
                  <a:schemeClr val="bg1"/>
                </a:solidFill>
              </a:rPr>
              <a:t>(a)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0" name="Oval 116"/>
          <p:cNvSpPr>
            <a:spLocks noChangeAspect="1" noChangeArrowheads="1"/>
          </p:cNvSpPr>
          <p:nvPr/>
        </p:nvSpPr>
        <p:spPr bwMode="auto">
          <a:xfrm>
            <a:off x="2465135" y="5206397"/>
            <a:ext cx="762000" cy="6858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l-GR" sz="3600" dirty="0" smtClean="0">
                <a:solidFill>
                  <a:schemeClr val="bg1"/>
                </a:solidFill>
              </a:rPr>
              <a:t>λ</a:t>
            </a:r>
            <a:r>
              <a:rPr lang="en-US" sz="3600" dirty="0" smtClean="0">
                <a:solidFill>
                  <a:schemeClr val="bg1"/>
                </a:solidFill>
              </a:rPr>
              <a:t>(b)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21" name="AutoShape 120"/>
          <p:cNvCxnSpPr>
            <a:cxnSpLocks noChangeAspect="1" noChangeShapeType="1"/>
            <a:stCxn id="20" idx="0"/>
          </p:cNvCxnSpPr>
          <p:nvPr/>
        </p:nvCxnSpPr>
        <p:spPr bwMode="auto">
          <a:xfrm rot="16200000" flipV="1">
            <a:off x="2054323" y="4414585"/>
            <a:ext cx="862433" cy="72119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116"/>
          <p:cNvSpPr>
            <a:spLocks noChangeAspect="1" noChangeArrowheads="1"/>
          </p:cNvSpPr>
          <p:nvPr/>
        </p:nvSpPr>
        <p:spPr bwMode="auto">
          <a:xfrm>
            <a:off x="7218596" y="3758595"/>
            <a:ext cx="762000" cy="6858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l-GR" sz="3600" dirty="0" smtClean="0">
                <a:solidFill>
                  <a:schemeClr val="bg1"/>
                </a:solidFill>
              </a:rPr>
              <a:t>λ</a:t>
            </a:r>
            <a:r>
              <a:rPr lang="en-US" sz="3600" dirty="0" smtClean="0">
                <a:solidFill>
                  <a:schemeClr val="bg1"/>
                </a:solidFill>
              </a:rPr>
              <a:t>(s)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23" name="AutoShape 120"/>
          <p:cNvCxnSpPr>
            <a:cxnSpLocks noChangeAspect="1" noChangeShapeType="1"/>
            <a:stCxn id="24" idx="0"/>
            <a:endCxn id="22" idx="3"/>
          </p:cNvCxnSpPr>
          <p:nvPr/>
        </p:nvCxnSpPr>
        <p:spPr bwMode="auto">
          <a:xfrm rot="5400000" flipH="1" flipV="1">
            <a:off x="6538376" y="4414583"/>
            <a:ext cx="862433" cy="72119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Oval 116"/>
          <p:cNvSpPr>
            <a:spLocks noChangeAspect="1" noChangeArrowheads="1"/>
          </p:cNvSpPr>
          <p:nvPr/>
        </p:nvSpPr>
        <p:spPr bwMode="auto">
          <a:xfrm>
            <a:off x="6227996" y="5206395"/>
            <a:ext cx="762000" cy="6858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l-GR" sz="3600" dirty="0" smtClean="0">
                <a:solidFill>
                  <a:schemeClr val="bg1"/>
                </a:solidFill>
              </a:rPr>
              <a:t>λ</a:t>
            </a:r>
            <a:r>
              <a:rPr lang="en-US" sz="3600" dirty="0" smtClean="0">
                <a:solidFill>
                  <a:schemeClr val="bg1"/>
                </a:solidFill>
              </a:rPr>
              <a:t>(c)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5" name="Oval 116"/>
          <p:cNvSpPr>
            <a:spLocks noChangeAspect="1" noChangeArrowheads="1"/>
          </p:cNvSpPr>
          <p:nvPr/>
        </p:nvSpPr>
        <p:spPr bwMode="auto">
          <a:xfrm>
            <a:off x="8209196" y="5206395"/>
            <a:ext cx="762000" cy="6858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l-GR" sz="3600" dirty="0" smtClean="0">
                <a:solidFill>
                  <a:schemeClr val="bg1"/>
                </a:solidFill>
              </a:rPr>
              <a:t>λ</a:t>
            </a:r>
            <a:r>
              <a:rPr lang="en-US" sz="3600" dirty="0" smtClean="0">
                <a:solidFill>
                  <a:schemeClr val="bg1"/>
                </a:solidFill>
              </a:rPr>
              <a:t>(d)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26" name="AutoShape 120"/>
          <p:cNvCxnSpPr>
            <a:cxnSpLocks noChangeAspect="1" noChangeShapeType="1"/>
          </p:cNvCxnSpPr>
          <p:nvPr/>
        </p:nvCxnSpPr>
        <p:spPr bwMode="auto">
          <a:xfrm rot="5400000" flipH="1" flipV="1">
            <a:off x="670976" y="4338382"/>
            <a:ext cx="862433" cy="721192"/>
          </a:xfrm>
          <a:prstGeom prst="straightConnector1">
            <a:avLst/>
          </a:prstGeom>
          <a:noFill/>
          <a:ln w="57150" cmpd="sng">
            <a:solidFill>
              <a:schemeClr val="tx2"/>
            </a:solidFill>
            <a:round/>
            <a:headEnd/>
            <a:tailEnd type="triangle"/>
          </a:ln>
        </p:spPr>
      </p:cxnSp>
      <p:cxnSp>
        <p:nvCxnSpPr>
          <p:cNvPr id="27" name="AutoShape 120"/>
          <p:cNvCxnSpPr>
            <a:cxnSpLocks noChangeAspect="1" noChangeShapeType="1"/>
          </p:cNvCxnSpPr>
          <p:nvPr/>
        </p:nvCxnSpPr>
        <p:spPr bwMode="auto">
          <a:xfrm rot="16200000" flipV="1">
            <a:off x="2033892" y="4362618"/>
            <a:ext cx="862433" cy="721192"/>
          </a:xfrm>
          <a:prstGeom prst="straightConnector1">
            <a:avLst/>
          </a:prstGeom>
          <a:noFill/>
          <a:ln w="57150" cmpd="sng">
            <a:solidFill>
              <a:schemeClr val="tx2"/>
            </a:solidFill>
            <a:round/>
            <a:headEnd/>
            <a:tailEnd type="triangle"/>
          </a:ln>
        </p:spPr>
      </p:cxnSp>
      <p:cxnSp>
        <p:nvCxnSpPr>
          <p:cNvPr id="28" name="AutoShape 120"/>
          <p:cNvCxnSpPr>
            <a:cxnSpLocks noChangeAspect="1" noChangeShapeType="1"/>
          </p:cNvCxnSpPr>
          <p:nvPr/>
        </p:nvCxnSpPr>
        <p:spPr bwMode="auto">
          <a:xfrm rot="5400000" flipH="1" flipV="1">
            <a:off x="6426783" y="4362616"/>
            <a:ext cx="862433" cy="721192"/>
          </a:xfrm>
          <a:prstGeom prst="straightConnector1">
            <a:avLst/>
          </a:prstGeom>
          <a:noFill/>
          <a:ln w="57150" cmpd="sng">
            <a:solidFill>
              <a:schemeClr val="tx2"/>
            </a:solidFill>
            <a:round/>
            <a:headEnd/>
            <a:tailEnd type="triangle"/>
          </a:ln>
        </p:spPr>
      </p:cxnSp>
      <p:cxnSp>
        <p:nvCxnSpPr>
          <p:cNvPr id="30" name="AutoShape 122"/>
          <p:cNvCxnSpPr>
            <a:cxnSpLocks noChangeAspect="1" noChangeShapeType="1"/>
          </p:cNvCxnSpPr>
          <p:nvPr/>
        </p:nvCxnSpPr>
        <p:spPr bwMode="auto">
          <a:xfrm flipV="1">
            <a:off x="1808396" y="3072795"/>
            <a:ext cx="2438400" cy="571500"/>
          </a:xfrm>
          <a:prstGeom prst="straightConnector1">
            <a:avLst/>
          </a:prstGeom>
          <a:noFill/>
          <a:ln w="57150" cmpd="sng">
            <a:solidFill>
              <a:schemeClr val="tx2"/>
            </a:solidFill>
            <a:round/>
            <a:headEnd/>
            <a:tailEnd type="triangle"/>
          </a:ln>
        </p:spPr>
      </p:cxnSp>
      <p:cxnSp>
        <p:nvCxnSpPr>
          <p:cNvPr id="31" name="AutoShape 122"/>
          <p:cNvCxnSpPr>
            <a:cxnSpLocks noChangeAspect="1" noChangeShapeType="1"/>
          </p:cNvCxnSpPr>
          <p:nvPr/>
        </p:nvCxnSpPr>
        <p:spPr bwMode="auto">
          <a:xfrm flipH="1" flipV="1">
            <a:off x="5008796" y="3072795"/>
            <a:ext cx="2321392" cy="671933"/>
          </a:xfrm>
          <a:prstGeom prst="straightConnector1">
            <a:avLst/>
          </a:prstGeom>
          <a:noFill/>
          <a:ln w="57150" cmpd="sng">
            <a:solidFill>
              <a:schemeClr val="tx2"/>
            </a:solidFill>
            <a:round/>
            <a:headEnd/>
            <a:tailEnd type="triangle"/>
          </a:ln>
        </p:spPr>
      </p:cxnSp>
      <p:sp>
        <p:nvSpPr>
          <p:cNvPr id="33" name="Content Placeholder 2" descr="Rectangle: Click to edit Master text styles&#10;Second level&#10;Third level&#10;Fourth level&#10;Fifth level"/>
          <p:cNvSpPr txBox="1">
            <a:spLocks/>
          </p:cNvSpPr>
          <p:nvPr/>
        </p:nvSpPr>
        <p:spPr bwMode="auto">
          <a:xfrm>
            <a:off x="5057651" y="2660628"/>
            <a:ext cx="4340349" cy="367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l-G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US" sz="2400" dirty="0" err="1">
                <a:solidFill>
                  <a:srgbClr val="FF0000"/>
                </a:solidFill>
              </a:rPr>
              <a:t>ψ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(H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ψ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(H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(1))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)))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AutoShape 120"/>
          <p:cNvCxnSpPr>
            <a:cxnSpLocks noChangeAspect="1" noChangeShapeType="1"/>
          </p:cNvCxnSpPr>
          <p:nvPr/>
        </p:nvCxnSpPr>
        <p:spPr bwMode="auto">
          <a:xfrm rot="16200000" flipV="1">
            <a:off x="7798384" y="4414583"/>
            <a:ext cx="862433" cy="72119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120"/>
          <p:cNvCxnSpPr>
            <a:cxnSpLocks noChangeAspect="1" noChangeShapeType="1"/>
          </p:cNvCxnSpPr>
          <p:nvPr/>
        </p:nvCxnSpPr>
        <p:spPr bwMode="auto">
          <a:xfrm rot="16200000" flipV="1">
            <a:off x="7874583" y="4362616"/>
            <a:ext cx="862433" cy="721192"/>
          </a:xfrm>
          <a:prstGeom prst="straightConnector1">
            <a:avLst/>
          </a:prstGeom>
          <a:noFill/>
          <a:ln w="57150" cmpd="sng">
            <a:solidFill>
              <a:schemeClr val="tx2"/>
            </a:solidFill>
            <a:round/>
            <a:headEnd/>
            <a:tailEnd type="triangle"/>
          </a:ln>
        </p:spPr>
      </p:cxnSp>
      <p:sp>
        <p:nvSpPr>
          <p:cNvPr id="36" name="Content Placeholder 2" descr="Rectangle: Click to edit Master text styles&#10;Second level&#10;Third level&#10;Fourth level&#10;Fifth level"/>
          <p:cNvSpPr txBox="1">
            <a:spLocks/>
          </p:cNvSpPr>
          <p:nvPr/>
        </p:nvSpPr>
        <p:spPr bwMode="auto">
          <a:xfrm>
            <a:off x="2275116" y="3840962"/>
            <a:ext cx="3979332" cy="367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(s)=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(s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US" dirty="0" err="1" smtClean="0">
                <a:solidFill>
                  <a:srgbClr val="FF0000"/>
                </a:solidFill>
              </a:rPr>
              <a:t>ψ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(H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(1)))</a:t>
            </a:r>
            <a:endParaRPr lang="en-US" b="1" kern="1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Content Placeholder 2" descr="Rectangle: Click to edit Master text styles&#10;Second level&#10;Third level&#10;Fourth level&#10;Fifth level"/>
          <p:cNvSpPr txBox="1">
            <a:spLocks/>
          </p:cNvSpPr>
          <p:nvPr/>
        </p:nvSpPr>
        <p:spPr>
          <a:xfrm>
            <a:off x="1298970" y="1415219"/>
            <a:ext cx="5522744" cy="495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Now, 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 new element b comes.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Content Placeholder 2" descr="Rectangle: Click to edit Master text styles&#10;Second level&#10;Third level&#10;Fourth level&#10;Fifth level"/>
          <p:cNvSpPr txBox="1">
            <a:spLocks/>
          </p:cNvSpPr>
          <p:nvPr/>
        </p:nvSpPr>
        <p:spPr>
          <a:xfrm>
            <a:off x="3227135" y="5223936"/>
            <a:ext cx="1075265" cy="6682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+</a:t>
            </a:r>
            <a:r>
              <a:rPr lang="en-US" b="1" dirty="0" err="1" smtClean="0">
                <a:solidFill>
                  <a:srgbClr val="FF0000"/>
                </a:solidFill>
              </a:rPr>
              <a:t>γ</a:t>
            </a:r>
            <a:r>
              <a:rPr lang="en-US" b="1" dirty="0" smtClean="0">
                <a:solidFill>
                  <a:srgbClr val="FF0000"/>
                </a:solidFill>
              </a:rPr>
              <a:t>(1)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671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7967663" cy="914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ans Serif"/>
              </a:rPr>
              <a:t>Verifiable computation</a:t>
            </a:r>
            <a:endParaRPr lang="en-US" b="1" dirty="0">
              <a:solidFill>
                <a:srgbClr val="FF0000"/>
              </a:solidFill>
              <a:latin typeface="Sans Serif"/>
            </a:endParaRPr>
          </a:p>
        </p:txBody>
      </p:sp>
      <p:sp>
        <p:nvSpPr>
          <p:cNvPr id="5" name="Cloud"/>
          <p:cNvSpPr>
            <a:spLocks noChangeAspect="1" noEditPoints="1" noChangeArrowheads="1"/>
          </p:cNvSpPr>
          <p:nvPr/>
        </p:nvSpPr>
        <p:spPr bwMode="auto">
          <a:xfrm>
            <a:off x="4545117" y="1752600"/>
            <a:ext cx="4370283" cy="35052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77311" y="2150412"/>
            <a:ext cx="1330591" cy="49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 descr="https://encrypted-tbn3.gstatic.com/images?q=tbn:ANd9GcROK8DzVK8a27SpN-XYpQ14JmQZ0nrOIo6qL18gYtiV7ooJYdB4M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244" y="2319084"/>
            <a:ext cx="1715956" cy="50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cpap\AppData\Local\Microsoft\Windows\Temporary Internet Files\Content.IE5\TFV8VPBD\MC900434865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91" y="1724935"/>
            <a:ext cx="952357" cy="95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0435" y="2590800"/>
            <a:ext cx="2573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ans Serif"/>
              </a:rPr>
              <a:t>function</a:t>
            </a:r>
            <a:r>
              <a:rPr lang="en-US" sz="3600" b="1" dirty="0" smtClean="0">
                <a:latin typeface="Sans Serif"/>
              </a:rPr>
              <a:t> </a:t>
            </a:r>
            <a:r>
              <a:rPr lang="en-US" sz="36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f</a:t>
            </a:r>
            <a:endParaRPr lang="en-US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457200" y="2971800"/>
            <a:ext cx="2573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ans Serif"/>
              </a:rPr>
              <a:t>query</a:t>
            </a:r>
            <a:r>
              <a:rPr lang="en-US" sz="3600" b="1" dirty="0" smtClean="0">
                <a:latin typeface="Sans Serif"/>
              </a:rPr>
              <a:t> </a:t>
            </a:r>
            <a:r>
              <a:rPr lang="en-US" sz="3600" b="1" dirty="0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endParaRPr lang="en-US" sz="3600" dirty="0"/>
          </a:p>
        </p:txBody>
      </p:sp>
      <p:sp>
        <p:nvSpPr>
          <p:cNvPr id="32" name="TextBox 31"/>
          <p:cNvSpPr txBox="1"/>
          <p:nvPr/>
        </p:nvSpPr>
        <p:spPr>
          <a:xfrm>
            <a:off x="5547209" y="3590917"/>
            <a:ext cx="1430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f(x) </a:t>
            </a:r>
          </a:p>
          <a:p>
            <a:r>
              <a:rPr lang="el-GR" sz="36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π</a:t>
            </a:r>
            <a:r>
              <a:rPr lang="en-US" sz="36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(x</a:t>
            </a:r>
            <a:r>
              <a:rPr lang="en-US" sz="3600" b="1" dirty="0">
                <a:solidFill>
                  <a:srgbClr val="000000"/>
                </a:solidFill>
                <a:cs typeface="Times New Roman" panose="02020603050405020304" pitchFamily="18" charset="0"/>
              </a:rPr>
              <a:t>) 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5562600"/>
            <a:ext cx="5872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>
                <a:latin typeface="Sans Serif"/>
              </a:rPr>
              <a:t>{0,1} ← </a:t>
            </a:r>
            <a:r>
              <a:rPr lang="en-US" sz="2800" dirty="0" smtClean="0">
                <a:latin typeface="Sans Serif"/>
              </a:rPr>
              <a:t>verify(</a:t>
            </a:r>
            <a:r>
              <a:rPr lang="en-US" sz="3800" b="1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pk</a:t>
            </a:r>
            <a:r>
              <a:rPr lang="en-US" sz="38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(f)</a:t>
            </a:r>
            <a:r>
              <a:rPr lang="el-GR" sz="3600" dirty="0" smtClean="0">
                <a:latin typeface="Sans Serif"/>
              </a:rPr>
              <a:t>,</a:t>
            </a:r>
            <a:r>
              <a:rPr lang="en-US" sz="38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f(x)</a:t>
            </a:r>
            <a:r>
              <a:rPr lang="el-GR" sz="4000" dirty="0" smtClean="0">
                <a:latin typeface="Sans Serif"/>
              </a:rPr>
              <a:t>,</a:t>
            </a:r>
            <a:r>
              <a:rPr lang="el-GR" sz="38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π</a:t>
            </a:r>
            <a:r>
              <a:rPr lang="en-US" sz="38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(x)</a:t>
            </a:r>
            <a:r>
              <a:rPr lang="en-US" sz="2800" dirty="0" smtClean="0">
                <a:latin typeface="Sans Serif"/>
              </a:rPr>
              <a:t>)</a:t>
            </a:r>
            <a:r>
              <a:rPr lang="el-GR" sz="2800" dirty="0" smtClean="0">
                <a:latin typeface="Sans Serif"/>
              </a:rPr>
              <a:t>?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558750" y="963053"/>
            <a:ext cx="135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pk</a:t>
            </a:r>
            <a:r>
              <a:rPr lang="en-US" sz="36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(f)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-201717" y="6477000"/>
            <a:ext cx="4545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bg2">
                    <a:lumMod val="10000"/>
                  </a:schemeClr>
                </a:solidFill>
                <a:latin typeface="Sans Serif"/>
              </a:rPr>
              <a:t>e.g., [</a:t>
            </a:r>
            <a:r>
              <a:rPr lang="en-US" sz="1800" b="1" dirty="0" err="1" smtClean="0">
                <a:solidFill>
                  <a:schemeClr val="bg2">
                    <a:lumMod val="10000"/>
                  </a:schemeClr>
                </a:solidFill>
                <a:latin typeface="Sans Serif"/>
              </a:rPr>
              <a:t>Gennaro</a:t>
            </a:r>
            <a:r>
              <a:rPr lang="en-US" sz="1800" b="1" dirty="0" smtClean="0">
                <a:solidFill>
                  <a:schemeClr val="bg2">
                    <a:lumMod val="10000"/>
                  </a:schemeClr>
                </a:solidFill>
                <a:latin typeface="Sans Serif"/>
              </a:rPr>
              <a:t> </a:t>
            </a:r>
            <a:r>
              <a:rPr lang="en-US" sz="1800" b="1" dirty="0">
                <a:solidFill>
                  <a:schemeClr val="bg2">
                    <a:lumMod val="10000"/>
                  </a:schemeClr>
                </a:solidFill>
                <a:latin typeface="Sans Serif"/>
              </a:rPr>
              <a:t>et al., </a:t>
            </a:r>
            <a:r>
              <a:rPr lang="en-US" sz="1800" b="1" dirty="0" smtClean="0">
                <a:solidFill>
                  <a:schemeClr val="bg2">
                    <a:lumMod val="10000"/>
                  </a:schemeClr>
                </a:solidFill>
                <a:latin typeface="Sans Serif"/>
              </a:rPr>
              <a:t>EUROCRYPT13]</a:t>
            </a:r>
            <a:endParaRPr lang="en-US" sz="1800" b="1" dirty="0">
              <a:solidFill>
                <a:schemeClr val="bg2">
                  <a:lumMod val="10000"/>
                </a:schemeClr>
              </a:solidFill>
              <a:latin typeface="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846948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0.55434 0.0127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8" y="62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0.55435 0.01274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8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11111E-6 L -0.55139 0.0875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69" y="437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4" grpId="1"/>
      <p:bldP spid="30" grpId="0"/>
      <p:bldP spid="30" grpId="1"/>
      <p:bldP spid="30" grpId="2"/>
      <p:bldP spid="32" grpId="0"/>
      <p:bldP spid="32" grpId="1"/>
      <p:bldP spid="6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09599" y="533400"/>
            <a:ext cx="8096843" cy="914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n-US" b="1" kern="0" dirty="0" smtClean="0">
                <a:solidFill>
                  <a:srgbClr val="FF0000"/>
                </a:solidFill>
                <a:latin typeface="Sans Serif"/>
              </a:rPr>
              <a:t>Outline</a:t>
            </a:r>
            <a:endParaRPr lang="en-US" b="1" kern="0" dirty="0">
              <a:solidFill>
                <a:srgbClr val="FF0000"/>
              </a:solidFill>
              <a:latin typeface="Sans Serif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6333" y="1447800"/>
            <a:ext cx="8763000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rgbClr val="008000"/>
                </a:solidFill>
                <a:latin typeface="Sans Serif"/>
              </a:rPr>
              <a:t>Motivation </a:t>
            </a:r>
            <a:endParaRPr lang="en-US" sz="3600" b="1" dirty="0" smtClean="0">
              <a:solidFill>
                <a:srgbClr val="000090"/>
              </a:solidFill>
              <a:latin typeface="Sans Serif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1" dirty="0" err="1" smtClean="0">
                <a:solidFill>
                  <a:srgbClr val="008000"/>
                </a:solidFill>
                <a:latin typeface="Sans Serif"/>
              </a:rPr>
              <a:t>Merkle</a:t>
            </a:r>
            <a:r>
              <a:rPr lang="en-US" sz="3600" b="1" dirty="0" smtClean="0">
                <a:solidFill>
                  <a:srgbClr val="008000"/>
                </a:solidFill>
                <a:latin typeface="Sans Serif"/>
              </a:rPr>
              <a:t> hash trees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1" dirty="0" smtClean="0">
                <a:solidFill>
                  <a:srgbClr val="008000"/>
                </a:solidFill>
                <a:latin typeface="Sans Serif"/>
              </a:rPr>
              <a:t>Abstract SADS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1" dirty="0" smtClean="0">
                <a:solidFill>
                  <a:srgbClr val="008000"/>
                </a:solidFill>
                <a:latin typeface="Sans Serif"/>
              </a:rPr>
              <a:t>New hash function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1" dirty="0" smtClean="0">
                <a:solidFill>
                  <a:srgbClr val="000090"/>
                </a:solidFill>
                <a:latin typeface="Sans Serif"/>
              </a:rPr>
              <a:t>Experiments and comparisons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1" dirty="0" smtClean="0">
                <a:solidFill>
                  <a:srgbClr val="000090"/>
                </a:solidFill>
                <a:latin typeface="Sans Serif"/>
              </a:rPr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2071494"/>
      </p:ext>
    </p:extLst>
  </p:cSld>
  <p:clrMapOvr>
    <a:masterClrMapping/>
  </p:clrMapOvr>
  <p:transition xmlns:p14="http://schemas.microsoft.com/office/powerpoint/2010/main" advTm="56982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Sans Serif"/>
              </a:rPr>
              <a:t>New hash function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005014"/>
              </p:ext>
            </p:extLst>
          </p:nvPr>
        </p:nvGraphicFramePr>
        <p:xfrm>
          <a:off x="711200" y="1262895"/>
          <a:ext cx="7220857" cy="8229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220857"/>
              </a:tblGrid>
              <a:tr h="5624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Generalized</a:t>
                      </a:r>
                      <a:r>
                        <a:rPr lang="es-ES_tradnl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_tradnl" sz="2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Compact </a:t>
                      </a:r>
                      <a:r>
                        <a:rPr lang="es-ES_tradnl" sz="2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Knapsack</a:t>
                      </a:r>
                      <a:r>
                        <a:rPr lang="es-ES_tradnl" sz="2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_tradnl" sz="2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Problems</a:t>
                      </a:r>
                      <a:r>
                        <a:rPr lang="es-ES_tradnl" sz="2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2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s-ES_tradnl" sz="2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Lybuashevsky</a:t>
                      </a:r>
                      <a:r>
                        <a:rPr lang="es-ES_tradnl" sz="2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</a:t>
                      </a:r>
                      <a:r>
                        <a:rPr lang="es-ES_tradnl" sz="2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al. </a:t>
                      </a:r>
                      <a:r>
                        <a:rPr lang="es-ES_tradnl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ICALP</a:t>
                      </a:r>
                      <a:r>
                        <a:rPr lang="es-ES_tradnl" sz="24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_tradnl" sz="2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  <a:r>
                        <a:rPr lang="es-ES_tradnl" sz="2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s-ES_tradnl" sz="2400" b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875349"/>
              </p:ext>
            </p:extLst>
          </p:nvPr>
        </p:nvGraphicFramePr>
        <p:xfrm>
          <a:off x="711200" y="2213582"/>
          <a:ext cx="7220857" cy="2286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220857"/>
              </a:tblGrid>
              <a:tr h="562428">
                <a:tc>
                  <a:txBody>
                    <a:bodyPr/>
                    <a:lstStyle/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s-ES_tradnl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{H</a:t>
                      </a:r>
                      <a:r>
                        <a:rPr lang="es-ES_tradnl" sz="2400" b="0" i="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s-ES_tradnl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}: D -&gt; R,</a:t>
                      </a:r>
                      <a:r>
                        <a:rPr lang="es-ES_tradnl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_tradnl" sz="24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s-ES_tradnl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_tradnl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 </a:t>
                      </a:r>
                      <a:r>
                        <a:rPr lang="es-ES_tradnl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es-ES_tradnl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_tradnl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</a:t>
                      </a:r>
                      <a:r>
                        <a:rPr lang="es-ES_tradnl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_tradnl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quotient</a:t>
                      </a:r>
                      <a:r>
                        <a:rPr lang="es-ES_tradnl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ring </a:t>
                      </a:r>
                      <a:r>
                        <a:rPr lang="es-ES_tradnl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s-ES_tradnl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D=</a:t>
                      </a:r>
                      <a:r>
                        <a:rPr lang="es-ES_tradnl" sz="24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s-ES_tradnl" sz="2400" b="0" i="0" kern="1200" baseline="300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s-ES_tradnl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_tradnl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ES_tradnl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_tradnl" sz="24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</a:t>
                      </a:r>
                      <a:r>
                        <a:rPr lang="es-ES_tradnl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_tradnl" sz="24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subset</a:t>
                      </a:r>
                      <a:r>
                        <a:rPr lang="es-ES_tradnl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ring </a:t>
                      </a:r>
                      <a:r>
                        <a:rPr lang="es-ES_tradnl" sz="2400" b="0" i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  <a:r>
                        <a:rPr lang="es-ES_tradnl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R</a:t>
                      </a:r>
                      <a:r>
                        <a:rPr lang="es-ES_tradnl" sz="2400" b="0" i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ES_tradnl" sz="2400" b="0" i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s-ES_tradnl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s-ES_tradnl" sz="2400" b="0" i="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s-ES_tradnl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(X)=</a:t>
                      </a:r>
                      <a:r>
                        <a:rPr lang="es-ES_tradnl" sz="24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r>
                        <a:rPr lang="es-ES_tradnl" sz="2400" b="0" i="0" kern="1200" baseline="-250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s-ES_tradnl" sz="2400" b="0" i="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 </a:t>
                      </a:r>
                      <a:r>
                        <a:rPr lang="es-ES_tradnl" sz="2400" b="0" i="0" kern="1200" baseline="-250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es-ES_tradnl" sz="2400" b="0" i="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 </a:t>
                      </a:r>
                      <a:r>
                        <a:rPr lang="es-ES_tradnl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ES_tradnl" sz="24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s-ES_tradnl" sz="2400" b="0" i="0" kern="1200" baseline="-250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s-ES_tradnl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_tradnl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r>
                        <a:rPr lang="es-ES_tradnl" sz="2400" b="0" i="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</a:t>
                      </a:r>
                      <a:r>
                        <a:rPr lang="es-ES_tradnl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x</a:t>
                      </a:r>
                      <a:r>
                        <a:rPr lang="es-ES_tradnl" sz="2400" b="0" i="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i</a:t>
                      </a:r>
                      <a:r>
                        <a:rPr lang="es-ES_tradnl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), </a:t>
                      </a:r>
                      <a:r>
                        <a:rPr lang="es-ES_tradnl" sz="24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where</a:t>
                      </a:r>
                      <a:r>
                        <a:rPr lang="es-ES_tradnl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</a:t>
                      </a:r>
                      <a:r>
                        <a:rPr lang="es-ES_tradnl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r>
                        <a:rPr lang="es-ES_tradnl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</a:t>
                      </a:r>
                      <a:r>
                        <a:rPr lang="es-ES_tradnl" sz="24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is</a:t>
                      </a:r>
                      <a:r>
                        <a:rPr lang="es-ES_tradnl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</a:t>
                      </a:r>
                      <a:r>
                        <a:rPr lang="es-ES_tradnl" sz="24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the</a:t>
                      </a:r>
                      <a:r>
                        <a:rPr lang="es-ES_tradnl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</a:t>
                      </a:r>
                      <a:r>
                        <a:rPr lang="es-ES_tradnl" sz="24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polynomial</a:t>
                      </a:r>
                      <a:r>
                        <a:rPr lang="es-ES_tradnl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</a:t>
                      </a:r>
                      <a:r>
                        <a:rPr lang="es-ES_tradnl" sz="24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product</a:t>
                      </a:r>
                      <a:r>
                        <a:rPr lang="es-ES_tradnl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</a:t>
                      </a:r>
                      <a:r>
                        <a:rPr lang="es-ES_tradnl" sz="24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operation</a:t>
                      </a:r>
                      <a:r>
                        <a:rPr lang="es-ES_tradnl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in ring R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s-ES_tradnl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X=[x</a:t>
                      </a:r>
                      <a:r>
                        <a:rPr lang="es-ES_tradnl" sz="2400" b="0" i="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1</a:t>
                      </a:r>
                      <a:r>
                        <a:rPr lang="es-ES_tradnl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,…,</a:t>
                      </a:r>
                      <a:r>
                        <a:rPr lang="es-ES_tradnl" sz="24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x</a:t>
                      </a:r>
                      <a:r>
                        <a:rPr lang="es-ES_tradnl" sz="2400" b="0" i="0" kern="1200" baseline="-250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m</a:t>
                      </a:r>
                      <a:r>
                        <a:rPr lang="es-ES_tradnl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] in D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s-ES_tradnl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A=[a</a:t>
                      </a:r>
                      <a:r>
                        <a:rPr lang="es-ES_tradnl" sz="2400" b="0" i="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1</a:t>
                      </a:r>
                      <a:r>
                        <a:rPr lang="es-ES_tradnl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,…,a</a:t>
                      </a:r>
                      <a:r>
                        <a:rPr lang="es-ES_tradnl" sz="2400" b="0" i="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m</a:t>
                      </a:r>
                      <a:r>
                        <a:rPr lang="es-ES_tradnl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] and </a:t>
                      </a:r>
                      <a:r>
                        <a:rPr lang="es-ES_tradnl" sz="24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each</a:t>
                      </a:r>
                      <a:r>
                        <a:rPr lang="es-ES_tradnl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</a:t>
                      </a:r>
                      <a:r>
                        <a:rPr lang="es-ES_tradnl" sz="24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a</a:t>
                      </a:r>
                      <a:r>
                        <a:rPr lang="es-ES_tradnl" sz="2400" b="0" i="0" kern="1200" baseline="-250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i</a:t>
                      </a:r>
                      <a:r>
                        <a:rPr lang="es-ES_tradnl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in R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33898"/>
              </p:ext>
            </p:extLst>
          </p:nvPr>
        </p:nvGraphicFramePr>
        <p:xfrm>
          <a:off x="711200" y="4632628"/>
          <a:ext cx="7220857" cy="8229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220857"/>
              </a:tblGrid>
              <a:tr h="5624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2400" b="0" dirty="0" err="1" smtClean="0"/>
                        <a:t>Choose</a:t>
                      </a:r>
                      <a:r>
                        <a:rPr lang="es-ES_tradnl" sz="2400" b="0" baseline="0" dirty="0" smtClean="0"/>
                        <a:t> </a:t>
                      </a:r>
                      <a:r>
                        <a:rPr lang="es-ES_tradnl" sz="2400" b="0" baseline="0" dirty="0" err="1" smtClean="0"/>
                        <a:t>proper</a:t>
                      </a:r>
                      <a:r>
                        <a:rPr lang="es-ES_tradnl" sz="2400" b="0" baseline="0" dirty="0" smtClean="0"/>
                        <a:t> </a:t>
                      </a:r>
                      <a:r>
                        <a:rPr lang="es-ES_tradnl" sz="2400" b="0" baseline="0" dirty="0" err="1" smtClean="0"/>
                        <a:t>parameters</a:t>
                      </a:r>
                      <a:r>
                        <a:rPr lang="es-ES_tradnl" sz="2400" b="0" baseline="0" dirty="0" smtClean="0"/>
                        <a:t> </a:t>
                      </a:r>
                      <a:r>
                        <a:rPr lang="es-ES_tradnl" sz="2400" b="0" baseline="0" dirty="0" err="1" smtClean="0"/>
                        <a:t>such</a:t>
                      </a:r>
                      <a:r>
                        <a:rPr lang="es-ES_tradnl" sz="2400" b="0" baseline="0" dirty="0" smtClean="0"/>
                        <a:t> </a:t>
                      </a:r>
                      <a:r>
                        <a:rPr lang="es-ES_tradnl" sz="2400" b="0" baseline="0" dirty="0" err="1" smtClean="0"/>
                        <a:t>that</a:t>
                      </a:r>
                      <a:r>
                        <a:rPr lang="es-ES_tradnl" sz="2400" b="0" baseline="0" dirty="0" smtClean="0"/>
                        <a:t> </a:t>
                      </a:r>
                      <a:r>
                        <a:rPr lang="es-ES_tradnl" sz="2400" b="0" baseline="0" dirty="0" err="1" smtClean="0"/>
                        <a:t>it</a:t>
                      </a:r>
                      <a:r>
                        <a:rPr lang="es-ES_tradnl" sz="2400" b="0" baseline="0" dirty="0" smtClean="0"/>
                        <a:t> </a:t>
                      </a:r>
                      <a:r>
                        <a:rPr lang="es-ES_tradnl" sz="2400" b="0" baseline="0" dirty="0" err="1" smtClean="0"/>
                        <a:t>is</a:t>
                      </a:r>
                      <a:r>
                        <a:rPr lang="es-ES_tradnl" sz="2400" b="0" baseline="0" dirty="0" smtClean="0"/>
                        <a:t> </a:t>
                      </a:r>
                      <a:r>
                        <a:rPr lang="es-ES_tradnl" sz="2400" b="0" baseline="0" dirty="0" err="1" smtClean="0"/>
                        <a:t>collision-resistant</a:t>
                      </a:r>
                      <a:r>
                        <a:rPr lang="es-ES_tradnl" sz="2400" b="0" baseline="0" dirty="0" smtClean="0"/>
                        <a:t> </a:t>
                      </a:r>
                      <a:r>
                        <a:rPr lang="es-ES_tradnl" sz="2400" b="0" baseline="0" dirty="0" err="1" smtClean="0"/>
                        <a:t>against</a:t>
                      </a:r>
                      <a:r>
                        <a:rPr lang="es-ES_tradnl" sz="2400" b="0" baseline="0" dirty="0" smtClean="0"/>
                        <a:t> </a:t>
                      </a:r>
                      <a:r>
                        <a:rPr lang="es-ES_tradnl" sz="2400" b="0" baseline="0" dirty="0" err="1" smtClean="0"/>
                        <a:t>the</a:t>
                      </a:r>
                      <a:r>
                        <a:rPr lang="es-ES_tradnl" sz="2400" b="0" baseline="0" dirty="0" smtClean="0"/>
                        <a:t> </a:t>
                      </a:r>
                      <a:r>
                        <a:rPr lang="es-ES_tradnl" sz="2400" b="0" baseline="0" dirty="0" err="1" smtClean="0"/>
                        <a:t>state</a:t>
                      </a:r>
                      <a:r>
                        <a:rPr lang="es-ES_tradnl" sz="2400" b="0" baseline="0" dirty="0" smtClean="0"/>
                        <a:t>-of-art </a:t>
                      </a:r>
                      <a:r>
                        <a:rPr lang="es-ES_tradnl" sz="2400" b="0" baseline="0" dirty="0" err="1" smtClean="0"/>
                        <a:t>attacks</a:t>
                      </a:r>
                      <a:endParaRPr lang="es-ES_tradnl" sz="2400" b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439047"/>
              </p:ext>
            </p:extLst>
          </p:nvPr>
        </p:nvGraphicFramePr>
        <p:xfrm>
          <a:off x="711198" y="5545665"/>
          <a:ext cx="7220858" cy="914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610429"/>
                <a:gridCol w="3610429"/>
              </a:tblGrid>
              <a:tr h="4505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PSTY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New Scheme</a:t>
                      </a:r>
                      <a:endParaRPr lang="en-US" sz="2400" b="0" dirty="0"/>
                    </a:p>
                  </a:txBody>
                  <a:tcPr/>
                </a:tc>
              </a:tr>
              <a:tr h="4505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O(k</a:t>
                      </a:r>
                      <a:r>
                        <a:rPr lang="en-US" sz="2400" b="0" baseline="30000" dirty="0" smtClean="0"/>
                        <a:t>2</a:t>
                      </a:r>
                      <a:r>
                        <a:rPr lang="en-US" sz="2400" b="0" dirty="0" smtClean="0"/>
                        <a:t>log(q))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/>
                        <a:t>O(</a:t>
                      </a:r>
                      <a:r>
                        <a:rPr lang="en-US" sz="2400" b="0" dirty="0" err="1" smtClean="0"/>
                        <a:t>klog</a:t>
                      </a:r>
                      <a:r>
                        <a:rPr lang="en-US" sz="2400" b="0" dirty="0" smtClean="0"/>
                        <a:t>(p))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072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09599" y="533400"/>
            <a:ext cx="8096843" cy="914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n-US" b="1" kern="0" dirty="0" smtClean="0">
                <a:solidFill>
                  <a:srgbClr val="FF0000"/>
                </a:solidFill>
                <a:latin typeface="Sans Serif"/>
              </a:rPr>
              <a:t>Outline</a:t>
            </a:r>
            <a:endParaRPr lang="en-US" b="1" kern="0" dirty="0">
              <a:solidFill>
                <a:srgbClr val="FF0000"/>
              </a:solidFill>
              <a:latin typeface="Sans Serif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6333" y="1447800"/>
            <a:ext cx="8763000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rgbClr val="008000"/>
                </a:solidFill>
                <a:latin typeface="Sans Serif"/>
              </a:rPr>
              <a:t>Motivation </a:t>
            </a:r>
            <a:endParaRPr lang="en-US" sz="3600" b="1" dirty="0" smtClean="0">
              <a:solidFill>
                <a:srgbClr val="000090"/>
              </a:solidFill>
              <a:latin typeface="Sans Serif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1" dirty="0" err="1" smtClean="0">
                <a:solidFill>
                  <a:srgbClr val="008000"/>
                </a:solidFill>
                <a:latin typeface="Sans Serif"/>
              </a:rPr>
              <a:t>Merkle</a:t>
            </a:r>
            <a:r>
              <a:rPr lang="en-US" sz="3600" b="1" dirty="0" smtClean="0">
                <a:solidFill>
                  <a:srgbClr val="008000"/>
                </a:solidFill>
                <a:latin typeface="Sans Serif"/>
              </a:rPr>
              <a:t> hash trees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1" dirty="0" smtClean="0">
                <a:solidFill>
                  <a:srgbClr val="008000"/>
                </a:solidFill>
                <a:latin typeface="Sans Serif"/>
              </a:rPr>
              <a:t>Abstract SADS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1" dirty="0" smtClean="0">
                <a:solidFill>
                  <a:srgbClr val="008000"/>
                </a:solidFill>
                <a:latin typeface="Sans Serif"/>
              </a:rPr>
              <a:t>New hash function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1" dirty="0" smtClean="0">
                <a:solidFill>
                  <a:srgbClr val="008000"/>
                </a:solidFill>
                <a:latin typeface="Sans Serif"/>
              </a:rPr>
              <a:t>Experiments and comparisons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1" dirty="0" smtClean="0">
                <a:solidFill>
                  <a:srgbClr val="000090"/>
                </a:solidFill>
                <a:latin typeface="Sans Serif"/>
              </a:rPr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2071494"/>
      </p:ext>
    </p:extLst>
  </p:cSld>
  <p:clrMapOvr>
    <a:masterClrMapping/>
  </p:clrMapOvr>
  <p:transition xmlns:p14="http://schemas.microsoft.com/office/powerpoint/2010/main" advTm="56982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0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ans Serif"/>
              </a:rPr>
              <a:t>Experiments and Comparisons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239135"/>
              </p:ext>
            </p:extLst>
          </p:nvPr>
        </p:nvGraphicFramePr>
        <p:xfrm>
          <a:off x="1304073" y="984706"/>
          <a:ext cx="7220857" cy="13106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7220857"/>
              </a:tblGrid>
              <a:tr h="5624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2000" kern="1200" dirty="0" err="1" smtClean="0">
                          <a:effectLst/>
                        </a:rPr>
                        <a:t>Implement</a:t>
                      </a:r>
                      <a:r>
                        <a:rPr lang="es-ES_tradnl" sz="2000" kern="1200" dirty="0" smtClean="0">
                          <a:effectLst/>
                        </a:rPr>
                        <a:t> </a:t>
                      </a:r>
                      <a:r>
                        <a:rPr lang="es-ES_tradnl" sz="2000" kern="1200" dirty="0" err="1" smtClean="0">
                          <a:effectLst/>
                        </a:rPr>
                        <a:t>the</a:t>
                      </a:r>
                      <a:r>
                        <a:rPr lang="es-ES_tradnl" sz="2000" kern="1200" baseline="0" dirty="0" smtClean="0">
                          <a:effectLst/>
                        </a:rPr>
                        <a:t> </a:t>
                      </a:r>
                      <a:r>
                        <a:rPr lang="es-ES_tradnl" sz="2000" kern="1200" baseline="0" dirty="0" err="1" smtClean="0">
                          <a:effectLst/>
                        </a:rPr>
                        <a:t>abstract</a:t>
                      </a:r>
                      <a:r>
                        <a:rPr lang="es-ES_tradnl" sz="2000" kern="1200" baseline="0" dirty="0" smtClean="0">
                          <a:effectLst/>
                        </a:rPr>
                        <a:t> SADS </a:t>
                      </a:r>
                      <a:r>
                        <a:rPr lang="es-ES_tradnl" sz="2000" kern="1200" baseline="0" dirty="0" err="1" smtClean="0">
                          <a:effectLst/>
                        </a:rPr>
                        <a:t>with</a:t>
                      </a:r>
                      <a:r>
                        <a:rPr lang="es-ES_tradnl" sz="2000" kern="1200" baseline="0" dirty="0" smtClean="0">
                          <a:effectLst/>
                        </a:rPr>
                        <a:t> </a:t>
                      </a:r>
                      <a:r>
                        <a:rPr lang="es-ES_tradnl" sz="2000" kern="1200" baseline="0" dirty="0" err="1" smtClean="0">
                          <a:effectLst/>
                        </a:rPr>
                        <a:t>both</a:t>
                      </a:r>
                      <a:r>
                        <a:rPr lang="es-ES_tradnl" sz="2000" kern="1200" baseline="0" dirty="0" smtClean="0">
                          <a:effectLst/>
                        </a:rPr>
                        <a:t> hash </a:t>
                      </a:r>
                      <a:r>
                        <a:rPr lang="es-ES_tradnl" sz="2000" kern="1200" baseline="0" dirty="0" err="1" smtClean="0">
                          <a:effectLst/>
                        </a:rPr>
                        <a:t>functions</a:t>
                      </a:r>
                      <a:endParaRPr lang="es-ES_tradnl" sz="2000" kern="1200" baseline="0" dirty="0" smtClean="0">
                        <a:effectLst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2000" b="0" kern="1200" baseline="0" dirty="0" smtClean="0">
                          <a:effectLst/>
                        </a:rPr>
                        <a:t>Key </a:t>
                      </a:r>
                      <a:r>
                        <a:rPr lang="es-ES_tradnl" sz="2000" b="0" kern="1200" baseline="0" dirty="0" err="1" smtClean="0">
                          <a:effectLst/>
                        </a:rPr>
                        <a:t>parameters</a:t>
                      </a:r>
                      <a:r>
                        <a:rPr lang="es-ES_tradnl" sz="2000" b="0" kern="1200" baseline="0" dirty="0" smtClean="0">
                          <a:effectLst/>
                        </a:rPr>
                        <a:t>: </a:t>
                      </a:r>
                    </a:p>
                    <a:p>
                      <a:pPr marL="457200" marR="0" indent="-4572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ES_tradnl" sz="2000" b="0" kern="1200" baseline="0" dirty="0" err="1" smtClean="0">
                          <a:effectLst/>
                        </a:rPr>
                        <a:t>size</a:t>
                      </a:r>
                      <a:r>
                        <a:rPr lang="es-ES_tradnl" sz="2000" b="0" kern="1200" baseline="0" dirty="0" smtClean="0">
                          <a:effectLst/>
                        </a:rPr>
                        <a:t> of </a:t>
                      </a:r>
                      <a:r>
                        <a:rPr lang="es-ES_tradnl" sz="2000" b="0" kern="1200" baseline="0" dirty="0" err="1" smtClean="0">
                          <a:effectLst/>
                        </a:rPr>
                        <a:t>the</a:t>
                      </a:r>
                      <a:r>
                        <a:rPr lang="es-ES_tradnl" sz="2000" b="0" kern="1200" baseline="0" dirty="0" smtClean="0">
                          <a:effectLst/>
                        </a:rPr>
                        <a:t> </a:t>
                      </a:r>
                      <a:r>
                        <a:rPr lang="es-ES_tradnl" sz="2000" b="0" kern="1200" baseline="0" dirty="0" err="1" smtClean="0">
                          <a:effectLst/>
                        </a:rPr>
                        <a:t>stream</a:t>
                      </a:r>
                      <a:r>
                        <a:rPr lang="es-ES_tradnl" sz="2000" b="0" kern="1200" baseline="0" dirty="0" smtClean="0">
                          <a:effectLst/>
                        </a:rPr>
                        <a:t> n: 2</a:t>
                      </a:r>
                      <a:r>
                        <a:rPr lang="es-ES_tradnl" sz="2000" b="0" kern="1200" baseline="30000" dirty="0" smtClean="0">
                          <a:effectLst/>
                        </a:rPr>
                        <a:t>4</a:t>
                      </a:r>
                      <a:r>
                        <a:rPr lang="es-ES_tradnl" sz="2000" b="0" kern="1200" baseline="0" dirty="0" smtClean="0">
                          <a:effectLst/>
                        </a:rPr>
                        <a:t> - 2</a:t>
                      </a:r>
                      <a:r>
                        <a:rPr lang="es-ES_tradnl" sz="2000" b="0" kern="1200" baseline="30000" dirty="0" smtClean="0">
                          <a:effectLst/>
                        </a:rPr>
                        <a:t>32</a:t>
                      </a:r>
                    </a:p>
                    <a:p>
                      <a:pPr marL="457200" marR="0" indent="-4572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s-ES_tradnl" sz="2000" b="0" dirty="0" err="1" smtClean="0"/>
                        <a:t>Size</a:t>
                      </a:r>
                      <a:r>
                        <a:rPr lang="es-ES_tradnl" sz="2000" b="0" dirty="0" smtClean="0"/>
                        <a:t> of </a:t>
                      </a:r>
                      <a:r>
                        <a:rPr lang="es-ES_tradnl" sz="2000" b="0" dirty="0" err="1" smtClean="0"/>
                        <a:t>the</a:t>
                      </a:r>
                      <a:r>
                        <a:rPr lang="es-ES_tradnl" sz="2000" b="0" dirty="0" smtClean="0"/>
                        <a:t> </a:t>
                      </a:r>
                      <a:r>
                        <a:rPr lang="es-ES_tradnl" sz="2000" b="0" dirty="0" err="1" smtClean="0"/>
                        <a:t>universe</a:t>
                      </a:r>
                      <a:r>
                        <a:rPr lang="es-ES_tradnl" sz="2000" b="0" dirty="0" smtClean="0"/>
                        <a:t> M: 2</a:t>
                      </a:r>
                      <a:r>
                        <a:rPr lang="es-ES_tradnl" sz="2000" b="0" baseline="30000" dirty="0" smtClean="0"/>
                        <a:t>4</a:t>
                      </a:r>
                      <a:r>
                        <a:rPr lang="es-ES_tradnl" sz="2000" b="0" dirty="0" smtClean="0"/>
                        <a:t> - 2</a:t>
                      </a:r>
                      <a:r>
                        <a:rPr lang="es-ES_tradnl" sz="2000" b="0" baseline="30000" dirty="0" smtClean="0"/>
                        <a:t>32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015273"/>
              </p:ext>
            </p:extLst>
          </p:nvPr>
        </p:nvGraphicFramePr>
        <p:xfrm>
          <a:off x="1304071" y="2336865"/>
          <a:ext cx="7220858" cy="1310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10429"/>
                <a:gridCol w="36104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Update time</a:t>
                      </a:r>
                      <a:r>
                        <a:rPr lang="en-US" sz="2000" b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rgbClr val="000000"/>
                          </a:solidFill>
                        </a:rPr>
                        <a:t>w.r.t</a:t>
                      </a:r>
                      <a:r>
                        <a:rPr lang="en-US" sz="2000" b="0" baseline="0" dirty="0" smtClean="0">
                          <a:solidFill>
                            <a:srgbClr val="000000"/>
                          </a:solidFill>
                        </a:rPr>
                        <a:t>. M.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-US" sz="20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is fixed</a:t>
                      </a:r>
                      <a:r>
                        <a:rPr lang="en-US" sz="2000" b="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</a:t>
                      </a:r>
                      <a:r>
                        <a:rPr lang="en-US" sz="20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en-US" sz="2000" b="0" kern="1200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en-US" sz="20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 The new scheme achieves constant 2.8× speed up. </a:t>
                      </a:r>
                      <a:endParaRPr lang="en-US" sz="20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Update time</a:t>
                      </a:r>
                      <a:r>
                        <a:rPr lang="en-US" sz="2000" b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rgbClr val="000000"/>
                          </a:solidFill>
                        </a:rPr>
                        <a:t>w.r.t</a:t>
                      </a:r>
                      <a:r>
                        <a:rPr lang="en-US" sz="2000" b="0" baseline="0" dirty="0" smtClean="0">
                          <a:solidFill>
                            <a:srgbClr val="000000"/>
                          </a:solidFill>
                        </a:rPr>
                        <a:t>. n.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-US" sz="20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is fixed</a:t>
                      </a:r>
                      <a:r>
                        <a:rPr lang="en-US" sz="2000" b="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</a:t>
                      </a:r>
                      <a:r>
                        <a:rPr lang="en-US" sz="20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en-US" sz="2000" b="0" kern="1200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en-US" sz="20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0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new scheme is 1.7× faster when n = 2</a:t>
                      </a:r>
                      <a:r>
                        <a:rPr lang="en-US" sz="2000" b="0" kern="1200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20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3.0× faster when n = 2</a:t>
                      </a:r>
                      <a:r>
                        <a:rPr lang="en-US" sz="2000" b="0" kern="1200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en-US" sz="20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000" b="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than PSTY</a:t>
                      </a:r>
                      <a:endParaRPr lang="en-US" sz="20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 descr="updatetime_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1" y="3821527"/>
            <a:ext cx="4817743" cy="2371234"/>
          </a:xfrm>
          <a:prstGeom prst="rect">
            <a:avLst/>
          </a:prstGeom>
        </p:spPr>
      </p:pic>
      <p:pic>
        <p:nvPicPr>
          <p:cNvPr id="11" name="Picture 10" descr="updatetime_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748" y="3821528"/>
            <a:ext cx="4817745" cy="237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88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0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ans Serif"/>
              </a:rPr>
              <a:t>Experiments and Comparisons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00829"/>
              </p:ext>
            </p:extLst>
          </p:nvPr>
        </p:nvGraphicFramePr>
        <p:xfrm>
          <a:off x="1087319" y="1359899"/>
          <a:ext cx="7220858" cy="1554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10429"/>
                <a:gridCol w="36104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Verification time</a:t>
                      </a:r>
                      <a:r>
                        <a:rPr lang="en-US" sz="2400" b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400" b="0" baseline="0" dirty="0" err="1" smtClean="0">
                          <a:solidFill>
                            <a:srgbClr val="000000"/>
                          </a:solidFill>
                        </a:rPr>
                        <a:t>w.r.t</a:t>
                      </a:r>
                      <a:r>
                        <a:rPr lang="en-US" sz="2400" b="0" baseline="0" dirty="0" smtClean="0">
                          <a:solidFill>
                            <a:srgbClr val="000000"/>
                          </a:solidFill>
                        </a:rPr>
                        <a:t>. M.</a:t>
                      </a:r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-US" sz="2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is fixed</a:t>
                      </a:r>
                      <a:r>
                        <a:rPr lang="en-US" sz="2400" b="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</a:t>
                      </a:r>
                      <a:r>
                        <a:rPr lang="en-US" sz="2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en-US" sz="2400" b="0" kern="1200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en-US" sz="2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 The new scheme achieves constant 7.5× speed up. </a:t>
                      </a:r>
                      <a:endParaRPr lang="en-US" sz="24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Verification time</a:t>
                      </a:r>
                      <a:r>
                        <a:rPr lang="en-US" sz="2400" b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400" b="0" baseline="0" dirty="0" err="1" smtClean="0">
                          <a:solidFill>
                            <a:srgbClr val="000000"/>
                          </a:solidFill>
                        </a:rPr>
                        <a:t>w.r.t</a:t>
                      </a:r>
                      <a:r>
                        <a:rPr lang="en-US" sz="2400" b="0" baseline="0" dirty="0" smtClean="0">
                          <a:solidFill>
                            <a:srgbClr val="000000"/>
                          </a:solidFill>
                        </a:rPr>
                        <a:t>. n.</a:t>
                      </a:r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-US" sz="2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is fixed</a:t>
                      </a:r>
                      <a:r>
                        <a:rPr lang="en-US" sz="2400" b="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</a:t>
                      </a:r>
                      <a:r>
                        <a:rPr lang="en-US" sz="2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en-US" sz="2400" b="0" kern="1200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en-US" sz="2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new scheme is 8.0× faster when n = 2</a:t>
                      </a:r>
                      <a:r>
                        <a:rPr lang="en-US" sz="2400" b="0" kern="1200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en-US" sz="2400" b="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verifytime_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924" y="3086532"/>
            <a:ext cx="7090253" cy="348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6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0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ans Serif"/>
              </a:rPr>
              <a:t>Experiments and Comparisons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302497"/>
              </p:ext>
            </p:extLst>
          </p:nvPr>
        </p:nvGraphicFramePr>
        <p:xfrm>
          <a:off x="1524000" y="1277487"/>
          <a:ext cx="6096000" cy="1188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Public</a:t>
                      </a:r>
                      <a:r>
                        <a:rPr lang="en-US" sz="2400" b="0" baseline="0" dirty="0" smtClean="0">
                          <a:solidFill>
                            <a:srgbClr val="000000"/>
                          </a:solidFill>
                        </a:rPr>
                        <a:t> Key size. </a:t>
                      </a:r>
                      <a:r>
                        <a:rPr lang="en-US" sz="2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public key size of the new scheme is 137x smaller when n = 2</a:t>
                      </a:r>
                      <a:r>
                        <a:rPr lang="en-US" sz="2400" b="0" kern="1200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2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1298x</a:t>
                      </a:r>
                      <a:r>
                        <a:rPr lang="en-US" sz="2400" b="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smaller</a:t>
                      </a:r>
                      <a:r>
                        <a:rPr lang="en-US" sz="2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when n = 2</a:t>
                      </a:r>
                      <a:r>
                        <a:rPr lang="en-US" sz="2400" b="0" kern="1200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en-US" sz="2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of PSTY</a:t>
                      </a:r>
                      <a:endParaRPr lang="en-US" sz="24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keysiz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09095"/>
            <a:ext cx="7622419" cy="375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04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09599" y="533400"/>
            <a:ext cx="8096843" cy="914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n-US" b="1" kern="0" dirty="0" smtClean="0">
                <a:solidFill>
                  <a:srgbClr val="FF0000"/>
                </a:solidFill>
                <a:latin typeface="Sans Serif"/>
              </a:rPr>
              <a:t>Outline</a:t>
            </a:r>
            <a:endParaRPr lang="en-US" b="1" kern="0" dirty="0">
              <a:solidFill>
                <a:srgbClr val="FF0000"/>
              </a:solidFill>
              <a:latin typeface="Sans Serif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6333" y="1447800"/>
            <a:ext cx="8763000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rgbClr val="008000"/>
                </a:solidFill>
                <a:latin typeface="Sans Serif"/>
              </a:rPr>
              <a:t>Motivation </a:t>
            </a:r>
            <a:endParaRPr lang="en-US" sz="3600" b="1" dirty="0" smtClean="0">
              <a:solidFill>
                <a:srgbClr val="000090"/>
              </a:solidFill>
              <a:latin typeface="Sans Serif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1" dirty="0" err="1" smtClean="0">
                <a:solidFill>
                  <a:srgbClr val="008000"/>
                </a:solidFill>
                <a:latin typeface="Sans Serif"/>
              </a:rPr>
              <a:t>Merkle</a:t>
            </a:r>
            <a:r>
              <a:rPr lang="en-US" sz="3600" b="1" dirty="0" smtClean="0">
                <a:solidFill>
                  <a:srgbClr val="008000"/>
                </a:solidFill>
                <a:latin typeface="Sans Serif"/>
              </a:rPr>
              <a:t> hash trees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1" dirty="0" smtClean="0">
                <a:solidFill>
                  <a:srgbClr val="008000"/>
                </a:solidFill>
                <a:latin typeface="Sans Serif"/>
              </a:rPr>
              <a:t>Abstract SADS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1" dirty="0" smtClean="0">
                <a:solidFill>
                  <a:srgbClr val="008000"/>
                </a:solidFill>
                <a:latin typeface="Sans Serif"/>
              </a:rPr>
              <a:t>New hash function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1" dirty="0" smtClean="0">
                <a:solidFill>
                  <a:srgbClr val="008000"/>
                </a:solidFill>
                <a:latin typeface="Sans Serif"/>
              </a:rPr>
              <a:t>Experiments and comparisons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1" dirty="0" smtClean="0">
                <a:solidFill>
                  <a:srgbClr val="008000"/>
                </a:solidFill>
                <a:latin typeface="Sans Serif"/>
              </a:rPr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2372640"/>
      </p:ext>
    </p:extLst>
  </p:cSld>
  <p:clrMapOvr>
    <a:masterClrMapping/>
  </p:clrMapOvr>
  <p:transition xmlns:p14="http://schemas.microsoft.com/office/powerpoint/2010/main" advTm="56982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09599" y="533400"/>
            <a:ext cx="8096843" cy="914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n-US" b="1" kern="0" dirty="0" smtClean="0">
                <a:solidFill>
                  <a:srgbClr val="FF0000"/>
                </a:solidFill>
                <a:latin typeface="Sans Serif"/>
              </a:rPr>
              <a:t>Conclusion</a:t>
            </a:r>
            <a:endParaRPr lang="en-US" b="1" kern="0" dirty="0">
              <a:solidFill>
                <a:srgbClr val="FF0000"/>
              </a:solidFill>
              <a:latin typeface="Sans Serif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6333" y="1447800"/>
            <a:ext cx="8763000" cy="4862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Sans Serif"/>
              </a:rPr>
              <a:t>How to define abstract SADS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Sans Serif"/>
              </a:rPr>
              <a:t>A class of hash function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Sans Serif"/>
              </a:rPr>
              <a:t>Projection function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Sans Serif"/>
              </a:rPr>
              <a:t>Labeling mechanism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latin typeface="Sans Serif"/>
              </a:rPr>
              <a:t>Introduce a new hash function for SADS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latin typeface="Sans Serif"/>
              </a:rPr>
              <a:t>Implement the scheme with two hash functions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Sans Serif"/>
              </a:rPr>
              <a:t>E</a:t>
            </a:r>
            <a:r>
              <a:rPr lang="en-US" sz="2800" dirty="0" smtClean="0">
                <a:latin typeface="Sans Serif"/>
              </a:rPr>
              <a:t>xperimental improvements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sz="2400" dirty="0" smtClean="0">
              <a:latin typeface="Sans Serif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3437536"/>
      </p:ext>
    </p:extLst>
  </p:cSld>
  <p:clrMapOvr>
    <a:masterClrMapping/>
  </p:clrMapOvr>
  <p:transition xmlns:p14="http://schemas.microsoft.com/office/powerpoint/2010/main" advTm="56982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286000"/>
            <a:ext cx="8763000" cy="28194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Sans Serif"/>
              </a:rPr>
              <a:t>T</a:t>
            </a:r>
            <a:r>
              <a:rPr lang="en-US" b="1" dirty="0" smtClean="0">
                <a:latin typeface="Sans Serif"/>
              </a:rPr>
              <a:t>hank you!</a:t>
            </a:r>
            <a:br>
              <a:rPr lang="en-US" b="1" dirty="0" smtClean="0">
                <a:latin typeface="Sans Serif"/>
              </a:rPr>
            </a:br>
            <a:r>
              <a:rPr lang="en-US" b="1" dirty="0">
                <a:latin typeface="Sans Serif"/>
              </a:rPr>
              <a:t/>
            </a:r>
            <a:br>
              <a:rPr lang="en-US" b="1" dirty="0">
                <a:latin typeface="Sans Serif"/>
              </a:rPr>
            </a:br>
            <a:r>
              <a:rPr lang="en-US" b="1" dirty="0" smtClean="0">
                <a:latin typeface="Sans Serif"/>
              </a:rPr>
              <a:t/>
            </a:r>
            <a:br>
              <a:rPr lang="en-US" b="1" dirty="0" smtClean="0">
                <a:latin typeface="Sans Serif"/>
              </a:rPr>
            </a:br>
            <a:r>
              <a:rPr lang="en-US" b="1" dirty="0" err="1" smtClean="0">
                <a:solidFill>
                  <a:srgbClr val="000000"/>
                </a:solidFill>
                <a:latin typeface="Sans Serif"/>
              </a:rPr>
              <a:t>yiqian@cs.umd.edu</a:t>
            </a:r>
            <a:r>
              <a:rPr lang="en-US" sz="2400" dirty="0">
                <a:solidFill>
                  <a:srgbClr val="000000"/>
                </a:solidFill>
                <a:latin typeface="Sans Serif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Sans Serif"/>
              </a:rPr>
            </a:br>
            <a:endParaRPr lang="en-US" sz="2400" dirty="0">
              <a:solidFill>
                <a:srgbClr val="000000"/>
              </a:solidFill>
              <a:latin typeface="Sans Serif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6707246"/>
      </p:ext>
    </p:extLst>
  </p:cSld>
  <p:clrMapOvr>
    <a:masterClrMapping/>
  </p:clrMapOvr>
  <p:transition xmlns:p14="http://schemas.microsoft.com/office/powerpoint/2010/main" advTm="56982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534400" cy="914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ans Serif"/>
              </a:rPr>
              <a:t>Streaming authenticated data structures</a:t>
            </a:r>
            <a:r>
              <a:rPr lang="el-GR" b="1" dirty="0" smtClean="0">
                <a:solidFill>
                  <a:srgbClr val="FF0000"/>
                </a:solidFill>
                <a:latin typeface="Sans Serif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Sans Serif"/>
              </a:rPr>
              <a:t>(SADS)</a:t>
            </a:r>
            <a:endParaRPr lang="en-US" b="1" dirty="0" smtClean="0">
              <a:latin typeface="Sans Serif"/>
            </a:endParaRPr>
          </a:p>
        </p:txBody>
      </p:sp>
      <p:cxnSp>
        <p:nvCxnSpPr>
          <p:cNvPr id="50" name="AutoShape 8"/>
          <p:cNvCxnSpPr>
            <a:cxnSpLocks noChangeShapeType="1"/>
          </p:cNvCxnSpPr>
          <p:nvPr/>
        </p:nvCxnSpPr>
        <p:spPr bwMode="auto">
          <a:xfrm>
            <a:off x="2765844" y="2590800"/>
            <a:ext cx="2743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lg" len="med"/>
            <a:tailEnd type="triangle" w="lg" len="med"/>
          </a:ln>
          <a:effectLst/>
        </p:spPr>
      </p:cxn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2813266" y="2067580"/>
            <a:ext cx="27493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>
                <a:latin typeface="Sans Serif"/>
              </a:rPr>
              <a:t>q</a:t>
            </a:r>
            <a:r>
              <a:rPr lang="en-US" sz="2800" dirty="0" smtClean="0">
                <a:latin typeface="Sans Serif"/>
              </a:rPr>
              <a:t>uery </a:t>
            </a:r>
            <a:r>
              <a:rPr lang="en-US" sz="28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lang="en-US" sz="2800" dirty="0" smtClean="0">
                <a:latin typeface="Sans Serif"/>
              </a:rPr>
              <a:t>?</a:t>
            </a:r>
            <a:endParaRPr lang="en-US" sz="2800" dirty="0">
              <a:latin typeface="Sans Serif"/>
            </a:endParaRPr>
          </a:p>
        </p:txBody>
      </p:sp>
      <p:cxnSp>
        <p:nvCxnSpPr>
          <p:cNvPr id="52" name="AutoShape 8"/>
          <p:cNvCxnSpPr>
            <a:cxnSpLocks noChangeShapeType="1"/>
          </p:cNvCxnSpPr>
          <p:nvPr/>
        </p:nvCxnSpPr>
        <p:spPr bwMode="auto">
          <a:xfrm>
            <a:off x="2743200" y="3276600"/>
            <a:ext cx="2743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triangle" w="lg" len="med"/>
            <a:tailEnd type="none" w="lg" len="med"/>
          </a:ln>
          <a:effectLst/>
        </p:spPr>
      </p:cxn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149404" y="4615196"/>
            <a:ext cx="59369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l-GR" sz="2800" dirty="0">
                <a:latin typeface="Sans Serif"/>
              </a:rPr>
              <a:t>{0,1} </a:t>
            </a:r>
            <a:r>
              <a:rPr lang="en-US" sz="2800" dirty="0" smtClean="0">
                <a:cs typeface="Times New Roman" panose="02020603050405020304" pitchFamily="18" charset="0"/>
              </a:rPr>
              <a:t>←</a:t>
            </a:r>
            <a:r>
              <a:rPr lang="en-US" sz="2800" dirty="0" smtClean="0">
                <a:latin typeface="Sans Serif"/>
              </a:rPr>
              <a:t>verify(</a:t>
            </a:r>
            <a:r>
              <a:rPr lang="el-GR" sz="3600" b="1" dirty="0" smtClean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σ</a:t>
            </a:r>
            <a:r>
              <a:rPr lang="en-US" sz="3600" b="1" baseline="-25000" dirty="0" smtClean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Arial Rounded MT Bold" panose="020F0704030504030204" pitchFamily="34" charset="0"/>
              </a:rPr>
              <a:t>,</a:t>
            </a:r>
            <a:r>
              <a:rPr lang="el-GR" sz="3600" b="1" dirty="0" smtClean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α</a:t>
            </a:r>
            <a:r>
              <a:rPr lang="en-US" sz="3600" b="1" dirty="0" smtClean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(x)</a:t>
            </a:r>
            <a:r>
              <a:rPr lang="el-GR" sz="2800" dirty="0" smtClean="0">
                <a:latin typeface="Arial Rounded MT Bold" panose="020F0704030504030204" pitchFamily="34" charset="0"/>
              </a:rPr>
              <a:t>,</a:t>
            </a:r>
            <a:r>
              <a:rPr lang="el-GR" sz="3600" b="1" dirty="0" smtClean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π</a:t>
            </a:r>
            <a:r>
              <a:rPr lang="en-US" sz="3600" b="1" dirty="0" smtClean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(x)</a:t>
            </a:r>
            <a:r>
              <a:rPr lang="en-US" sz="2800" dirty="0" smtClean="0">
                <a:latin typeface="Sans Serif"/>
              </a:rPr>
              <a:t>)</a:t>
            </a:r>
            <a:r>
              <a:rPr lang="el-GR" sz="2800" dirty="0">
                <a:latin typeface="Sans Serif"/>
              </a:rPr>
              <a:t>?</a:t>
            </a:r>
            <a:endParaRPr lang="en-US" sz="2800" dirty="0">
              <a:latin typeface="Sans Serif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-3276600" y="3589232"/>
            <a:ext cx="449238" cy="36933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Sans Serif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Sans Serif"/>
              </a:rPr>
              <a:t>1</a:t>
            </a:r>
            <a:endParaRPr lang="en-US" sz="1800" b="1" dirty="0">
              <a:solidFill>
                <a:schemeClr val="bg1"/>
              </a:solidFill>
              <a:latin typeface="Sans Serif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0796" y="3097644"/>
            <a:ext cx="1060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ans Serif"/>
              </a:rPr>
              <a:t>state</a:t>
            </a:r>
          </a:p>
        </p:txBody>
      </p:sp>
      <p:sp>
        <p:nvSpPr>
          <p:cNvPr id="29" name="Cloud"/>
          <p:cNvSpPr>
            <a:spLocks noChangeAspect="1" noEditPoints="1" noChangeArrowheads="1"/>
          </p:cNvSpPr>
          <p:nvPr/>
        </p:nvSpPr>
        <p:spPr bwMode="auto">
          <a:xfrm>
            <a:off x="5638800" y="1371600"/>
            <a:ext cx="3200400" cy="2157536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-3276600" y="3634998"/>
            <a:ext cx="465961" cy="36933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800" b="1">
                <a:solidFill>
                  <a:schemeClr val="bg1"/>
                </a:solidFill>
                <a:latin typeface="Sans Serif"/>
              </a:defRPr>
            </a:lvl1pPr>
          </a:lstStyle>
          <a:p>
            <a:r>
              <a:rPr lang="en-US" dirty="0" smtClean="0"/>
              <a:t>x</a:t>
            </a:r>
            <a:r>
              <a:rPr lang="en-US" dirty="0"/>
              <a:t>2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1268155" y="3020735"/>
            <a:ext cx="7767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l-GR" sz="3600" b="1" dirty="0" smtClean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σ</a:t>
            </a:r>
            <a:r>
              <a:rPr lang="en-US" sz="3600" b="1" baseline="-25000" dirty="0" smtClean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0</a:t>
            </a:r>
            <a:endParaRPr lang="en-US" sz="2800" b="1" baseline="-25000" dirty="0">
              <a:solidFill>
                <a:schemeClr val="bg2">
                  <a:lumMod val="1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1352846" y="3020710"/>
            <a:ext cx="61423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l-GR" sz="3600" b="1" dirty="0" smtClean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σ</a:t>
            </a:r>
            <a:r>
              <a:rPr lang="en-US" sz="3600" b="1" baseline="-25000" dirty="0" smtClean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1</a:t>
            </a:r>
            <a:endParaRPr lang="en-US" sz="2800" b="1" baseline="-25000" dirty="0">
              <a:solidFill>
                <a:schemeClr val="bg2">
                  <a:lumMod val="1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1354766" y="3020710"/>
            <a:ext cx="5920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l-GR" sz="3600" b="1" dirty="0" smtClean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σ</a:t>
            </a:r>
            <a:r>
              <a:rPr lang="en-US" sz="3600" b="1" baseline="-25000" dirty="0" smtClean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2</a:t>
            </a:r>
            <a:endParaRPr lang="en-US" sz="2800" b="1" baseline="-25000" dirty="0">
              <a:solidFill>
                <a:schemeClr val="bg2">
                  <a:lumMod val="1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1283035" y="3009558"/>
            <a:ext cx="7356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l-GR" sz="3600" b="1" dirty="0" smtClean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σ</a:t>
            </a:r>
            <a:r>
              <a:rPr lang="en-US" sz="3600" b="1" baseline="-25000" dirty="0" smtClean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3</a:t>
            </a:r>
            <a:endParaRPr lang="en-US" sz="2800" b="1" baseline="-25000" dirty="0">
              <a:solidFill>
                <a:schemeClr val="bg2">
                  <a:lumMod val="1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2813266" y="3219271"/>
            <a:ext cx="2286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latin typeface="Sans Serif"/>
              </a:rPr>
              <a:t>a</a:t>
            </a:r>
            <a:r>
              <a:rPr lang="en-US" sz="2800" dirty="0" smtClean="0">
                <a:latin typeface="Sans Serif"/>
              </a:rPr>
              <a:t>nswer</a:t>
            </a:r>
            <a:r>
              <a:rPr lang="en-US" sz="2800" dirty="0" smtClean="0">
                <a:latin typeface="Arial Rounded MT Bold" panose="020F0704030504030204" pitchFamily="34" charset="0"/>
              </a:rPr>
              <a:t> </a:t>
            </a:r>
            <a:r>
              <a:rPr lang="el-GR" sz="2800" b="1" dirty="0" smtClean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α</a:t>
            </a:r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(x)</a:t>
            </a:r>
            <a:endParaRPr lang="el-GR" sz="2800" b="1" dirty="0" smtClean="0">
              <a:solidFill>
                <a:schemeClr val="bg2">
                  <a:lumMod val="10000"/>
                </a:schemeClr>
              </a:solidFill>
              <a:cs typeface="Times New Roman" panose="02020603050405020304" pitchFamily="18" charset="0"/>
            </a:endParaRPr>
          </a:p>
          <a:p>
            <a:pPr eaLnBrk="0" hangingPunct="0"/>
            <a:r>
              <a:rPr lang="en-US" sz="2800" dirty="0" smtClean="0">
                <a:latin typeface="Sans Serif"/>
              </a:rPr>
              <a:t>proof</a:t>
            </a:r>
            <a:r>
              <a:rPr lang="en-US" sz="2800" dirty="0" smtClean="0">
                <a:latin typeface="Arial Rounded MT Bold" panose="020F0704030504030204" pitchFamily="34" charset="0"/>
              </a:rPr>
              <a:t> </a:t>
            </a:r>
            <a:r>
              <a:rPr lang="el-GR" sz="28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π</a:t>
            </a:r>
            <a:r>
              <a:rPr lang="en-US" sz="28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(x)</a:t>
            </a:r>
            <a:endParaRPr lang="en-US" sz="28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218364" y="5690383"/>
            <a:ext cx="56208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atin typeface="Sans Serif"/>
              </a:rPr>
              <a:t> </a:t>
            </a:r>
            <a:r>
              <a:rPr lang="en-US" sz="2800" b="1" dirty="0" smtClean="0">
                <a:latin typeface="Sans Serif"/>
              </a:rPr>
              <a:t>no interactions during updates</a:t>
            </a:r>
            <a:endParaRPr lang="en-US" sz="2800" b="1" dirty="0">
              <a:latin typeface="Sans Serif"/>
            </a:endParaRPr>
          </a:p>
        </p:txBody>
      </p:sp>
      <p:pic>
        <p:nvPicPr>
          <p:cNvPr id="4" name="Picture 2" descr="https://encrypted-tbn2.gstatic.com/images?q=tbn:ANd9GcRSrLUpYDUHbgFzn1zHfehBt1Cppl8kNZfIjPnTKEgKMToAMvx2I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19" y="55607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cpap\AppData\Local\Microsoft\Windows\Temporary Internet Files\Content.IE5\TFV8VPBD\MC900434865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80" y="2084516"/>
            <a:ext cx="952357" cy="95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 descr="https://encrypted-tbn3.gstatic.com/images?q=tbn:ANd9GcROK8DzVK8a27SpN-XYpQ14JmQZ0nrOIo6qL18gYtiV7ooJYdB4M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1845842"/>
            <a:ext cx="1208559" cy="35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56959" y="1917333"/>
            <a:ext cx="795088" cy="295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6613241" y="2479524"/>
            <a:ext cx="1060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ans Serif"/>
              </a:rPr>
              <a:t>state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7530134" y="2407681"/>
            <a:ext cx="6545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b="1" dirty="0" smtClean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d</a:t>
            </a:r>
            <a:r>
              <a:rPr lang="en-US" sz="3600" b="1" baseline="-25000" dirty="0" smtClean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0</a:t>
            </a:r>
            <a:endParaRPr lang="en-US" sz="2800" b="1" baseline="-25000" dirty="0">
              <a:solidFill>
                <a:schemeClr val="bg2">
                  <a:lumMod val="1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7530134" y="2407681"/>
            <a:ext cx="6545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b="1" dirty="0" smtClean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d</a:t>
            </a:r>
            <a:r>
              <a:rPr lang="en-US" sz="3600" b="1" baseline="-25000" dirty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1</a:t>
            </a:r>
            <a:endParaRPr lang="en-US" sz="2800" b="1" baseline="-25000" dirty="0">
              <a:solidFill>
                <a:schemeClr val="bg2">
                  <a:lumMod val="1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7530134" y="2407681"/>
            <a:ext cx="6545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b="1" dirty="0" smtClean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d</a:t>
            </a:r>
            <a:r>
              <a:rPr lang="en-US" sz="3600" b="1" baseline="-25000" dirty="0" smtClean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2</a:t>
            </a:r>
            <a:endParaRPr lang="en-US" sz="2800" b="1" baseline="-25000" dirty="0">
              <a:solidFill>
                <a:schemeClr val="bg2">
                  <a:lumMod val="1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7541572" y="2407681"/>
            <a:ext cx="6545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b="1" dirty="0" smtClean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d</a:t>
            </a:r>
            <a:r>
              <a:rPr lang="en-US" sz="3600" b="1" baseline="-25000" dirty="0" smtClean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3</a:t>
            </a:r>
            <a:endParaRPr lang="en-US" sz="2800" b="1" baseline="-25000" dirty="0">
              <a:solidFill>
                <a:schemeClr val="bg2">
                  <a:lumMod val="1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-3259877" y="3634998"/>
            <a:ext cx="449238" cy="36933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Sans Serif"/>
              </a:rPr>
              <a:t>x</a:t>
            </a:r>
            <a:r>
              <a:rPr lang="en-US" b="1" dirty="0" smtClean="0">
                <a:solidFill>
                  <a:schemeClr val="bg1"/>
                </a:solidFill>
                <a:latin typeface="Sans Serif"/>
              </a:rPr>
              <a:t>3</a:t>
            </a:r>
            <a:endParaRPr lang="en-US" sz="1800" b="1" dirty="0">
              <a:solidFill>
                <a:schemeClr val="bg1"/>
              </a:solidFill>
              <a:latin typeface="Sans Serif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3163" y="6477000"/>
            <a:ext cx="4026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bg2">
                    <a:lumMod val="10000"/>
                  </a:schemeClr>
                </a:solidFill>
                <a:latin typeface="Sans Serif"/>
              </a:rPr>
              <a:t>[</a:t>
            </a:r>
            <a:r>
              <a:rPr lang="en-US" sz="1800" b="1" dirty="0" err="1" smtClean="0">
                <a:solidFill>
                  <a:schemeClr val="bg2">
                    <a:lumMod val="10000"/>
                  </a:schemeClr>
                </a:solidFill>
                <a:latin typeface="Sans Serif"/>
              </a:rPr>
              <a:t>Papamanthou</a:t>
            </a:r>
            <a:r>
              <a:rPr lang="en-US" sz="1800" b="1" dirty="0" smtClean="0">
                <a:solidFill>
                  <a:schemeClr val="bg2">
                    <a:lumMod val="10000"/>
                  </a:schemeClr>
                </a:solidFill>
                <a:latin typeface="Sans Serif"/>
              </a:rPr>
              <a:t> </a:t>
            </a:r>
            <a:r>
              <a:rPr lang="en-US" sz="1800" b="1" dirty="0">
                <a:solidFill>
                  <a:schemeClr val="bg2">
                    <a:lumMod val="10000"/>
                  </a:schemeClr>
                </a:solidFill>
                <a:latin typeface="Sans Serif"/>
              </a:rPr>
              <a:t>et al.,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Sans Serif"/>
              </a:rPr>
              <a:t>Eurocrypt13</a:t>
            </a:r>
            <a:r>
              <a:rPr lang="en-US" sz="1800" b="1" dirty="0" smtClean="0">
                <a:solidFill>
                  <a:schemeClr val="bg2">
                    <a:lumMod val="10000"/>
                  </a:schemeClr>
                </a:solidFill>
                <a:latin typeface="Sans Serif"/>
              </a:rPr>
              <a:t>] </a:t>
            </a:r>
            <a:endParaRPr lang="en-US" sz="1800" b="1" dirty="0">
              <a:solidFill>
                <a:schemeClr val="bg2">
                  <a:lumMod val="10000"/>
                </a:schemeClr>
              </a:solidFill>
              <a:latin typeface="Sans Serif"/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1268155" y="3650158"/>
            <a:ext cx="59369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atin typeface="Sans Serif"/>
              </a:rPr>
              <a:t>Observe: x1, x2, …, </a:t>
            </a:r>
            <a:r>
              <a:rPr lang="en-US" sz="2800" dirty="0" err="1" smtClean="0">
                <a:latin typeface="Sans Serif"/>
              </a:rPr>
              <a:t>xn</a:t>
            </a:r>
            <a:endParaRPr lang="en-US" sz="2800" dirty="0">
              <a:latin typeface="Sans Serif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3798298" y="4283658"/>
            <a:ext cx="59369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Computing </a:t>
            </a:r>
            <a:r>
              <a:rPr lang="el-GR" sz="28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π</a:t>
            </a:r>
            <a:r>
              <a:rPr lang="en-US" sz="28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(x) takes O(log(n)) </a:t>
            </a:r>
            <a:endParaRPr lang="en-US" sz="2800" dirty="0">
              <a:latin typeface="Sans Serif"/>
            </a:endParaRPr>
          </a:p>
        </p:txBody>
      </p:sp>
      <p:pic>
        <p:nvPicPr>
          <p:cNvPr id="66" name="Picture 2" descr="https://encrypted-tbn2.gstatic.com/images?q=tbn:ANd9GcRSrLUpYDUHbgFzn1zHfehBt1Cppl8kNZfIjPnTKEgKMToAMvx2I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107191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956592" y="4873108"/>
            <a:ext cx="844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supports membership, frequency and range search  </a:t>
            </a:r>
            <a:endParaRPr lang="en-US" sz="2800" dirty="0">
              <a:latin typeface="Sans Serif"/>
            </a:endParaRPr>
          </a:p>
        </p:txBody>
      </p:sp>
      <p:pic>
        <p:nvPicPr>
          <p:cNvPr id="68" name="Picture 2" descr="https://encrypted-tbn2.gstatic.com/images?q=tbn:ANd9GcRSrLUpYDUHbgFzn1zHfehBt1Cppl8kNZfIjPnTKEgKMToAMvx2I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92" y="4757314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194779" y="1322622"/>
            <a:ext cx="3023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n</a:t>
            </a:r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Sans Serif"/>
              </a:rPr>
              <a:t>size of the stream</a:t>
            </a:r>
            <a:endParaRPr lang="en-US" dirty="0">
              <a:latin typeface="Sans Serif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0170014"/>
      </p:ext>
    </p:extLst>
  </p:cSld>
  <p:clrMapOvr>
    <a:masterClrMapping/>
  </p:clrMapOvr>
  <p:transition xmlns:p14="http://schemas.microsoft.com/office/powerpoint/2010/main" advTm="56982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59759E-6 L 1.25955 -0.0006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969" y="-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9997E-6 -1.48019E-6 L 1.19556 -0.00648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778" y="-324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2845E-6 -1.48019E-6 L 1.12661 -0.00741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322" y="-37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6" grpId="0"/>
      <p:bldP spid="56" grpId="1"/>
      <p:bldP spid="88" grpId="0" animBg="1"/>
      <p:bldP spid="31" grpId="0" animBg="1"/>
      <p:bldP spid="44" grpId="0"/>
      <p:bldP spid="45" grpId="0"/>
      <p:bldP spid="45" grpId="1"/>
      <p:bldP spid="46" grpId="0"/>
      <p:bldP spid="46" grpId="1"/>
      <p:bldP spid="47" grpId="0"/>
      <p:bldP spid="64" grpId="0"/>
      <p:bldP spid="36" grpId="0"/>
      <p:bldP spid="40" grpId="1"/>
      <p:bldP spid="41" grpId="0"/>
      <p:bldP spid="41" grpId="1"/>
      <p:bldP spid="55" grpId="0"/>
      <p:bldP spid="55" grpId="1"/>
      <p:bldP spid="58" grpId="0"/>
      <p:bldP spid="60" grpId="0" animBg="1"/>
      <p:bldP spid="63" grpId="0"/>
      <p:bldP spid="63" grpId="1"/>
      <p:bldP spid="65" grpId="0"/>
      <p:bldP spid="67" grpId="0"/>
      <p:bldP spid="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9067800" cy="9144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Sans Serif"/>
              </a:rPr>
              <a:t>Our contributions</a:t>
            </a:r>
            <a:endParaRPr lang="en-US" b="1" dirty="0">
              <a:solidFill>
                <a:srgbClr val="FF0000"/>
              </a:solidFill>
              <a:latin typeface="Sans Serif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566229"/>
              </p:ext>
            </p:extLst>
          </p:nvPr>
        </p:nvGraphicFramePr>
        <p:xfrm>
          <a:off x="907142" y="1397000"/>
          <a:ext cx="7511144" cy="57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55572"/>
                <a:gridCol w="37555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PSTY</a:t>
                      </a:r>
                      <a:r>
                        <a:rPr lang="en-US" sz="3200" baseline="30000" dirty="0" smtClean="0"/>
                        <a:t>*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Our work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257387"/>
              </p:ext>
            </p:extLst>
          </p:nvPr>
        </p:nvGraphicFramePr>
        <p:xfrm>
          <a:off x="907142" y="2013615"/>
          <a:ext cx="751114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5572"/>
                <a:gridCol w="37555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 smtClean="0"/>
                        <a:t>Complicated protocol </a:t>
                      </a:r>
                      <a:r>
                        <a:rPr lang="en-US" sz="3200" b="1" baseline="0" dirty="0" smtClean="0"/>
                        <a:t>without</a:t>
                      </a:r>
                      <a:r>
                        <a:rPr lang="en-US" sz="3200" b="0" baseline="0" dirty="0" smtClean="0"/>
                        <a:t> a good intuition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High</a:t>
                      </a:r>
                      <a:r>
                        <a:rPr lang="en-US" sz="3200" b="0" baseline="0" dirty="0" smtClean="0"/>
                        <a:t> level </a:t>
                      </a:r>
                      <a:r>
                        <a:rPr lang="en-US" sz="3200" b="1" dirty="0" smtClean="0"/>
                        <a:t>Abstract</a:t>
                      </a:r>
                      <a:r>
                        <a:rPr lang="en-US" sz="3200" b="0" baseline="0" dirty="0" smtClean="0"/>
                        <a:t> construction</a:t>
                      </a:r>
                      <a:endParaRPr lang="en-US" sz="3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547628"/>
              </p:ext>
            </p:extLst>
          </p:nvPr>
        </p:nvGraphicFramePr>
        <p:xfrm>
          <a:off x="907142" y="3568095"/>
          <a:ext cx="7511144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5572"/>
                <a:gridCol w="37555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Only applies to a specific hash function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Applicable</a:t>
                      </a:r>
                      <a:r>
                        <a:rPr lang="en-US" sz="3200" b="0" baseline="0" dirty="0" smtClean="0"/>
                        <a:t> to a class of hash functions</a:t>
                      </a:r>
                      <a:endParaRPr lang="en-US" sz="3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219890"/>
              </p:ext>
            </p:extLst>
          </p:nvPr>
        </p:nvGraphicFramePr>
        <p:xfrm>
          <a:off x="907142" y="4634895"/>
          <a:ext cx="751114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5572"/>
                <a:gridCol w="37555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Inefficient </a:t>
                      </a:r>
                      <a:r>
                        <a:rPr lang="en-US" sz="3200" b="0" baseline="0" dirty="0" smtClean="0"/>
                        <a:t>due to hash function based on SIS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 smtClean="0"/>
                        <a:t>Efficient by using a new SWIFFT-like hash functions</a:t>
                      </a:r>
                      <a:endParaRPr lang="en-US" sz="3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3163" y="6477000"/>
            <a:ext cx="4026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bg2">
                    <a:lumMod val="10000"/>
                  </a:schemeClr>
                </a:solidFill>
                <a:latin typeface="Sans Serif"/>
              </a:rPr>
              <a:t>*[</a:t>
            </a:r>
            <a:r>
              <a:rPr lang="en-US" sz="1800" b="1" dirty="0" err="1" smtClean="0">
                <a:solidFill>
                  <a:schemeClr val="bg2">
                    <a:lumMod val="10000"/>
                  </a:schemeClr>
                </a:solidFill>
                <a:latin typeface="Sans Serif"/>
              </a:rPr>
              <a:t>Papamanthou</a:t>
            </a:r>
            <a:r>
              <a:rPr lang="en-US" sz="1800" b="1" dirty="0" smtClean="0">
                <a:solidFill>
                  <a:schemeClr val="bg2">
                    <a:lumMod val="10000"/>
                  </a:schemeClr>
                </a:solidFill>
                <a:latin typeface="Sans Serif"/>
              </a:rPr>
              <a:t> </a:t>
            </a:r>
            <a:r>
              <a:rPr lang="en-US" sz="1800" b="1" dirty="0">
                <a:solidFill>
                  <a:schemeClr val="bg2">
                    <a:lumMod val="10000"/>
                  </a:schemeClr>
                </a:solidFill>
                <a:latin typeface="Sans Serif"/>
              </a:rPr>
              <a:t>et al.,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Sans Serif"/>
              </a:rPr>
              <a:t>Eurocrypt13</a:t>
            </a:r>
            <a:r>
              <a:rPr lang="en-US" sz="1800" b="1" dirty="0" smtClean="0">
                <a:solidFill>
                  <a:schemeClr val="bg2">
                    <a:lumMod val="10000"/>
                  </a:schemeClr>
                </a:solidFill>
                <a:latin typeface="Sans Serif"/>
              </a:rPr>
              <a:t>] </a:t>
            </a:r>
            <a:endParaRPr lang="en-US" sz="1800" b="1" dirty="0">
              <a:solidFill>
                <a:schemeClr val="bg2">
                  <a:lumMod val="10000"/>
                </a:schemeClr>
              </a:solidFill>
              <a:latin typeface="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008623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9067800" cy="9144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Sans Serif"/>
              </a:rPr>
              <a:t>Our contributions</a:t>
            </a:r>
            <a:endParaRPr lang="en-US" b="1" dirty="0">
              <a:solidFill>
                <a:srgbClr val="FF0000"/>
              </a:solidFill>
              <a:latin typeface="Sans Serif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435576"/>
              </p:ext>
            </p:extLst>
          </p:nvPr>
        </p:nvGraphicFramePr>
        <p:xfrm>
          <a:off x="609600" y="2118374"/>
          <a:ext cx="7511144" cy="57912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75111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Implementations of both schemes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458537"/>
              </p:ext>
            </p:extLst>
          </p:nvPr>
        </p:nvGraphicFramePr>
        <p:xfrm>
          <a:off x="609600" y="2726037"/>
          <a:ext cx="7511144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50727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Update time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New scheme</a:t>
                      </a:r>
                      <a:r>
                        <a:rPr lang="en-US" sz="3200" b="0" baseline="0" dirty="0" smtClean="0"/>
                        <a:t> is </a:t>
                      </a:r>
                      <a:r>
                        <a:rPr lang="en-US" sz="3200" b="1" baseline="0" dirty="0" smtClean="0"/>
                        <a:t>3.0× faster </a:t>
                      </a:r>
                      <a:r>
                        <a:rPr lang="en-US" sz="3200" b="0" baseline="0" dirty="0" smtClean="0"/>
                        <a:t>than PSTY</a:t>
                      </a:r>
                      <a:endParaRPr lang="en-US" sz="3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09600" y="997857"/>
            <a:ext cx="41816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n</a:t>
            </a:r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=2</a:t>
            </a:r>
            <a:r>
              <a:rPr lang="en-US" sz="2800" b="1" baseline="30000" dirty="0" smtClean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32</a:t>
            </a:r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: size of the stream</a:t>
            </a:r>
          </a:p>
          <a:p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M=2</a:t>
            </a:r>
            <a:r>
              <a:rPr lang="en-US" sz="2800" b="1" baseline="30000" dirty="0" smtClean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32</a:t>
            </a:r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: size of the universe</a:t>
            </a:r>
            <a:endParaRPr lang="en-US" dirty="0">
              <a:latin typeface="Sans Serif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734298"/>
              </p:ext>
            </p:extLst>
          </p:nvPr>
        </p:nvGraphicFramePr>
        <p:xfrm>
          <a:off x="609600" y="3792837"/>
          <a:ext cx="7511144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50727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Verification time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New scheme</a:t>
                      </a:r>
                      <a:r>
                        <a:rPr lang="en-US" sz="3200" b="0" baseline="0" dirty="0" smtClean="0"/>
                        <a:t> is </a:t>
                      </a:r>
                      <a:r>
                        <a:rPr lang="en-US" sz="3200" b="1" baseline="0" dirty="0" smtClean="0"/>
                        <a:t>7.4× faster </a:t>
                      </a:r>
                      <a:r>
                        <a:rPr lang="en-US" sz="3200" b="0" baseline="0" dirty="0" smtClean="0"/>
                        <a:t>than PSTY</a:t>
                      </a:r>
                      <a:endParaRPr lang="en-US" sz="3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692137"/>
              </p:ext>
            </p:extLst>
          </p:nvPr>
        </p:nvGraphicFramePr>
        <p:xfrm>
          <a:off x="609600" y="4859637"/>
          <a:ext cx="7511144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50727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Public key size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/>
                        <a:t>New scheme</a:t>
                      </a:r>
                      <a:r>
                        <a:rPr lang="en-US" sz="3200" b="0" baseline="0" dirty="0" smtClean="0"/>
                        <a:t> is </a:t>
                      </a:r>
                      <a:r>
                        <a:rPr lang="en-US" sz="3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1298x smaller</a:t>
                      </a:r>
                      <a:r>
                        <a:rPr lang="en-US" sz="32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than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b="0" baseline="0" dirty="0" smtClean="0"/>
                        <a:t>PSTY</a:t>
                      </a:r>
                      <a:endParaRPr lang="en-US" sz="32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55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09599" y="533400"/>
            <a:ext cx="8096843" cy="914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n-US" b="1" kern="0" dirty="0" smtClean="0">
                <a:solidFill>
                  <a:srgbClr val="FF0000"/>
                </a:solidFill>
                <a:latin typeface="Sans Serif"/>
              </a:rPr>
              <a:t>Outline</a:t>
            </a:r>
            <a:endParaRPr lang="en-US" b="1" kern="0" dirty="0">
              <a:solidFill>
                <a:srgbClr val="FF0000"/>
              </a:solidFill>
              <a:latin typeface="Sans Serif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6333" y="1447800"/>
            <a:ext cx="8763000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rgbClr val="008000"/>
                </a:solidFill>
                <a:latin typeface="Sans Serif"/>
              </a:rPr>
              <a:t>Motivation </a:t>
            </a:r>
            <a:endParaRPr lang="en-US" sz="3600" b="1" dirty="0" smtClean="0">
              <a:solidFill>
                <a:srgbClr val="008000"/>
              </a:solidFill>
              <a:latin typeface="Sans Serif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1" dirty="0" err="1" smtClean="0">
                <a:solidFill>
                  <a:srgbClr val="000090"/>
                </a:solidFill>
                <a:latin typeface="Sans Serif"/>
              </a:rPr>
              <a:t>Merkle</a:t>
            </a:r>
            <a:r>
              <a:rPr lang="en-US" sz="3600" b="1" dirty="0" smtClean="0">
                <a:solidFill>
                  <a:srgbClr val="000090"/>
                </a:solidFill>
                <a:latin typeface="Sans Serif"/>
              </a:rPr>
              <a:t> hash trees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1" dirty="0" smtClean="0">
                <a:solidFill>
                  <a:srgbClr val="000090"/>
                </a:solidFill>
                <a:latin typeface="Sans Serif"/>
              </a:rPr>
              <a:t>Abstract SADS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1" dirty="0" smtClean="0">
                <a:solidFill>
                  <a:srgbClr val="000090"/>
                </a:solidFill>
                <a:latin typeface="Sans Serif"/>
              </a:rPr>
              <a:t>New hash function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1" dirty="0" smtClean="0">
                <a:solidFill>
                  <a:srgbClr val="000090"/>
                </a:solidFill>
                <a:latin typeface="Sans Serif"/>
              </a:rPr>
              <a:t>Experiments and comparisons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1" dirty="0" smtClean="0">
                <a:solidFill>
                  <a:srgbClr val="000090"/>
                </a:solidFill>
                <a:latin typeface="Sans Serif"/>
              </a:rPr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2882697"/>
      </p:ext>
    </p:extLst>
  </p:cSld>
  <p:clrMapOvr>
    <a:masterClrMapping/>
  </p:clrMapOvr>
  <p:transition xmlns:p14="http://schemas.microsoft.com/office/powerpoint/2010/main" advTm="56982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09599" y="533400"/>
            <a:ext cx="8096843" cy="914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n-US" b="1" kern="0" dirty="0" smtClean="0">
                <a:solidFill>
                  <a:srgbClr val="FF0000"/>
                </a:solidFill>
                <a:latin typeface="Sans Serif"/>
              </a:rPr>
              <a:t>Outline</a:t>
            </a:r>
            <a:endParaRPr lang="en-US" b="1" kern="0" dirty="0">
              <a:solidFill>
                <a:srgbClr val="FF0000"/>
              </a:solidFill>
              <a:latin typeface="Sans Serif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6333" y="1447800"/>
            <a:ext cx="8763000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rgbClr val="008000"/>
                </a:solidFill>
                <a:latin typeface="Sans Serif"/>
              </a:rPr>
              <a:t>Motivation </a:t>
            </a:r>
            <a:endParaRPr lang="en-US" sz="3600" b="1" dirty="0" smtClean="0">
              <a:solidFill>
                <a:srgbClr val="000090"/>
              </a:solidFill>
              <a:latin typeface="Sans Serif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1" dirty="0" err="1" smtClean="0">
                <a:solidFill>
                  <a:srgbClr val="008000"/>
                </a:solidFill>
                <a:latin typeface="Sans Serif"/>
              </a:rPr>
              <a:t>Merkle</a:t>
            </a:r>
            <a:r>
              <a:rPr lang="en-US" sz="3600" b="1" dirty="0" smtClean="0">
                <a:solidFill>
                  <a:srgbClr val="008000"/>
                </a:solidFill>
                <a:latin typeface="Sans Serif"/>
              </a:rPr>
              <a:t> hash trees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1" dirty="0" smtClean="0">
                <a:solidFill>
                  <a:srgbClr val="000090"/>
                </a:solidFill>
                <a:latin typeface="Sans Serif"/>
              </a:rPr>
              <a:t>Abstract SADS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1" dirty="0" smtClean="0">
                <a:solidFill>
                  <a:srgbClr val="000090"/>
                </a:solidFill>
                <a:latin typeface="Sans Serif"/>
              </a:rPr>
              <a:t>New hash function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1" dirty="0" smtClean="0">
                <a:solidFill>
                  <a:srgbClr val="000090"/>
                </a:solidFill>
                <a:latin typeface="Sans Serif"/>
              </a:rPr>
              <a:t>Experiments and comparisons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1" dirty="0" smtClean="0">
                <a:solidFill>
                  <a:srgbClr val="000090"/>
                </a:solidFill>
                <a:latin typeface="Sans Serif"/>
              </a:rPr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4289214"/>
      </p:ext>
    </p:extLst>
  </p:cSld>
  <p:clrMapOvr>
    <a:masterClrMapping/>
  </p:clrMapOvr>
  <p:transition xmlns:p14="http://schemas.microsoft.com/office/powerpoint/2010/main" advTm="56982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534400" cy="914400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Sans Serif"/>
              </a:rPr>
              <a:t>Merkle</a:t>
            </a:r>
            <a:r>
              <a:rPr lang="en-US" b="1" dirty="0">
                <a:solidFill>
                  <a:srgbClr val="FF0000"/>
                </a:solidFill>
                <a:latin typeface="Sans Serif"/>
              </a:rPr>
              <a:t> hash </a:t>
            </a:r>
            <a:r>
              <a:rPr lang="en-US" b="1" dirty="0" smtClean="0">
                <a:solidFill>
                  <a:srgbClr val="FF0000"/>
                </a:solidFill>
                <a:latin typeface="Sans Serif"/>
              </a:rPr>
              <a:t>trees: </a:t>
            </a:r>
            <a:r>
              <a:rPr lang="en-US" b="1" dirty="0">
                <a:solidFill>
                  <a:srgbClr val="FF0000"/>
                </a:solidFill>
                <a:latin typeface="Sans Serif"/>
              </a:rPr>
              <a:t>setup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64245" y="1524000"/>
            <a:ext cx="8226933" cy="1066800"/>
          </a:xfrm>
        </p:spPr>
        <p:txBody>
          <a:bodyPr>
            <a:normAutofit lnSpcReduction="10000"/>
          </a:bodyPr>
          <a:lstStyle/>
          <a:p>
            <a:r>
              <a:rPr lang="en-US" sz="3000" kern="1200" dirty="0">
                <a:latin typeface="Sans Serif"/>
              </a:rPr>
              <a:t>Hierarchical hashing with </a:t>
            </a:r>
            <a:r>
              <a:rPr lang="en-US" sz="3000" b="1" kern="1200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h(</a:t>
            </a:r>
            <a:r>
              <a:rPr lang="en-US" sz="3000" b="1" kern="1200" dirty="0" err="1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sz="3000" b="1" kern="1200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000" kern="1200" dirty="0" smtClean="0">
                <a:latin typeface="Sans Serif"/>
              </a:rPr>
              <a:t> (e.g., SHA-2)</a:t>
            </a:r>
          </a:p>
          <a:p>
            <a:r>
              <a:rPr lang="en-US" sz="3000" kern="1200" dirty="0">
                <a:latin typeface="Sans Serif"/>
              </a:rPr>
              <a:t>S</a:t>
            </a:r>
            <a:r>
              <a:rPr lang="en-US" sz="3000" kern="1200" dirty="0" smtClean="0">
                <a:latin typeface="Sans Serif"/>
              </a:rPr>
              <a:t>tate </a:t>
            </a:r>
            <a:r>
              <a:rPr lang="el-GR" sz="3000" b="1" kern="1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3000" kern="1200" dirty="0">
                <a:latin typeface="Sans Serif"/>
              </a:rPr>
              <a:t> </a:t>
            </a:r>
            <a:r>
              <a:rPr lang="en-US" sz="3000" kern="1200" dirty="0" smtClean="0">
                <a:latin typeface="Sans Serif"/>
              </a:rPr>
              <a:t>serves as a commitment</a:t>
            </a:r>
            <a:endParaRPr lang="en-US" sz="3000" kern="1200" dirty="0">
              <a:latin typeface="Sans Serif"/>
            </a:endParaRPr>
          </a:p>
          <a:p>
            <a:pPr>
              <a:buNone/>
            </a:pPr>
            <a:endParaRPr lang="en-US" sz="2400" dirty="0" smtClean="0">
              <a:ea typeface="+mn-ea"/>
              <a:cs typeface="+mn-cs"/>
            </a:endParaRP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104" name="Rectangle 113"/>
          <p:cNvSpPr>
            <a:spLocks noChangeAspect="1" noChangeArrowheads="1"/>
          </p:cNvSpPr>
          <p:nvPr/>
        </p:nvSpPr>
        <p:spPr bwMode="auto">
          <a:xfrm>
            <a:off x="1391445" y="5903779"/>
            <a:ext cx="361155" cy="3446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5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x2</a:t>
            </a:r>
          </a:p>
        </p:txBody>
      </p:sp>
      <p:sp>
        <p:nvSpPr>
          <p:cNvPr id="105" name="Rectangle 114"/>
          <p:cNvSpPr>
            <a:spLocks noChangeAspect="1" noChangeArrowheads="1"/>
          </p:cNvSpPr>
          <p:nvPr/>
        </p:nvSpPr>
        <p:spPr bwMode="auto">
          <a:xfrm>
            <a:off x="228600" y="5903779"/>
            <a:ext cx="361155" cy="3446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5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x1</a:t>
            </a:r>
          </a:p>
        </p:txBody>
      </p:sp>
      <p:sp>
        <p:nvSpPr>
          <p:cNvPr id="106" name="Oval 116"/>
          <p:cNvSpPr>
            <a:spLocks noChangeAspect="1" noChangeArrowheads="1"/>
          </p:cNvSpPr>
          <p:nvPr/>
        </p:nvSpPr>
        <p:spPr bwMode="auto">
          <a:xfrm>
            <a:off x="638879" y="4657311"/>
            <a:ext cx="732721" cy="75074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h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(,.,)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7" name="AutoShape 120"/>
          <p:cNvCxnSpPr>
            <a:cxnSpLocks noChangeAspect="1" noChangeShapeType="1"/>
            <a:stCxn id="105" idx="0"/>
            <a:endCxn id="106" idx="3"/>
          </p:cNvCxnSpPr>
          <p:nvPr/>
        </p:nvCxnSpPr>
        <p:spPr bwMode="auto">
          <a:xfrm flipV="1">
            <a:off x="409178" y="5298110"/>
            <a:ext cx="337006" cy="60566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108" name="AutoShape 121"/>
          <p:cNvCxnSpPr>
            <a:cxnSpLocks noChangeAspect="1" noChangeShapeType="1"/>
            <a:stCxn id="104" idx="0"/>
            <a:endCxn id="106" idx="5"/>
          </p:cNvCxnSpPr>
          <p:nvPr/>
        </p:nvCxnSpPr>
        <p:spPr bwMode="auto">
          <a:xfrm flipH="1" flipV="1">
            <a:off x="1264295" y="5298110"/>
            <a:ext cx="307728" cy="60566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sp>
        <p:nvSpPr>
          <p:cNvPr id="35" name="Rectangle 113"/>
          <p:cNvSpPr>
            <a:spLocks noChangeAspect="1" noChangeArrowheads="1"/>
          </p:cNvSpPr>
          <p:nvPr/>
        </p:nvSpPr>
        <p:spPr bwMode="auto">
          <a:xfrm>
            <a:off x="3677445" y="5903779"/>
            <a:ext cx="361155" cy="3446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5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el-GR" sz="2000" b="1" dirty="0" smtClean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Rectangle 114"/>
          <p:cNvSpPr>
            <a:spLocks noChangeAspect="1" noChangeArrowheads="1"/>
          </p:cNvSpPr>
          <p:nvPr/>
        </p:nvSpPr>
        <p:spPr bwMode="auto">
          <a:xfrm>
            <a:off x="2514600" y="5903779"/>
            <a:ext cx="361155" cy="3446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5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el-GR" sz="2000" b="1" dirty="0" smtClean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Oval 116"/>
          <p:cNvSpPr>
            <a:spLocks noChangeAspect="1" noChangeArrowheads="1"/>
          </p:cNvSpPr>
          <p:nvPr/>
        </p:nvSpPr>
        <p:spPr bwMode="auto">
          <a:xfrm>
            <a:off x="2924879" y="4657311"/>
            <a:ext cx="732721" cy="75074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h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(,.,)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8" name="AutoShape 120"/>
          <p:cNvCxnSpPr>
            <a:cxnSpLocks noChangeAspect="1" noChangeShapeType="1"/>
            <a:stCxn id="36" idx="0"/>
            <a:endCxn id="37" idx="3"/>
          </p:cNvCxnSpPr>
          <p:nvPr/>
        </p:nvCxnSpPr>
        <p:spPr bwMode="auto">
          <a:xfrm flipV="1">
            <a:off x="2695178" y="5298110"/>
            <a:ext cx="337006" cy="60566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39" name="AutoShape 121"/>
          <p:cNvCxnSpPr>
            <a:cxnSpLocks noChangeAspect="1" noChangeShapeType="1"/>
            <a:stCxn id="35" idx="0"/>
            <a:endCxn id="37" idx="5"/>
          </p:cNvCxnSpPr>
          <p:nvPr/>
        </p:nvCxnSpPr>
        <p:spPr bwMode="auto">
          <a:xfrm flipH="1" flipV="1">
            <a:off x="3550295" y="5298110"/>
            <a:ext cx="307728" cy="60566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sp>
        <p:nvSpPr>
          <p:cNvPr id="61" name="Oval 116"/>
          <p:cNvSpPr>
            <a:spLocks noChangeAspect="1" noChangeArrowheads="1"/>
          </p:cNvSpPr>
          <p:nvPr/>
        </p:nvSpPr>
        <p:spPr bwMode="auto">
          <a:xfrm>
            <a:off x="1793587" y="3733800"/>
            <a:ext cx="732721" cy="75074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h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(,.,)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106" idx="0"/>
            <a:endCxn id="61" idx="2"/>
          </p:cNvCxnSpPr>
          <p:nvPr/>
        </p:nvCxnSpPr>
        <p:spPr bwMode="auto">
          <a:xfrm flipV="1">
            <a:off x="1005240" y="4109172"/>
            <a:ext cx="788347" cy="54813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64" name="Straight Arrow Connector 63"/>
          <p:cNvCxnSpPr>
            <a:stCxn id="37" idx="0"/>
            <a:endCxn id="61" idx="6"/>
          </p:cNvCxnSpPr>
          <p:nvPr/>
        </p:nvCxnSpPr>
        <p:spPr bwMode="auto">
          <a:xfrm flipH="1" flipV="1">
            <a:off x="2526308" y="4109172"/>
            <a:ext cx="764932" cy="54813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sp>
        <p:nvSpPr>
          <p:cNvPr id="71" name="Rectangle 113"/>
          <p:cNvSpPr>
            <a:spLocks noChangeAspect="1" noChangeArrowheads="1"/>
          </p:cNvSpPr>
          <p:nvPr/>
        </p:nvSpPr>
        <p:spPr bwMode="auto">
          <a:xfrm>
            <a:off x="6039645" y="5903779"/>
            <a:ext cx="361155" cy="3446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5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el-GR" sz="2000" b="1" dirty="0" smtClean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6" name="Rectangle 113"/>
          <p:cNvSpPr>
            <a:spLocks noChangeAspect="1" noChangeArrowheads="1"/>
          </p:cNvSpPr>
          <p:nvPr/>
        </p:nvSpPr>
        <p:spPr bwMode="auto">
          <a:xfrm>
            <a:off x="8325645" y="5903779"/>
            <a:ext cx="361155" cy="3446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5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el-GR" sz="2000" b="1" dirty="0" smtClean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7" name="Rectangle 114"/>
          <p:cNvSpPr>
            <a:spLocks noChangeAspect="1" noChangeArrowheads="1"/>
          </p:cNvSpPr>
          <p:nvPr/>
        </p:nvSpPr>
        <p:spPr bwMode="auto">
          <a:xfrm>
            <a:off x="7162800" y="5903779"/>
            <a:ext cx="361155" cy="3446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5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el-GR" sz="2000" b="1" dirty="0" smtClean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8" name="Oval 116"/>
          <p:cNvSpPr>
            <a:spLocks noChangeAspect="1" noChangeArrowheads="1"/>
          </p:cNvSpPr>
          <p:nvPr/>
        </p:nvSpPr>
        <p:spPr bwMode="auto">
          <a:xfrm>
            <a:off x="7573079" y="4657311"/>
            <a:ext cx="732721" cy="75074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h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(,.,)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9" name="AutoShape 120"/>
          <p:cNvCxnSpPr>
            <a:cxnSpLocks noChangeAspect="1" noChangeShapeType="1"/>
            <a:stCxn id="77" idx="0"/>
            <a:endCxn id="78" idx="3"/>
          </p:cNvCxnSpPr>
          <p:nvPr/>
        </p:nvCxnSpPr>
        <p:spPr bwMode="auto">
          <a:xfrm flipV="1">
            <a:off x="7343378" y="5298110"/>
            <a:ext cx="337006" cy="60566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80" name="AutoShape 121"/>
          <p:cNvCxnSpPr>
            <a:cxnSpLocks noChangeAspect="1" noChangeShapeType="1"/>
            <a:stCxn id="76" idx="0"/>
            <a:endCxn id="78" idx="5"/>
          </p:cNvCxnSpPr>
          <p:nvPr/>
        </p:nvCxnSpPr>
        <p:spPr bwMode="auto">
          <a:xfrm flipH="1" flipV="1">
            <a:off x="8198495" y="5298110"/>
            <a:ext cx="307728" cy="60566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sp>
        <p:nvSpPr>
          <p:cNvPr id="81" name="Oval 116"/>
          <p:cNvSpPr>
            <a:spLocks noChangeAspect="1" noChangeArrowheads="1"/>
          </p:cNvSpPr>
          <p:nvPr/>
        </p:nvSpPr>
        <p:spPr bwMode="auto">
          <a:xfrm>
            <a:off x="6441787" y="3733800"/>
            <a:ext cx="732721" cy="75074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h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(,.,)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83" name="Straight Arrow Connector 82"/>
          <p:cNvCxnSpPr>
            <a:stCxn id="78" idx="0"/>
            <a:endCxn id="81" idx="6"/>
          </p:cNvCxnSpPr>
          <p:nvPr/>
        </p:nvCxnSpPr>
        <p:spPr bwMode="auto">
          <a:xfrm flipH="1" flipV="1">
            <a:off x="7174508" y="4109172"/>
            <a:ext cx="764932" cy="54813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sp>
        <p:nvSpPr>
          <p:cNvPr id="84" name="Oval 116"/>
          <p:cNvSpPr>
            <a:spLocks noChangeAspect="1" noChangeArrowheads="1"/>
          </p:cNvSpPr>
          <p:nvPr/>
        </p:nvSpPr>
        <p:spPr bwMode="auto">
          <a:xfrm>
            <a:off x="4114800" y="2924675"/>
            <a:ext cx="732721" cy="75074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l-GR" sz="2800" b="1" dirty="0">
                <a:solidFill>
                  <a:schemeClr val="bg2">
                    <a:lumMod val="10000"/>
                  </a:schemeClr>
                </a:solidFill>
              </a:rPr>
              <a:t>σ</a:t>
            </a:r>
            <a:endParaRPr 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85" name="Straight Arrow Connector 84"/>
          <p:cNvCxnSpPr>
            <a:stCxn id="61" idx="7"/>
            <a:endCxn id="84" idx="2"/>
          </p:cNvCxnSpPr>
          <p:nvPr/>
        </p:nvCxnSpPr>
        <p:spPr bwMode="auto">
          <a:xfrm flipV="1">
            <a:off x="2419003" y="3300047"/>
            <a:ext cx="1695797" cy="543697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88" name="Straight Arrow Connector 87"/>
          <p:cNvCxnSpPr>
            <a:stCxn id="81" idx="1"/>
            <a:endCxn id="84" idx="6"/>
          </p:cNvCxnSpPr>
          <p:nvPr/>
        </p:nvCxnSpPr>
        <p:spPr bwMode="auto">
          <a:xfrm flipH="1" flipV="1">
            <a:off x="4847521" y="3300047"/>
            <a:ext cx="1701571" cy="543697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94" name="Straight Arrow Connector 93"/>
          <p:cNvCxnSpPr>
            <a:stCxn id="71" idx="0"/>
            <a:endCxn id="81" idx="3"/>
          </p:cNvCxnSpPr>
          <p:nvPr/>
        </p:nvCxnSpPr>
        <p:spPr bwMode="auto">
          <a:xfrm flipV="1">
            <a:off x="6220223" y="4374599"/>
            <a:ext cx="328869" cy="1529180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F2736-D0D9-4869-A6C8-794759AFE45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09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4" grpId="0" animBg="1"/>
      <p:bldP spid="105" grpId="0" animBg="1"/>
      <p:bldP spid="106" grpId="0" animBg="1"/>
      <p:bldP spid="35" grpId="0" animBg="1"/>
      <p:bldP spid="36" grpId="0" animBg="1"/>
      <p:bldP spid="37" grpId="0" animBg="1"/>
      <p:bldP spid="61" grpId="0" animBg="1"/>
      <p:bldP spid="71" grpId="0" animBg="1"/>
      <p:bldP spid="76" grpId="0" animBg="1"/>
      <p:bldP spid="77" grpId="0" animBg="1"/>
      <p:bldP spid="78" grpId="0" animBg="1"/>
      <p:bldP spid="81" grpId="0" animBg="1"/>
      <p:bldP spid="8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534400" cy="914400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Sans Serif"/>
              </a:rPr>
              <a:t>Merkle</a:t>
            </a:r>
            <a:r>
              <a:rPr lang="en-US" b="1" dirty="0">
                <a:solidFill>
                  <a:srgbClr val="FF0000"/>
                </a:solidFill>
                <a:latin typeface="Sans Serif"/>
              </a:rPr>
              <a:t> hash </a:t>
            </a:r>
            <a:r>
              <a:rPr lang="en-US" b="1" dirty="0" smtClean="0">
                <a:solidFill>
                  <a:srgbClr val="FF0000"/>
                </a:solidFill>
                <a:latin typeface="Sans Serif"/>
              </a:rPr>
              <a:t>trees: proof</a:t>
            </a:r>
            <a:endParaRPr lang="en-US" b="1" dirty="0">
              <a:solidFill>
                <a:srgbClr val="FF0000"/>
              </a:solidFill>
              <a:latin typeface="Sans Serif"/>
            </a:endParaRPr>
          </a:p>
        </p:txBody>
      </p:sp>
      <p:sp>
        <p:nvSpPr>
          <p:cNvPr id="104" name="Rectangle 113"/>
          <p:cNvSpPr>
            <a:spLocks noChangeAspect="1" noChangeArrowheads="1"/>
          </p:cNvSpPr>
          <p:nvPr/>
        </p:nvSpPr>
        <p:spPr bwMode="auto">
          <a:xfrm>
            <a:off x="1391445" y="5903779"/>
            <a:ext cx="361155" cy="3446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5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x2</a:t>
            </a:r>
          </a:p>
        </p:txBody>
      </p:sp>
      <p:sp>
        <p:nvSpPr>
          <p:cNvPr id="105" name="Rectangle 114"/>
          <p:cNvSpPr>
            <a:spLocks noChangeAspect="1" noChangeArrowheads="1"/>
          </p:cNvSpPr>
          <p:nvPr/>
        </p:nvSpPr>
        <p:spPr bwMode="auto">
          <a:xfrm>
            <a:off x="228600" y="5903779"/>
            <a:ext cx="361155" cy="3446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5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x1</a:t>
            </a:r>
          </a:p>
        </p:txBody>
      </p:sp>
      <p:sp>
        <p:nvSpPr>
          <p:cNvPr id="106" name="Oval 116"/>
          <p:cNvSpPr>
            <a:spLocks noChangeAspect="1" noChangeArrowheads="1"/>
          </p:cNvSpPr>
          <p:nvPr/>
        </p:nvSpPr>
        <p:spPr bwMode="auto">
          <a:xfrm>
            <a:off x="638879" y="4657311"/>
            <a:ext cx="732721" cy="75074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h(,.,)</a:t>
            </a:r>
          </a:p>
        </p:txBody>
      </p:sp>
      <p:cxnSp>
        <p:nvCxnSpPr>
          <p:cNvPr id="107" name="AutoShape 120"/>
          <p:cNvCxnSpPr>
            <a:cxnSpLocks noChangeAspect="1" noChangeShapeType="1"/>
            <a:stCxn id="105" idx="0"/>
            <a:endCxn id="106" idx="3"/>
          </p:cNvCxnSpPr>
          <p:nvPr/>
        </p:nvCxnSpPr>
        <p:spPr bwMode="auto">
          <a:xfrm flipV="1">
            <a:off x="409178" y="5298110"/>
            <a:ext cx="337006" cy="60566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108" name="AutoShape 121"/>
          <p:cNvCxnSpPr>
            <a:cxnSpLocks noChangeAspect="1" noChangeShapeType="1"/>
            <a:stCxn id="104" idx="0"/>
            <a:endCxn id="106" idx="5"/>
          </p:cNvCxnSpPr>
          <p:nvPr/>
        </p:nvCxnSpPr>
        <p:spPr bwMode="auto">
          <a:xfrm flipH="1" flipV="1">
            <a:off x="1264295" y="5298110"/>
            <a:ext cx="307728" cy="60566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sp>
        <p:nvSpPr>
          <p:cNvPr id="35" name="Rectangle 113"/>
          <p:cNvSpPr>
            <a:spLocks noChangeAspect="1" noChangeArrowheads="1"/>
          </p:cNvSpPr>
          <p:nvPr/>
        </p:nvSpPr>
        <p:spPr bwMode="auto">
          <a:xfrm>
            <a:off x="3677445" y="5903779"/>
            <a:ext cx="361155" cy="344621"/>
          </a:xfrm>
          <a:prstGeom prst="rect">
            <a:avLst/>
          </a:prstGeom>
          <a:solidFill>
            <a:schemeClr val="tx2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el-GR" sz="2000" b="1" dirty="0" smtClean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Rectangle 114"/>
          <p:cNvSpPr>
            <a:spLocks noChangeAspect="1" noChangeArrowheads="1"/>
          </p:cNvSpPr>
          <p:nvPr/>
        </p:nvSpPr>
        <p:spPr bwMode="auto">
          <a:xfrm>
            <a:off x="2514600" y="5903779"/>
            <a:ext cx="361155" cy="344621"/>
          </a:xfrm>
          <a:prstGeom prst="rect">
            <a:avLst/>
          </a:prstGeom>
          <a:solidFill>
            <a:schemeClr val="accent5">
              <a:lumMod val="10000"/>
            </a:schemeClr>
          </a:solidFill>
          <a:ln w="25400">
            <a:solidFill>
              <a:schemeClr val="accent5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x</a:t>
            </a:r>
            <a:r>
              <a:rPr lang="el-GR" sz="2000" b="1" dirty="0" smtClean="0">
                <a:solidFill>
                  <a:schemeClr val="bg1"/>
                </a:solidFill>
              </a:rPr>
              <a:t>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7" name="Oval 116"/>
          <p:cNvSpPr>
            <a:spLocks noChangeAspect="1" noChangeArrowheads="1"/>
          </p:cNvSpPr>
          <p:nvPr/>
        </p:nvSpPr>
        <p:spPr bwMode="auto">
          <a:xfrm>
            <a:off x="2924879" y="4657311"/>
            <a:ext cx="732721" cy="75074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h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(,.,)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8" name="AutoShape 120"/>
          <p:cNvCxnSpPr>
            <a:cxnSpLocks noChangeAspect="1" noChangeShapeType="1"/>
            <a:stCxn id="36" idx="0"/>
            <a:endCxn id="37" idx="3"/>
          </p:cNvCxnSpPr>
          <p:nvPr/>
        </p:nvCxnSpPr>
        <p:spPr bwMode="auto">
          <a:xfrm flipV="1">
            <a:off x="2695178" y="5298110"/>
            <a:ext cx="337006" cy="60566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39" name="AutoShape 121"/>
          <p:cNvCxnSpPr>
            <a:cxnSpLocks noChangeAspect="1" noChangeShapeType="1"/>
            <a:stCxn id="35" idx="0"/>
            <a:endCxn id="37" idx="5"/>
          </p:cNvCxnSpPr>
          <p:nvPr/>
        </p:nvCxnSpPr>
        <p:spPr bwMode="auto">
          <a:xfrm flipH="1" flipV="1">
            <a:off x="3550295" y="5298110"/>
            <a:ext cx="307728" cy="60566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sp>
        <p:nvSpPr>
          <p:cNvPr id="61" name="Oval 116"/>
          <p:cNvSpPr>
            <a:spLocks noChangeAspect="1" noChangeArrowheads="1"/>
          </p:cNvSpPr>
          <p:nvPr/>
        </p:nvSpPr>
        <p:spPr bwMode="auto">
          <a:xfrm>
            <a:off x="1793587" y="3733800"/>
            <a:ext cx="732721" cy="75074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h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(,.,)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106" idx="0"/>
            <a:endCxn id="61" idx="2"/>
          </p:cNvCxnSpPr>
          <p:nvPr/>
        </p:nvCxnSpPr>
        <p:spPr bwMode="auto">
          <a:xfrm flipV="1">
            <a:off x="1005240" y="4109172"/>
            <a:ext cx="788347" cy="54813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64" name="Straight Arrow Connector 63"/>
          <p:cNvCxnSpPr>
            <a:stCxn id="37" idx="0"/>
            <a:endCxn id="61" idx="6"/>
          </p:cNvCxnSpPr>
          <p:nvPr/>
        </p:nvCxnSpPr>
        <p:spPr bwMode="auto">
          <a:xfrm flipH="1" flipV="1">
            <a:off x="2526308" y="4109172"/>
            <a:ext cx="764932" cy="54813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sp>
        <p:nvSpPr>
          <p:cNvPr id="71" name="Rectangle 113"/>
          <p:cNvSpPr>
            <a:spLocks noChangeAspect="1" noChangeArrowheads="1"/>
          </p:cNvSpPr>
          <p:nvPr/>
        </p:nvSpPr>
        <p:spPr bwMode="auto">
          <a:xfrm>
            <a:off x="6039645" y="5903779"/>
            <a:ext cx="361155" cy="3446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5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el-GR" sz="2000" b="1" dirty="0" smtClean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6" name="Rectangle 113"/>
          <p:cNvSpPr>
            <a:spLocks noChangeAspect="1" noChangeArrowheads="1"/>
          </p:cNvSpPr>
          <p:nvPr/>
        </p:nvSpPr>
        <p:spPr bwMode="auto">
          <a:xfrm>
            <a:off x="8325645" y="5903779"/>
            <a:ext cx="361155" cy="3446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5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el-GR" sz="2000" b="1" dirty="0" smtClean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7" name="Rectangle 114"/>
          <p:cNvSpPr>
            <a:spLocks noChangeAspect="1" noChangeArrowheads="1"/>
          </p:cNvSpPr>
          <p:nvPr/>
        </p:nvSpPr>
        <p:spPr bwMode="auto">
          <a:xfrm>
            <a:off x="7162800" y="5903779"/>
            <a:ext cx="361155" cy="3446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5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el-GR" sz="2000" b="1" dirty="0" smtClean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8" name="Oval 116"/>
          <p:cNvSpPr>
            <a:spLocks noChangeAspect="1" noChangeArrowheads="1"/>
          </p:cNvSpPr>
          <p:nvPr/>
        </p:nvSpPr>
        <p:spPr bwMode="auto">
          <a:xfrm>
            <a:off x="7573079" y="4657311"/>
            <a:ext cx="732721" cy="75074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h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(,.,)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9" name="AutoShape 120"/>
          <p:cNvCxnSpPr>
            <a:cxnSpLocks noChangeAspect="1" noChangeShapeType="1"/>
            <a:stCxn id="77" idx="0"/>
            <a:endCxn id="78" idx="3"/>
          </p:cNvCxnSpPr>
          <p:nvPr/>
        </p:nvCxnSpPr>
        <p:spPr bwMode="auto">
          <a:xfrm flipV="1">
            <a:off x="7343378" y="5298110"/>
            <a:ext cx="337006" cy="60566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80" name="AutoShape 121"/>
          <p:cNvCxnSpPr>
            <a:cxnSpLocks noChangeAspect="1" noChangeShapeType="1"/>
            <a:stCxn id="76" idx="0"/>
            <a:endCxn id="78" idx="5"/>
          </p:cNvCxnSpPr>
          <p:nvPr/>
        </p:nvCxnSpPr>
        <p:spPr bwMode="auto">
          <a:xfrm flipH="1" flipV="1">
            <a:off x="8198495" y="5298110"/>
            <a:ext cx="307728" cy="60566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sp>
        <p:nvSpPr>
          <p:cNvPr id="81" name="Oval 116"/>
          <p:cNvSpPr>
            <a:spLocks noChangeAspect="1" noChangeArrowheads="1"/>
          </p:cNvSpPr>
          <p:nvPr/>
        </p:nvSpPr>
        <p:spPr bwMode="auto">
          <a:xfrm>
            <a:off x="6441787" y="3733800"/>
            <a:ext cx="732721" cy="75074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h(,.,)</a:t>
            </a:r>
          </a:p>
        </p:txBody>
      </p:sp>
      <p:cxnSp>
        <p:nvCxnSpPr>
          <p:cNvPr id="83" name="Straight Arrow Connector 82"/>
          <p:cNvCxnSpPr>
            <a:stCxn id="78" idx="0"/>
            <a:endCxn id="81" idx="6"/>
          </p:cNvCxnSpPr>
          <p:nvPr/>
        </p:nvCxnSpPr>
        <p:spPr bwMode="auto">
          <a:xfrm flipH="1" flipV="1">
            <a:off x="7174508" y="4109172"/>
            <a:ext cx="764932" cy="548139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sp>
        <p:nvSpPr>
          <p:cNvPr id="84" name="Oval 116"/>
          <p:cNvSpPr>
            <a:spLocks noChangeAspect="1" noChangeArrowheads="1"/>
          </p:cNvSpPr>
          <p:nvPr/>
        </p:nvSpPr>
        <p:spPr bwMode="auto">
          <a:xfrm>
            <a:off x="4114800" y="2924675"/>
            <a:ext cx="732721" cy="75074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5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l-GR" sz="2800" b="1" dirty="0">
                <a:solidFill>
                  <a:schemeClr val="bg2">
                    <a:lumMod val="10000"/>
                  </a:schemeClr>
                </a:solidFill>
              </a:rPr>
              <a:t>σ</a:t>
            </a:r>
            <a:endParaRPr 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85" name="Straight Arrow Connector 84"/>
          <p:cNvCxnSpPr>
            <a:stCxn id="61" idx="7"/>
            <a:endCxn id="84" idx="2"/>
          </p:cNvCxnSpPr>
          <p:nvPr/>
        </p:nvCxnSpPr>
        <p:spPr bwMode="auto">
          <a:xfrm flipV="1">
            <a:off x="2419003" y="3300047"/>
            <a:ext cx="1695797" cy="543697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88" name="Straight Arrow Connector 87"/>
          <p:cNvCxnSpPr>
            <a:stCxn id="81" idx="1"/>
            <a:endCxn id="84" idx="6"/>
          </p:cNvCxnSpPr>
          <p:nvPr/>
        </p:nvCxnSpPr>
        <p:spPr bwMode="auto">
          <a:xfrm flipH="1" flipV="1">
            <a:off x="4847521" y="3300047"/>
            <a:ext cx="1701571" cy="543697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94" name="Straight Arrow Connector 93"/>
          <p:cNvCxnSpPr>
            <a:stCxn id="71" idx="0"/>
            <a:endCxn id="81" idx="3"/>
          </p:cNvCxnSpPr>
          <p:nvPr/>
        </p:nvCxnSpPr>
        <p:spPr bwMode="auto">
          <a:xfrm flipV="1">
            <a:off x="6220223" y="4374599"/>
            <a:ext cx="328869" cy="1529180"/>
          </a:xfrm>
          <a:prstGeom prst="straightConnector1">
            <a:avLst/>
          </a:prstGeom>
          <a:noFill/>
          <a:ln w="50800">
            <a:solidFill>
              <a:schemeClr val="accent5">
                <a:lumMod val="10000"/>
              </a:schemeClr>
            </a:solidFill>
            <a:round/>
            <a:headEnd/>
            <a:tailEnd type="triangle" w="med" len="med"/>
          </a:ln>
        </p:spPr>
      </p:cxnSp>
      <p:sp>
        <p:nvSpPr>
          <p:cNvPr id="30" name="Content Placeholder 2" descr="Rectangle: Click to edit Master text styles&#10;Second level&#10;Third level&#10;Fourth level&#10;Fifth level"/>
          <p:cNvSpPr txBox="1">
            <a:spLocks/>
          </p:cNvSpPr>
          <p:nvPr/>
        </p:nvSpPr>
        <p:spPr bwMode="auto">
          <a:xfrm>
            <a:off x="564245" y="1524000"/>
            <a:ext cx="822693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3000" kern="1200" dirty="0" smtClean="0">
                <a:latin typeface="Sans Serif"/>
              </a:rPr>
              <a:t>Return siblings along the path</a:t>
            </a:r>
          </a:p>
          <a:p>
            <a:r>
              <a:rPr lang="en-US" sz="2800" dirty="0">
                <a:latin typeface="Sans Serif"/>
              </a:rPr>
              <a:t>Proof for x3: x3 + </a:t>
            </a:r>
            <a:r>
              <a:rPr lang="en-US" sz="2800" b="1" dirty="0">
                <a:solidFill>
                  <a:schemeClr val="accent2"/>
                </a:solidFill>
                <a:latin typeface="Sans Serif"/>
              </a:rPr>
              <a:t>red</a:t>
            </a:r>
            <a:r>
              <a:rPr lang="en-US" sz="2800" dirty="0">
                <a:solidFill>
                  <a:schemeClr val="accent2"/>
                </a:solidFill>
                <a:latin typeface="Sans Serif"/>
              </a:rPr>
              <a:t> </a:t>
            </a:r>
            <a:r>
              <a:rPr lang="en-US" sz="2800" dirty="0">
                <a:latin typeface="Sans Serif"/>
              </a:rPr>
              <a:t>nodes</a:t>
            </a:r>
            <a:endParaRPr lang="en-US" sz="2800" dirty="0"/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F2736-D0D9-4869-A6C8-794759AFE45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2" name="Rectangle 113"/>
          <p:cNvSpPr>
            <a:spLocks noChangeAspect="1" noChangeArrowheads="1"/>
          </p:cNvSpPr>
          <p:nvPr/>
        </p:nvSpPr>
        <p:spPr bwMode="auto">
          <a:xfrm>
            <a:off x="3677445" y="5903779"/>
            <a:ext cx="361155" cy="34462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0169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3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3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3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3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3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3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3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1892</Words>
  <Application>Microsoft Macintosh PowerPoint</Application>
  <PresentationFormat>On-screen Show (4:3)</PresentationFormat>
  <Paragraphs>382</Paragraphs>
  <Slides>28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  Streaming Authenticated Data Structures: Abstraction and Implementation</vt:lpstr>
      <vt:lpstr>Verifiable computation</vt:lpstr>
      <vt:lpstr>Streaming authenticated data structures (SADS)</vt:lpstr>
      <vt:lpstr>Our contributions</vt:lpstr>
      <vt:lpstr>Our contributions</vt:lpstr>
      <vt:lpstr>PowerPoint Presentation</vt:lpstr>
      <vt:lpstr>PowerPoint Presentation</vt:lpstr>
      <vt:lpstr>Merkle hash trees: setup</vt:lpstr>
      <vt:lpstr>Merkle hash trees: proof</vt:lpstr>
      <vt:lpstr>Merkle hash trees: update</vt:lpstr>
      <vt:lpstr>Merkle hash trees: update</vt:lpstr>
      <vt:lpstr>Merkle hash trees: update</vt:lpstr>
      <vt:lpstr>PowerPoint Presentation</vt:lpstr>
      <vt:lpstr>PSTY Idea: Use algebraic function</vt:lpstr>
      <vt:lpstr>Generalized hash trees</vt:lpstr>
      <vt:lpstr>New Idea: Abstract construction</vt:lpstr>
      <vt:lpstr>Labeling of SADS</vt:lpstr>
      <vt:lpstr>Labeling of SADS</vt:lpstr>
      <vt:lpstr>Update of SADS</vt:lpstr>
      <vt:lpstr>PowerPoint Presentation</vt:lpstr>
      <vt:lpstr>New hash function</vt:lpstr>
      <vt:lpstr>PowerPoint Presentation</vt:lpstr>
      <vt:lpstr>Experiments and Comparisons</vt:lpstr>
      <vt:lpstr>Experiments and Comparisons</vt:lpstr>
      <vt:lpstr>Experiments and Comparisons</vt:lpstr>
      <vt:lpstr>PowerPoint Presentation</vt:lpstr>
      <vt:lpstr>PowerPoint Presentation</vt:lpstr>
      <vt:lpstr> Thank you!   yiqian@cs.umd.edu </vt:lpstr>
    </vt:vector>
  </TitlesOfParts>
  <Company>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Streaming Authenticated Data Structures: Abstraction and Implementation</dc:title>
  <dc:creator>Feifei </dc:creator>
  <cp:lastModifiedBy>Yi Qian</cp:lastModifiedBy>
  <cp:revision>78</cp:revision>
  <dcterms:created xsi:type="dcterms:W3CDTF">2014-11-01T19:48:47Z</dcterms:created>
  <dcterms:modified xsi:type="dcterms:W3CDTF">2014-11-07T18:55:00Z</dcterms:modified>
</cp:coreProperties>
</file>