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356B0-78D9-4872-9C21-7F6F57864353}" v="1" dt="2021-03-22T18:52:00.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115" d="100"/>
          <a:sy n="115"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an Alexander Wallace" userId="4a73b3ac-0742-457e-b617-69281a4dafa4" providerId="ADAL" clId="{55D356B0-78D9-4872-9C21-7F6F57864353}"/>
    <pc:docChg chg="custSel addSld modSld">
      <pc:chgData name="Aidan Alexander Wallace" userId="4a73b3ac-0742-457e-b617-69281a4dafa4" providerId="ADAL" clId="{55D356B0-78D9-4872-9C21-7F6F57864353}" dt="2021-03-22T18:53:18.156" v="1042" actId="20577"/>
      <pc:docMkLst>
        <pc:docMk/>
      </pc:docMkLst>
      <pc:sldChg chg="addSp modSp mod">
        <pc:chgData name="Aidan Alexander Wallace" userId="4a73b3ac-0742-457e-b617-69281a4dafa4" providerId="ADAL" clId="{55D356B0-78D9-4872-9C21-7F6F57864353}" dt="2021-03-22T18:53:18.156" v="1042" actId="20577"/>
        <pc:sldMkLst>
          <pc:docMk/>
          <pc:sldMk cId="3926374536" sldId="260"/>
        </pc:sldMkLst>
        <pc:spChg chg="add mod">
          <ac:chgData name="Aidan Alexander Wallace" userId="4a73b3ac-0742-457e-b617-69281a4dafa4" providerId="ADAL" clId="{55D356B0-78D9-4872-9C21-7F6F57864353}" dt="2021-03-22T18:53:18.156" v="1042" actId="20577"/>
          <ac:spMkLst>
            <pc:docMk/>
            <pc:sldMk cId="3926374536" sldId="260"/>
            <ac:spMk id="8" creationId="{10B1B6A0-B1F5-4167-8117-5C2A2B4F97E4}"/>
          </ac:spMkLst>
        </pc:spChg>
      </pc:sldChg>
      <pc:sldChg chg="modSp new mod">
        <pc:chgData name="Aidan Alexander Wallace" userId="4a73b3ac-0742-457e-b617-69281a4dafa4" providerId="ADAL" clId="{55D356B0-78D9-4872-9C21-7F6F57864353}" dt="2021-03-22T18:51:26.164" v="997" actId="20577"/>
        <pc:sldMkLst>
          <pc:docMk/>
          <pc:sldMk cId="140870997" sldId="261"/>
        </pc:sldMkLst>
        <pc:spChg chg="mod">
          <ac:chgData name="Aidan Alexander Wallace" userId="4a73b3ac-0742-457e-b617-69281a4dafa4" providerId="ADAL" clId="{55D356B0-78D9-4872-9C21-7F6F57864353}" dt="2021-03-22T18:43:08.322" v="34" actId="20577"/>
          <ac:spMkLst>
            <pc:docMk/>
            <pc:sldMk cId="140870997" sldId="261"/>
            <ac:spMk id="2" creationId="{78F8D313-7504-46BA-A2C9-230BB6FE6739}"/>
          </ac:spMkLst>
        </pc:spChg>
        <pc:spChg chg="mod">
          <ac:chgData name="Aidan Alexander Wallace" userId="4a73b3ac-0742-457e-b617-69281a4dafa4" providerId="ADAL" clId="{55D356B0-78D9-4872-9C21-7F6F57864353}" dt="2021-03-22T18:51:26.164" v="997" actId="20577"/>
          <ac:spMkLst>
            <pc:docMk/>
            <pc:sldMk cId="140870997" sldId="261"/>
            <ac:spMk id="3" creationId="{2C8DAC25-85AD-49E8-83C6-8A98C9211D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911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38641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859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3941507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3909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405836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3103725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406616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190587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2D70A-2BA4-49A5-B8E5-B636FE94D5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210423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92D70A-2BA4-49A5-B8E5-B636FE94D53A}"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97900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2D70A-2BA4-49A5-B8E5-B636FE94D53A}"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79270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92D70A-2BA4-49A5-B8E5-B636FE94D53A}"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242106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2D70A-2BA4-49A5-B8E5-B636FE94D53A}"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313928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2D70A-2BA4-49A5-B8E5-B636FE94D53A}"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3F07D-B8EE-4F24-9AD9-4CD1B151E4C8}" type="slidenum">
              <a:rPr lang="en-US" smtClean="0"/>
              <a:t>‹#›</a:t>
            </a:fld>
            <a:endParaRPr lang="en-US"/>
          </a:p>
        </p:txBody>
      </p:sp>
    </p:spTree>
    <p:extLst>
      <p:ext uri="{BB962C8B-B14F-4D97-AF65-F5344CB8AC3E}">
        <p14:creationId xmlns:p14="http://schemas.microsoft.com/office/powerpoint/2010/main" val="96276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3F07D-B8EE-4F24-9AD9-4CD1B151E4C8}" type="slidenum">
              <a:rPr lang="en-US" smtClean="0"/>
              <a:t>‹#›</a:t>
            </a:fld>
            <a:endParaRPr lang="en-US"/>
          </a:p>
        </p:txBody>
      </p:sp>
      <p:sp>
        <p:nvSpPr>
          <p:cNvPr id="5" name="Date Placeholder 4"/>
          <p:cNvSpPr>
            <a:spLocks noGrp="1"/>
          </p:cNvSpPr>
          <p:nvPr>
            <p:ph type="dt" sz="half" idx="10"/>
          </p:nvPr>
        </p:nvSpPr>
        <p:spPr/>
        <p:txBody>
          <a:bodyPr/>
          <a:lstStyle/>
          <a:p>
            <a:fld id="{9292D70A-2BA4-49A5-B8E5-B636FE94D53A}" type="datetimeFigureOut">
              <a:rPr lang="en-US" smtClean="0"/>
              <a:t>3/22/2021</a:t>
            </a:fld>
            <a:endParaRPr lang="en-US"/>
          </a:p>
        </p:txBody>
      </p:sp>
    </p:spTree>
    <p:extLst>
      <p:ext uri="{BB962C8B-B14F-4D97-AF65-F5344CB8AC3E}">
        <p14:creationId xmlns:p14="http://schemas.microsoft.com/office/powerpoint/2010/main" val="75006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92D70A-2BA4-49A5-B8E5-B636FE94D53A}" type="datetimeFigureOut">
              <a:rPr lang="en-US" smtClean="0"/>
              <a:t>3/22/2021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53F07D-B8EE-4F24-9AD9-4CD1B151E4C8}" type="slidenum">
              <a:rPr lang="en-US" smtClean="0"/>
              <a:t>‹#›</a:t>
            </a:fld>
            <a:endParaRPr lang="en-US"/>
          </a:p>
        </p:txBody>
      </p:sp>
    </p:spTree>
    <p:extLst>
      <p:ext uri="{BB962C8B-B14F-4D97-AF65-F5344CB8AC3E}">
        <p14:creationId xmlns:p14="http://schemas.microsoft.com/office/powerpoint/2010/main" val="3043105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57FD-A82E-4D0C-8696-C32AB6BD68D4}"/>
              </a:ext>
            </a:extLst>
          </p:cNvPr>
          <p:cNvSpPr>
            <a:spLocks noGrp="1"/>
          </p:cNvSpPr>
          <p:nvPr>
            <p:ph type="ctrTitle"/>
          </p:nvPr>
        </p:nvSpPr>
        <p:spPr/>
        <p:txBody>
          <a:bodyPr/>
          <a:lstStyle/>
          <a:p>
            <a:r>
              <a:rPr lang="en-US" sz="1800" b="0" i="0" u="none" strike="noStrike" baseline="0" dirty="0">
                <a:latin typeface="CMBX12"/>
              </a:rPr>
              <a:t>Decentralized Cooperative Conflict Resolution</a:t>
            </a:r>
            <a:br>
              <a:rPr lang="en-US" sz="1800" b="0" i="0" u="none" strike="noStrike" baseline="0" dirty="0">
                <a:latin typeface="CMBX12"/>
              </a:rPr>
            </a:br>
            <a:r>
              <a:rPr lang="en-US" sz="1800" b="0" i="0" u="none" strike="noStrike" baseline="0" dirty="0">
                <a:latin typeface="CMBX12"/>
              </a:rPr>
              <a:t>for Multiple Nonholonomic Vehicles</a:t>
            </a:r>
            <a:endParaRPr lang="en-US" dirty="0"/>
          </a:p>
        </p:txBody>
      </p:sp>
      <p:sp>
        <p:nvSpPr>
          <p:cNvPr id="3" name="Subtitle 2">
            <a:extLst>
              <a:ext uri="{FF2B5EF4-FFF2-40B4-BE49-F238E27FC236}">
                <a16:creationId xmlns:a16="http://schemas.microsoft.com/office/drawing/2014/main" id="{97016C43-1E7A-49B8-A0FF-7A0C70474258}"/>
              </a:ext>
            </a:extLst>
          </p:cNvPr>
          <p:cNvSpPr>
            <a:spLocks noGrp="1"/>
          </p:cNvSpPr>
          <p:nvPr>
            <p:ph type="subTitle" idx="1"/>
          </p:nvPr>
        </p:nvSpPr>
        <p:spPr/>
        <p:txBody>
          <a:bodyPr/>
          <a:lstStyle/>
          <a:p>
            <a:r>
              <a:rPr lang="en-US" dirty="0" err="1"/>
              <a:t>Frazzoli</a:t>
            </a:r>
            <a:r>
              <a:rPr lang="en-US" dirty="0"/>
              <a:t>, </a:t>
            </a:r>
            <a:r>
              <a:rPr lang="en-US" dirty="0" err="1"/>
              <a:t>Pallottino</a:t>
            </a:r>
            <a:r>
              <a:rPr lang="en-US" dirty="0"/>
              <a:t>, </a:t>
            </a:r>
            <a:r>
              <a:rPr lang="en-US" dirty="0" err="1"/>
              <a:t>Scordio</a:t>
            </a:r>
            <a:r>
              <a:rPr lang="en-US" dirty="0"/>
              <a:t>, &amp; </a:t>
            </a:r>
            <a:r>
              <a:rPr lang="en-US" dirty="0" err="1"/>
              <a:t>Bichi</a:t>
            </a:r>
            <a:r>
              <a:rPr lang="en-US" dirty="0"/>
              <a:t> 2005</a:t>
            </a:r>
          </a:p>
        </p:txBody>
      </p:sp>
    </p:spTree>
    <p:extLst>
      <p:ext uri="{BB962C8B-B14F-4D97-AF65-F5344CB8AC3E}">
        <p14:creationId xmlns:p14="http://schemas.microsoft.com/office/powerpoint/2010/main" val="303930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9331-32A1-47E1-BA1A-D749EEDCE8D6}"/>
              </a:ext>
            </a:extLst>
          </p:cNvPr>
          <p:cNvSpPr>
            <a:spLocks noGrp="1"/>
          </p:cNvSpPr>
          <p:nvPr>
            <p:ph type="title"/>
          </p:nvPr>
        </p:nvSpPr>
        <p:spPr>
          <a:xfrm>
            <a:off x="677334" y="609600"/>
            <a:ext cx="8596668" cy="619432"/>
          </a:xfrm>
        </p:spPr>
        <p:txBody>
          <a:bodyPr>
            <a:normAutofit fontScale="90000"/>
          </a:bodyPr>
          <a:lstStyle/>
          <a:p>
            <a:r>
              <a:rPr lang="en-US" dirty="0"/>
              <a:t>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3CDE8E-3BBD-4946-A2BF-E1831473B4A5}"/>
                  </a:ext>
                </a:extLst>
              </p:cNvPr>
              <p:cNvSpPr>
                <a:spLocks noGrp="1"/>
              </p:cNvSpPr>
              <p:nvPr>
                <p:ph idx="1"/>
              </p:nvPr>
            </p:nvSpPr>
            <p:spPr>
              <a:xfrm>
                <a:off x="677334" y="1229033"/>
                <a:ext cx="8596668" cy="4812330"/>
              </a:xfrm>
            </p:spPr>
            <p:txBody>
              <a:bodyPr/>
              <a:lstStyle/>
              <a:p>
                <a:r>
                  <a:rPr lang="en-US" dirty="0"/>
                  <a:t>Non-holonomic 3 DOF: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m:rPr>
                        <m:sty m:val="p"/>
                      </m:rPr>
                      <a:rPr lang="en-US" b="0" i="1" smtClean="0">
                        <a:latin typeface="Cambria Math" panose="02040503050406030204" pitchFamily="18" charset="0"/>
                      </a:rPr>
                      <m:t>Θ</m:t>
                    </m:r>
                  </m:oMath>
                </a14:m>
                <a:r>
                  <a:rPr lang="en-US" b="0" dirty="0"/>
                  <a:t>). Heading is angle with the x-axis.</a:t>
                </a:r>
              </a:p>
              <a:p>
                <a:r>
                  <a:rPr lang="en-US" dirty="0"/>
                  <a:t>Bounded curvature control signal: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e>
                    </m:d>
                  </m:oMath>
                </a14:m>
                <a:r>
                  <a:rPr lang="en-US" b="0" dirty="0"/>
                  <a:t>. R can be made to correspond to sensible bank angle, like 15 degrees.</a:t>
                </a:r>
              </a:p>
              <a:p>
                <a:r>
                  <a:rPr lang="en-US" dirty="0"/>
                  <a:t>Agents only need to share position and heading within sensing radius.</a:t>
                </a:r>
              </a:p>
              <a:p>
                <a:r>
                  <a:rPr lang="en-US" dirty="0"/>
                  <a:t>Two goals:</a:t>
                </a:r>
              </a:p>
              <a:p>
                <a:pPr lvl="1"/>
                <a:r>
                  <a:rPr lang="en-US" dirty="0"/>
                  <a:t>No conflicts are generated</a:t>
                </a:r>
              </a:p>
              <a:p>
                <a:pPr lvl="1"/>
                <a:r>
                  <a:rPr lang="en-US" dirty="0"/>
                  <a:t>At least one vehicle eventually reaches destination (applied recursively to ensure all reach destination).</a:t>
                </a:r>
              </a:p>
              <a:p>
                <a:r>
                  <a:rPr lang="en-US" dirty="0"/>
                  <a:t>Similar to </a:t>
                </a:r>
                <a:r>
                  <a:rPr lang="en-US" dirty="0" err="1"/>
                  <a:t>Erzberger</a:t>
                </a:r>
                <a:r>
                  <a:rPr lang="en-US" dirty="0"/>
                  <a:t> 2010 in that it is two-dimensional, constant velocity,  and the turn radius is a key factor in resolution. At first glance, beats </a:t>
                </a:r>
                <a:r>
                  <a:rPr lang="en-US" dirty="0" err="1"/>
                  <a:t>Erzberger</a:t>
                </a:r>
                <a:r>
                  <a:rPr lang="en-US" dirty="0"/>
                  <a:t> 2010 regarding scalability and simplicity, falls short in optimization.</a:t>
                </a:r>
              </a:p>
            </p:txBody>
          </p:sp>
        </mc:Choice>
        <mc:Fallback>
          <p:sp>
            <p:nvSpPr>
              <p:cNvPr id="3" name="Content Placeholder 2">
                <a:extLst>
                  <a:ext uri="{FF2B5EF4-FFF2-40B4-BE49-F238E27FC236}">
                    <a16:creationId xmlns:a16="http://schemas.microsoft.com/office/drawing/2014/main" id="{813CDE8E-3BBD-4946-A2BF-E1831473B4A5}"/>
                  </a:ext>
                </a:extLst>
              </p:cNvPr>
              <p:cNvSpPr>
                <a:spLocks noGrp="1" noRot="1" noChangeAspect="1" noMove="1" noResize="1" noEditPoints="1" noAdjustHandles="1" noChangeArrowheads="1" noChangeShapeType="1" noTextEdit="1"/>
              </p:cNvSpPr>
              <p:nvPr>
                <p:ph idx="1"/>
              </p:nvPr>
            </p:nvSpPr>
            <p:spPr>
              <a:xfrm>
                <a:off x="677334" y="1229033"/>
                <a:ext cx="8596668" cy="4812330"/>
              </a:xfrm>
              <a:blipFill>
                <a:blip r:embed="rId2"/>
                <a:stretch>
                  <a:fillRect l="-142" t="-887" r="-993"/>
                </a:stretch>
              </a:blipFill>
            </p:spPr>
            <p:txBody>
              <a:bodyPr/>
              <a:lstStyle/>
              <a:p>
                <a:r>
                  <a:rPr lang="en-US">
                    <a:noFill/>
                  </a:rPr>
                  <a:t> </a:t>
                </a:r>
              </a:p>
            </p:txBody>
          </p:sp>
        </mc:Fallback>
      </mc:AlternateContent>
    </p:spTree>
    <p:extLst>
      <p:ext uri="{BB962C8B-B14F-4D97-AF65-F5344CB8AC3E}">
        <p14:creationId xmlns:p14="http://schemas.microsoft.com/office/powerpoint/2010/main" val="322378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50A7D-67DD-434C-AF9B-911D1E76D3E4}"/>
              </a:ext>
            </a:extLst>
          </p:cNvPr>
          <p:cNvSpPr>
            <a:spLocks noGrp="1"/>
          </p:cNvSpPr>
          <p:nvPr>
            <p:ph type="title"/>
          </p:nvPr>
        </p:nvSpPr>
        <p:spPr/>
        <p:txBody>
          <a:bodyPr/>
          <a:lstStyle/>
          <a:p>
            <a:r>
              <a:rPr lang="en-US" dirty="0"/>
              <a:t>Coordination Policy</a:t>
            </a:r>
          </a:p>
        </p:txBody>
      </p:sp>
    </p:spTree>
    <p:extLst>
      <p:ext uri="{BB962C8B-B14F-4D97-AF65-F5344CB8AC3E}">
        <p14:creationId xmlns:p14="http://schemas.microsoft.com/office/powerpoint/2010/main" val="240084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9331-32A1-47E1-BA1A-D749EEDCE8D6}"/>
              </a:ext>
            </a:extLst>
          </p:cNvPr>
          <p:cNvSpPr>
            <a:spLocks noGrp="1"/>
          </p:cNvSpPr>
          <p:nvPr>
            <p:ph type="title"/>
          </p:nvPr>
        </p:nvSpPr>
        <p:spPr>
          <a:xfrm>
            <a:off x="677334" y="609600"/>
            <a:ext cx="8596668" cy="619432"/>
          </a:xfrm>
        </p:spPr>
        <p:txBody>
          <a:bodyPr>
            <a:normAutofit fontScale="90000"/>
          </a:bodyPr>
          <a:lstStyle/>
          <a:p>
            <a:r>
              <a:rPr lang="en-US" dirty="0"/>
              <a:t>Reserved Region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3CDE8E-3BBD-4946-A2BF-E1831473B4A5}"/>
                  </a:ext>
                </a:extLst>
              </p:cNvPr>
              <p:cNvSpPr>
                <a:spLocks noGrp="1"/>
              </p:cNvSpPr>
              <p:nvPr>
                <p:ph idx="1"/>
              </p:nvPr>
            </p:nvSpPr>
            <p:spPr>
              <a:xfrm>
                <a:off x="677334" y="1229033"/>
                <a:ext cx="5174826" cy="4639752"/>
              </a:xfrm>
            </p:spPr>
            <p:txBody>
              <a:bodyPr/>
              <a:lstStyle/>
              <a:p>
                <a:r>
                  <a:rPr lang="en-US" dirty="0"/>
                  <a:t>Center of “reserved region” (x</a:t>
                </a:r>
                <a:r>
                  <a:rPr lang="en-US" baseline="-25000" dirty="0"/>
                  <a:t>c</a:t>
                </a:r>
                <a:r>
                  <a:rPr lang="en-US" dirty="0"/>
                  <a:t>, </a:t>
                </a:r>
                <a:r>
                  <a:rPr lang="en-US" dirty="0" err="1"/>
                  <a:t>y</a:t>
                </a:r>
                <a:r>
                  <a:rPr lang="en-US" baseline="-25000" dirty="0" err="1"/>
                  <a:t>c</a:t>
                </a:r>
                <a:r>
                  <a:rPr lang="en-US" dirty="0"/>
                  <a:t>) is located at center of circle navigated w/ constant control input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r>
                      <a:rPr lang="en-US" b="0" i="1" smtClean="0">
                        <a:latin typeface="Cambria Math" panose="02040503050406030204" pitchFamily="18" charset="0"/>
                      </a:rPr>
                      <m:t>𝑅</m:t>
                    </m:r>
                  </m:oMath>
                </a14:m>
                <a:endParaRPr lang="en-US" dirty="0"/>
              </a:p>
              <a:p>
                <a:r>
                  <a:rPr lang="en-US" dirty="0"/>
                  <a:t>Radius of reserved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0" smtClean="0">
                            <a:latin typeface="Cambria Math" panose="02040503050406030204" pitchFamily="18" charset="0"/>
                          </a:rPr>
                        </m:ctrlPr>
                      </m:fPr>
                      <m:num>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s</m:t>
                            </m:r>
                          </m:sub>
                        </m:sSub>
                      </m:num>
                      <m:den>
                        <m:r>
                          <a:rPr lang="en-US" b="0" i="0" smtClean="0">
                            <a:latin typeface="Cambria Math" panose="02040503050406030204" pitchFamily="18" charset="0"/>
                          </a:rPr>
                          <m:t>2</m:t>
                        </m:r>
                      </m:den>
                    </m:f>
                  </m:oMath>
                </a14:m>
                <a:endParaRPr lang="en-US" dirty="0"/>
              </a:p>
              <a:p>
                <a:r>
                  <a:rPr lang="en-US" dirty="0"/>
                  <a:t>Reserved region can be held constant in space with a constant control input of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dirty="0"/>
                  <a:t>. This is a </a:t>
                </a:r>
                <a:r>
                  <a:rPr lang="en-US" i="1" dirty="0"/>
                  <a:t>hold</a:t>
                </a:r>
                <a:r>
                  <a:rPr lang="en-US" dirty="0"/>
                  <a:t> state. Hold state is initiated when reserved regions come into contact. Reserved region can follow any path w/ arbitrarily small tolerance provided the aircraft holds long enough.</a:t>
                </a:r>
              </a:p>
              <a:p>
                <a:endParaRPr lang="en-US" dirty="0"/>
              </a:p>
            </p:txBody>
          </p:sp>
        </mc:Choice>
        <mc:Fallback>
          <p:sp>
            <p:nvSpPr>
              <p:cNvPr id="3" name="Content Placeholder 2">
                <a:extLst>
                  <a:ext uri="{FF2B5EF4-FFF2-40B4-BE49-F238E27FC236}">
                    <a16:creationId xmlns:a16="http://schemas.microsoft.com/office/drawing/2014/main" id="{813CDE8E-3BBD-4946-A2BF-E1831473B4A5}"/>
                  </a:ext>
                </a:extLst>
              </p:cNvPr>
              <p:cNvSpPr>
                <a:spLocks noGrp="1" noRot="1" noChangeAspect="1" noMove="1" noResize="1" noEditPoints="1" noAdjustHandles="1" noChangeArrowheads="1" noChangeShapeType="1" noTextEdit="1"/>
              </p:cNvSpPr>
              <p:nvPr>
                <p:ph idx="1"/>
              </p:nvPr>
            </p:nvSpPr>
            <p:spPr>
              <a:xfrm>
                <a:off x="677334" y="1229033"/>
                <a:ext cx="5174826" cy="4639752"/>
              </a:xfrm>
              <a:blipFill>
                <a:blip r:embed="rId2"/>
                <a:stretch>
                  <a:fillRect l="-236" t="-920" r="-2238"/>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896400EC-61E0-4609-BD2D-F2D12E20A06D}"/>
              </a:ext>
            </a:extLst>
          </p:cNvPr>
          <p:cNvSpPr/>
          <p:nvPr/>
        </p:nvSpPr>
        <p:spPr>
          <a:xfrm>
            <a:off x="6601460" y="2264593"/>
            <a:ext cx="2352502" cy="2328814"/>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BEE2502-15C2-46FD-9208-665D346D2334}"/>
              </a:ext>
            </a:extLst>
          </p:cNvPr>
          <p:cNvSpPr/>
          <p:nvPr/>
        </p:nvSpPr>
        <p:spPr>
          <a:xfrm>
            <a:off x="8347133" y="3895423"/>
            <a:ext cx="606829" cy="619298"/>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Airplane with solid fill">
            <a:extLst>
              <a:ext uri="{FF2B5EF4-FFF2-40B4-BE49-F238E27FC236}">
                <a16:creationId xmlns:a16="http://schemas.microsoft.com/office/drawing/2014/main" id="{A27DE198-AA43-4AD1-8138-30D68EC010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66558">
            <a:off x="8527837" y="4040599"/>
            <a:ext cx="269137" cy="269137"/>
          </a:xfrm>
          <a:prstGeom prst="rect">
            <a:avLst/>
          </a:prstGeom>
        </p:spPr>
      </p:pic>
      <p:cxnSp>
        <p:nvCxnSpPr>
          <p:cNvPr id="11" name="Straight Arrow Connector 10">
            <a:extLst>
              <a:ext uri="{FF2B5EF4-FFF2-40B4-BE49-F238E27FC236}">
                <a16:creationId xmlns:a16="http://schemas.microsoft.com/office/drawing/2014/main" id="{E737AB05-C1D7-4D25-8523-33A71FC9428B}"/>
              </a:ext>
            </a:extLst>
          </p:cNvPr>
          <p:cNvCxnSpPr>
            <a:cxnSpLocks/>
          </p:cNvCxnSpPr>
          <p:nvPr/>
        </p:nvCxnSpPr>
        <p:spPr>
          <a:xfrm flipH="1" flipV="1">
            <a:off x="7728446" y="3315458"/>
            <a:ext cx="933959" cy="85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C4AC32E-FC96-4E43-9297-D95FC18BDF1D}"/>
              </a:ext>
            </a:extLst>
          </p:cNvPr>
          <p:cNvSpPr txBox="1"/>
          <p:nvPr/>
        </p:nvSpPr>
        <p:spPr>
          <a:xfrm>
            <a:off x="7839792" y="3630977"/>
            <a:ext cx="319318" cy="369332"/>
          </a:xfrm>
          <a:prstGeom prst="rect">
            <a:avLst/>
          </a:prstGeom>
          <a:noFill/>
        </p:spPr>
        <p:txBody>
          <a:bodyPr wrap="none" rtlCol="0">
            <a:spAutoFit/>
          </a:bodyPr>
          <a:lstStyle/>
          <a:p>
            <a:r>
              <a:rPr lang="en-US" dirty="0"/>
              <a:t>R</a:t>
            </a:r>
          </a:p>
        </p:txBody>
      </p:sp>
      <p:sp>
        <p:nvSpPr>
          <p:cNvPr id="14" name="Oval 13">
            <a:extLst>
              <a:ext uri="{FF2B5EF4-FFF2-40B4-BE49-F238E27FC236}">
                <a16:creationId xmlns:a16="http://schemas.microsoft.com/office/drawing/2014/main" id="{A8657EF5-1B4D-42B9-B90B-F8808CECA739}"/>
              </a:ext>
            </a:extLst>
          </p:cNvPr>
          <p:cNvSpPr/>
          <p:nvPr/>
        </p:nvSpPr>
        <p:spPr>
          <a:xfrm>
            <a:off x="6281419" y="1953491"/>
            <a:ext cx="2992583" cy="29510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88A03C4-576A-4C7E-AC51-92D0BD7D9C88}"/>
              </a:ext>
            </a:extLst>
          </p:cNvPr>
          <p:cNvCxnSpPr>
            <a:cxnSpLocks/>
            <a:endCxn id="7" idx="5"/>
          </p:cNvCxnSpPr>
          <p:nvPr/>
        </p:nvCxnSpPr>
        <p:spPr>
          <a:xfrm>
            <a:off x="8647003" y="4186101"/>
            <a:ext cx="218091" cy="237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3AE7D6D-5EE1-4468-9344-4C0DB733B0FC}"/>
                  </a:ext>
                </a:extLst>
              </p:cNvPr>
              <p:cNvSpPr txBox="1"/>
              <p:nvPr/>
            </p:nvSpPr>
            <p:spPr>
              <a:xfrm>
                <a:off x="8559904" y="3972594"/>
                <a:ext cx="545765" cy="39805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1050" b="0" i="1" smtClean="0">
                              <a:latin typeface="Cambria Math" panose="02040503050406030204" pitchFamily="18" charset="0"/>
                            </a:rPr>
                          </m:ctrlPr>
                        </m:fPr>
                        <m:num>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𝑑</m:t>
                              </m:r>
                            </m:e>
                            <m:sub>
                              <m:r>
                                <a:rPr lang="en-US" sz="1050" b="0" i="1" smtClean="0">
                                  <a:latin typeface="Cambria Math" panose="02040503050406030204" pitchFamily="18" charset="0"/>
                                </a:rPr>
                                <m:t>𝑠</m:t>
                              </m:r>
                            </m:sub>
                          </m:sSub>
                        </m:num>
                        <m:den>
                          <m:r>
                            <a:rPr lang="en-US" sz="1050" b="0" i="1" smtClean="0">
                              <a:latin typeface="Cambria Math" panose="02040503050406030204" pitchFamily="18" charset="0"/>
                            </a:rPr>
                            <m:t>2</m:t>
                          </m:r>
                        </m:den>
                      </m:f>
                    </m:oMath>
                  </m:oMathPara>
                </a14:m>
                <a:endParaRPr lang="en-US" b="0" dirty="0"/>
              </a:p>
            </p:txBody>
          </p:sp>
        </mc:Choice>
        <mc:Fallback>
          <p:sp>
            <p:nvSpPr>
              <p:cNvPr id="21" name="TextBox 20">
                <a:extLst>
                  <a:ext uri="{FF2B5EF4-FFF2-40B4-BE49-F238E27FC236}">
                    <a16:creationId xmlns:a16="http://schemas.microsoft.com/office/drawing/2014/main" id="{23AE7D6D-5EE1-4468-9344-4C0DB733B0FC}"/>
                  </a:ext>
                </a:extLst>
              </p:cNvPr>
              <p:cNvSpPr txBox="1">
                <a:spLocks noRot="1" noChangeAspect="1" noMove="1" noResize="1" noEditPoints="1" noAdjustHandles="1" noChangeArrowheads="1" noChangeShapeType="1" noTextEdit="1"/>
              </p:cNvSpPr>
              <p:nvPr/>
            </p:nvSpPr>
            <p:spPr>
              <a:xfrm>
                <a:off x="8559904" y="3972594"/>
                <a:ext cx="545765" cy="3980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500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9331-32A1-47E1-BA1A-D749EEDCE8D6}"/>
              </a:ext>
            </a:extLst>
          </p:cNvPr>
          <p:cNvSpPr>
            <a:spLocks noGrp="1"/>
          </p:cNvSpPr>
          <p:nvPr>
            <p:ph type="title"/>
          </p:nvPr>
        </p:nvSpPr>
        <p:spPr>
          <a:xfrm>
            <a:off x="677334" y="609600"/>
            <a:ext cx="8596668" cy="619432"/>
          </a:xfrm>
        </p:spPr>
        <p:txBody>
          <a:bodyPr>
            <a:normAutofit fontScale="90000"/>
          </a:bodyPr>
          <a:lstStyle/>
          <a:p>
            <a:r>
              <a:rPr lang="en-US" dirty="0"/>
              <a:t>Generalized Roundabout Policy</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3CDE8E-3BBD-4946-A2BF-E1831473B4A5}"/>
                  </a:ext>
                </a:extLst>
              </p:cNvPr>
              <p:cNvSpPr>
                <a:spLocks noGrp="1"/>
              </p:cNvSpPr>
              <p:nvPr>
                <p:ph idx="1"/>
              </p:nvPr>
            </p:nvSpPr>
            <p:spPr>
              <a:xfrm>
                <a:off x="677333" y="1229033"/>
                <a:ext cx="4617873" cy="4506749"/>
              </a:xfrm>
            </p:spPr>
            <p:txBody>
              <a:bodyPr>
                <a:normAutofit fontScale="92500" lnSpcReduction="20000"/>
              </a:bodyPr>
              <a:lstStyle/>
              <a:p>
                <a:r>
                  <a:rPr lang="en-US" dirty="0"/>
                  <a:t>If vector to destination is unobstructed by another reserved region, the agent will change control input to 0 (straight) when heading has reached necessary value. </a:t>
                </a:r>
                <a:r>
                  <a:rPr lang="en-US" i="1" dirty="0"/>
                  <a:t>Straight</a:t>
                </a:r>
                <a:r>
                  <a:rPr lang="en-US" dirty="0"/>
                  <a:t> state.</a:t>
                </a:r>
              </a:p>
              <a:p>
                <a:r>
                  <a:rPr lang="en-US" dirty="0"/>
                  <a:t>If vector is blocked, agent will travel along boundary of obstructing reserved region. </a:t>
                </a:r>
                <a:r>
                  <a:rPr lang="en-US" i="1" dirty="0"/>
                  <a:t>Roll</a:t>
                </a:r>
                <a:r>
                  <a:rPr lang="en-US" dirty="0"/>
                  <a:t> state.</a:t>
                </a:r>
              </a:p>
              <a:p>
                <a:r>
                  <a:rPr lang="en-US" i="1" dirty="0"/>
                  <a:t>Roll2 </a:t>
                </a:r>
                <a:r>
                  <a:rPr lang="en-US" dirty="0"/>
                  <a:t>state initiated when contact is lost with another agent in attempt to regain contact. This is a state of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=1</m:t>
                    </m:r>
                  </m:oMath>
                </a14:m>
                <a:endParaRPr lang="en-US" b="0" dirty="0"/>
              </a:p>
              <a:p>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Δ</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c</m:t>
                    </m:r>
                    <m:d>
                      <m:dPr>
                        <m:ctrlPr>
                          <a:rPr lang="en-US" b="0" i="0" smtClean="0">
                            <a:latin typeface="Cambria Math" panose="02040503050406030204" pitchFamily="18" charset="0"/>
                          </a:rPr>
                        </m:ctrlPr>
                      </m:dPr>
                      <m:e>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f</m:t>
                            </m:r>
                          </m:sub>
                        </m:sSub>
                      </m:e>
                    </m:d>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m:t>
                    </m:r>
                  </m:oMath>
                </a14:m>
                <a:r>
                  <a:rPr lang="en-US" b="0" dirty="0"/>
                  <a:t> </a:t>
                </a:r>
              </a:p>
              <a:p>
                <a14:m>
                  <m:oMath xmlns:m="http://schemas.openxmlformats.org/officeDocument/2006/math">
                    <m:r>
                      <m:rPr>
                        <m:sty m:val="p"/>
                      </m:rPr>
                      <a:rPr lang="en-US" b="0" i="0" smtClean="0">
                        <a:latin typeface="Cambria Math" panose="02040503050406030204" pitchFamily="18" charset="0"/>
                      </a:rPr>
                      <m:t>Θ</m:t>
                    </m:r>
                  </m:oMath>
                </a14:m>
                <a:r>
                  <a:rPr lang="en-US" b="0" dirty="0"/>
                  <a:t> is the set of allowable directions that reserved region can translate w/out violating constraints.</a:t>
                </a:r>
              </a:p>
              <a:p>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Θ</m:t>
                        </m:r>
                      </m:e>
                      <m:sup>
                        <m:r>
                          <a:rPr lang="en-US" b="0" i="1" smtClean="0">
                            <a:latin typeface="Cambria Math" panose="02040503050406030204" pitchFamily="18" charset="0"/>
                          </a:rPr>
                          <m:t>−</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oMath>
                </a14:m>
                <a:endParaRPr lang="en-US" b="0" dirty="0"/>
              </a:p>
              <a:p>
                <a:r>
                  <a:rPr lang="en-US" dirty="0"/>
                  <a:t>If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Θ</m:t>
                        </m:r>
                      </m:e>
                      <m:sup>
                        <m:r>
                          <a:rPr lang="en-US" b="0" i="1" smtClean="0">
                            <a:latin typeface="Cambria Math" panose="02040503050406030204" pitchFamily="18" charset="0"/>
                          </a:rPr>
                          <m:t>−</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endParaRPr lang="en-US" b="0" dirty="0"/>
              </a:p>
              <a:p>
                <a:endParaRPr lang="en-US" b="0" dirty="0"/>
              </a:p>
              <a:p>
                <a:endParaRPr lang="en-US" i="1" dirty="0"/>
              </a:p>
            </p:txBody>
          </p:sp>
        </mc:Choice>
        <mc:Fallback>
          <p:sp>
            <p:nvSpPr>
              <p:cNvPr id="3" name="Content Placeholder 2">
                <a:extLst>
                  <a:ext uri="{FF2B5EF4-FFF2-40B4-BE49-F238E27FC236}">
                    <a16:creationId xmlns:a16="http://schemas.microsoft.com/office/drawing/2014/main" id="{813CDE8E-3BBD-4946-A2BF-E1831473B4A5}"/>
                  </a:ext>
                </a:extLst>
              </p:cNvPr>
              <p:cNvSpPr>
                <a:spLocks noGrp="1" noRot="1" noChangeAspect="1" noMove="1" noResize="1" noEditPoints="1" noAdjustHandles="1" noChangeArrowheads="1" noChangeShapeType="1" noTextEdit="1"/>
              </p:cNvSpPr>
              <p:nvPr>
                <p:ph idx="1"/>
              </p:nvPr>
            </p:nvSpPr>
            <p:spPr>
              <a:xfrm>
                <a:off x="677333" y="1229033"/>
                <a:ext cx="4617873" cy="4506749"/>
              </a:xfrm>
              <a:blipFill>
                <a:blip r:embed="rId2"/>
                <a:stretch>
                  <a:fillRect l="-132" t="-1624" r="-2111" b="-13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616ED1-AA0E-47A3-9760-371A6DDFB041}"/>
              </a:ext>
            </a:extLst>
          </p:cNvPr>
          <p:cNvPicPr>
            <a:picLocks noChangeAspect="1"/>
          </p:cNvPicPr>
          <p:nvPr/>
        </p:nvPicPr>
        <p:blipFill>
          <a:blip r:embed="rId3"/>
          <a:stretch>
            <a:fillRect/>
          </a:stretch>
        </p:blipFill>
        <p:spPr>
          <a:xfrm>
            <a:off x="5749348" y="1229032"/>
            <a:ext cx="4832754" cy="4513927"/>
          </a:xfrm>
          <a:prstGeom prst="rect">
            <a:avLst/>
          </a:prstGeom>
          <a:ln>
            <a:solidFill>
              <a:schemeClr val="tx1"/>
            </a:solidFill>
          </a:ln>
        </p:spPr>
      </p:pic>
      <p:sp>
        <p:nvSpPr>
          <p:cNvPr id="8" name="TextBox 7">
            <a:extLst>
              <a:ext uri="{FF2B5EF4-FFF2-40B4-BE49-F238E27FC236}">
                <a16:creationId xmlns:a16="http://schemas.microsoft.com/office/drawing/2014/main" id="{10B1B6A0-B1F5-4167-8117-5C2A2B4F97E4}"/>
              </a:ext>
            </a:extLst>
          </p:cNvPr>
          <p:cNvSpPr txBox="1"/>
          <p:nvPr/>
        </p:nvSpPr>
        <p:spPr>
          <a:xfrm>
            <a:off x="6982676" y="5735782"/>
            <a:ext cx="2358338" cy="307777"/>
          </a:xfrm>
          <a:prstGeom prst="rect">
            <a:avLst/>
          </a:prstGeom>
          <a:noFill/>
        </p:spPr>
        <p:txBody>
          <a:bodyPr wrap="none" rtlCol="0">
            <a:spAutoFit/>
          </a:bodyPr>
          <a:lstStyle/>
          <a:p>
            <a:r>
              <a:rPr lang="en-US" sz="1400" i="1" dirty="0"/>
              <a:t>pp. 7 </a:t>
            </a:r>
            <a:r>
              <a:rPr lang="en-US" sz="1400" i="1" dirty="0" err="1"/>
              <a:t>Frazzoli</a:t>
            </a:r>
            <a:r>
              <a:rPr lang="en-US" sz="1400" i="1" dirty="0"/>
              <a:t> et. al (2005)</a:t>
            </a:r>
          </a:p>
        </p:txBody>
      </p:sp>
    </p:spTree>
    <p:extLst>
      <p:ext uri="{BB962C8B-B14F-4D97-AF65-F5344CB8AC3E}">
        <p14:creationId xmlns:p14="http://schemas.microsoft.com/office/powerpoint/2010/main" val="392637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D313-7504-46BA-A2C9-230BB6FE6739}"/>
              </a:ext>
            </a:extLst>
          </p:cNvPr>
          <p:cNvSpPr>
            <a:spLocks noGrp="1"/>
          </p:cNvSpPr>
          <p:nvPr>
            <p:ph type="title"/>
          </p:nvPr>
        </p:nvSpPr>
        <p:spPr>
          <a:xfrm>
            <a:off x="677334" y="609600"/>
            <a:ext cx="8596668" cy="695498"/>
          </a:xfrm>
        </p:spPr>
        <p:txBody>
          <a:bodyPr/>
          <a:lstStyle/>
          <a:p>
            <a:r>
              <a:rPr lang="en-US" dirty="0"/>
              <a:t>Considerations/Implementation</a:t>
            </a:r>
          </a:p>
        </p:txBody>
      </p:sp>
      <p:sp>
        <p:nvSpPr>
          <p:cNvPr id="3" name="Content Placeholder 2">
            <a:extLst>
              <a:ext uri="{FF2B5EF4-FFF2-40B4-BE49-F238E27FC236}">
                <a16:creationId xmlns:a16="http://schemas.microsoft.com/office/drawing/2014/main" id="{2C8DAC25-85AD-49E8-83C6-8A98C9211D39}"/>
              </a:ext>
            </a:extLst>
          </p:cNvPr>
          <p:cNvSpPr>
            <a:spLocks noGrp="1"/>
          </p:cNvSpPr>
          <p:nvPr>
            <p:ph idx="1"/>
          </p:nvPr>
        </p:nvSpPr>
        <p:spPr>
          <a:xfrm>
            <a:off x="677334" y="1429789"/>
            <a:ext cx="8596668" cy="4611573"/>
          </a:xfrm>
        </p:spPr>
        <p:txBody>
          <a:bodyPr/>
          <a:lstStyle/>
          <a:p>
            <a:r>
              <a:rPr lang="en-US" dirty="0"/>
              <a:t>Implementation will likely be easier in Simulink, as communication conditions and internal variables are clear.</a:t>
            </a:r>
          </a:p>
          <a:p>
            <a:r>
              <a:rPr lang="en-US" dirty="0"/>
              <a:t>Lends itself well to the real time nature of Simulink, as this algorithm is more reactionary.</a:t>
            </a:r>
          </a:p>
          <a:p>
            <a:r>
              <a:rPr lang="en-US" dirty="0"/>
              <a:t>As of the year this paper was published, the ‘liveness’ of the algorithm could not be proven. Therefore, there is no solid metric on how quickly agents will resolve conflicts nor how delayed they will be.</a:t>
            </a:r>
          </a:p>
          <a:p>
            <a:r>
              <a:rPr lang="en-US" dirty="0"/>
              <a:t>Holding requires a constant control input and radial acceleration. In passenger situations with higher bank angles like 30 degrees (likely required in more congested airspace), this could prove uncomfortable as 1.155 g’s are experienced.</a:t>
            </a:r>
          </a:p>
        </p:txBody>
      </p:sp>
    </p:spTree>
    <p:extLst>
      <p:ext uri="{BB962C8B-B14F-4D97-AF65-F5344CB8AC3E}">
        <p14:creationId xmlns:p14="http://schemas.microsoft.com/office/powerpoint/2010/main" val="140870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TotalTime>
  <Words>490</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Cambria Math</vt:lpstr>
      <vt:lpstr>CMBX12</vt:lpstr>
      <vt:lpstr>Trebuchet MS</vt:lpstr>
      <vt:lpstr>Wingdings 3</vt:lpstr>
      <vt:lpstr>Facet</vt:lpstr>
      <vt:lpstr>Decentralized Cooperative Conflict Resolution for Multiple Nonholonomic Vehicles</vt:lpstr>
      <vt:lpstr>Formulation</vt:lpstr>
      <vt:lpstr>Coordination Policy</vt:lpstr>
      <vt:lpstr>Reserved Region</vt:lpstr>
      <vt:lpstr>Generalized Roundabout Policy </vt:lpstr>
      <vt:lpstr>Considerations/Implementation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Cooperative Conflict Resolution for Multiple Nonholonomic Vehicles</dc:title>
  <dc:creator>Aidan Alexander Wallace</dc:creator>
  <cp:lastModifiedBy>Aidan Alexander Wallace</cp:lastModifiedBy>
  <cp:revision>9</cp:revision>
  <dcterms:created xsi:type="dcterms:W3CDTF">2021-03-22T17:08:55Z</dcterms:created>
  <dcterms:modified xsi:type="dcterms:W3CDTF">2021-03-22T18:53:20Z</dcterms:modified>
</cp:coreProperties>
</file>