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regular.fntdata"/><Relationship Id="rId50" Type="http://schemas.openxmlformats.org/officeDocument/2006/relationships/font" Target="fonts/Nunito-boldItalic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310addb9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310addb9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3310addb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33310addb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3310addb9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3310addb9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33310addb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33310addb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3310addb9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3310addb9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33310addb9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33310addb9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3310addb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33310addb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3310addb9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3310addb9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3310addb9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3310addb9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3310addb9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3310addb9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3310addb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33310addb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3310addb9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3310addb9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3310addb9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3310addb9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3310addb9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3310addb9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3310addb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3310addb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33310addb9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33310addb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33310addb9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33310addb9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3310addb9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3310addb9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3310addb9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3310addb9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310addb9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310addb9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3310addb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33310addb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3310addb9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3310addb9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3310addb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33310addb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3310addb9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3310addb9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3310addb9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3310addb9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3310addb9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3310addb9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33310addb9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33310addb9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33310addb9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33310addb9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33310addb9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33310addb9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3310addb9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3310addb9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3310addb9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3310addb9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33310addb9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33310addb9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310addb9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310addb9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3310addb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33310addb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33310addb9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33310addb9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3310addb9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3310addb9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3310addb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33310addb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3310addb9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3310addb9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3310addb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3310addb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3310addb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3310addb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penreview.net/profile?email=arora%40cs.princeton.edu" TargetMode="External"/><Relationship Id="rId4" Type="http://schemas.openxmlformats.org/officeDocument/2006/relationships/hyperlink" Target="https://openreview.net/profile?email=yingyul%40cs.princeton.edu" TargetMode="External"/><Relationship Id="rId5" Type="http://schemas.openxmlformats.org/officeDocument/2006/relationships/hyperlink" Target="https://openreview.net/profile?email=tengyu%40cs.princeton.edu" TargetMode="External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tfhub.dev/google/universal-sentence-encoder/4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bert.net/docs/training/overview.html" TargetMode="External"/><Relationship Id="rId4" Type="http://schemas.openxmlformats.org/officeDocument/2006/relationships/hyperlink" Target="https://arxiv.org/abs/1908.10084" TargetMode="External"/><Relationship Id="rId5" Type="http://schemas.openxmlformats.org/officeDocument/2006/relationships/hyperlink" Target="https://arxiv.org/abs/1908.10084" TargetMode="External"/><Relationship Id="rId6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Genes" TargetMode="External"/><Relationship Id="rId4" Type="http://schemas.openxmlformats.org/officeDocument/2006/relationships/hyperlink" Target="https://en.wikipedia.org/wiki/Protein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Linear" TargetMode="External"/><Relationship Id="rId4" Type="http://schemas.openxmlformats.org/officeDocument/2006/relationships/hyperlink" Target="https://en.wikipedia.org/wiki/Correlation_and_dependence" TargetMode="External"/><Relationship Id="rId5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raw.githubusercontent.com/noahjett/Movie-Goodreads-Analysis/master/books.csv" TargetMode="External"/><Relationship Id="rId4" Type="http://schemas.openxmlformats.org/officeDocument/2006/relationships/hyperlink" Target="https://scikit-learn.org/0.19/datasets/twenty_newsgroups.html" TargetMode="External"/><Relationship Id="rId5" Type="http://schemas.openxmlformats.org/officeDocument/2006/relationships/hyperlink" Target="http://ixa2.si.ehu.es/stswiki/images/4/48/Stsbenchmark.tar.g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Semantics" TargetMode="External"/><Relationship Id="rId4" Type="http://schemas.openxmlformats.org/officeDocument/2006/relationships/hyperlink" Target="https://en.wikipedia.org/wiki/Lexicographic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9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Document/sentence similarity solution using open source NLP libraries, frameworks and datasets</a:t>
            </a:r>
            <a:endParaRPr sz="209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393175"/>
            <a:ext cx="34707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5"/>
              <a:t>Pydata 2022</a:t>
            </a:r>
            <a:endParaRPr sz="500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5"/>
              <a:t>By Ade Idowu</a:t>
            </a:r>
            <a:endParaRPr sz="500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5"/>
              <a:t>Credit Suisse</a:t>
            </a:r>
            <a:endParaRPr sz="500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Textural similarity measures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Cosine</a:t>
            </a:r>
            <a:endParaRPr/>
          </a:p>
        </p:txBody>
      </p:sp>
      <p:pic>
        <p:nvPicPr>
          <p:cNvPr id="333" name="Google Shape;3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2962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Similarity Measure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781775" y="1268425"/>
            <a:ext cx="70305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Query </a:t>
            </a:r>
            <a:r>
              <a:rPr lang="en"/>
              <a:t>= "The Hitchhiker's Guide to the Galaxy (Hitchhiker's Guide to the Galaxy  #1)"</a:t>
            </a:r>
            <a:endParaRPr/>
          </a:p>
        </p:txBody>
      </p:sp>
      <p:pic>
        <p:nvPicPr>
          <p:cNvPr id="340" name="Google Shape;3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6725"/>
            <a:ext cx="8844750" cy="3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Sentence pre-processing using NLP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Raw documents (sentences) are cleaned using standard NLP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of the pre-processing was done using the NLTK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of the pre-processing steps include: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Normalising i.e. removing unwanted characters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Tokenizing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stop 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Stemming/lemmatization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Sentence</a:t>
            </a:r>
            <a:r>
              <a:rPr lang="en"/>
              <a:t> pre-processing using NLP</a:t>
            </a:r>
            <a:endParaRPr/>
          </a:p>
        </p:txBody>
      </p:sp>
      <p:pic>
        <p:nvPicPr>
          <p:cNvPr id="352" name="Google Shape;3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623104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Feature engineering using Sentence Embedding techniques</a:t>
            </a:r>
            <a:endParaRPr/>
          </a:p>
        </p:txBody>
      </p:sp>
      <p:sp>
        <p:nvSpPr>
          <p:cNvPr id="358" name="Google Shape;358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techniques explored include: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TF-IDF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 embedding with averaging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Word </a:t>
            </a:r>
            <a:r>
              <a:rPr lang="en"/>
              <a:t>embedding</a:t>
            </a:r>
            <a:r>
              <a:rPr lang="en"/>
              <a:t> with SIF (Smooth Inverse Frequency)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Google’s USE - (Universal Sentence Encoder)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S-Bert Encoder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Embedding techniques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TF-IDF</a:t>
            </a:r>
            <a:endParaRPr/>
          </a:p>
        </p:txBody>
      </p:sp>
      <p:sp>
        <p:nvSpPr>
          <p:cNvPr id="364" name="Google Shape;36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00"/>
              <a:buFont typeface="Arial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 (term frequency-inverse document frequency) is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statistical measure that evaluates how relevant a word is to a document in a collection of documents </a:t>
            </a:r>
            <a:endParaRPr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00"/>
              <a:buFont typeface="Arial"/>
              <a:buChar char="●"/>
            </a:pPr>
            <a:r>
              <a:rPr lang="en" sz="18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tf-idf(t, d) = tf(t, d) * idf(t,d)</a:t>
            </a:r>
            <a:endParaRPr sz="1800">
              <a:solidFill>
                <a:srgbClr val="7575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tf(t, d): Term frequency count of t in d / number of words in d</a:t>
            </a:r>
            <a:endParaRPr sz="1800">
              <a:solidFill>
                <a:srgbClr val="7575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idf(t): Inverse document frequency  = </a:t>
            </a:r>
            <a:r>
              <a:rPr lang="en" sz="18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log(N/(df + 1))</a:t>
            </a:r>
            <a:endParaRPr sz="1800">
              <a:solidFill>
                <a:srgbClr val="7575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75757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df(t): Number documents containing t</a:t>
            </a:r>
            <a:endParaRPr sz="1800">
              <a:solidFill>
                <a:srgbClr val="75757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Embedding techniques</a:t>
            </a:r>
            <a:endParaRPr/>
          </a:p>
          <a:p>
            <a:pPr indent="-3886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Word Embedding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 embedding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the representation of words as a real-valued vector that encodes the meaning of the word i.e. words that are closer in the vector space are expected to be similar in meaning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 embedding is a shallow neural net prediction-based approach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Generally provides semantic meaning rather than frequency based approaches such as: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Count Vectorizer (bag of words)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TFIDF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 embedding vectors are low/dense dimensions such as 100, 200, 500, etc 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Contrast to very large/sparse vectors produced by frequency-based embeddings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Popular approaches to word embedding are: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Word2Vec (Google)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GloVe (Stanford Uni)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Fasttext (Facebook)</a:t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Word Embedding</a:t>
            </a:r>
            <a:endParaRPr/>
          </a:p>
        </p:txBody>
      </p:sp>
      <p:pic>
        <p:nvPicPr>
          <p:cNvPr id="376" name="Google Shape;3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25" y="1734925"/>
            <a:ext cx="774636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Word Embedding - Word2Vec</a:t>
            </a:r>
            <a:endParaRPr/>
          </a:p>
        </p:txBody>
      </p:sp>
      <p:sp>
        <p:nvSpPr>
          <p:cNvPr id="382" name="Google Shape;382;p30"/>
          <p:cNvSpPr txBox="1"/>
          <p:nvPr>
            <p:ph idx="1" type="body"/>
          </p:nvPr>
        </p:nvSpPr>
        <p:spPr>
          <a:xfrm>
            <a:off x="1303800" y="1468025"/>
            <a:ext cx="70305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CBOW - </a:t>
            </a:r>
            <a:r>
              <a:rPr lang="en"/>
              <a:t>Continuous</a:t>
            </a:r>
            <a:r>
              <a:rPr lang="en"/>
              <a:t> bag of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Continuous Skip Gram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50" y="2180225"/>
            <a:ext cx="4386289" cy="26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Sentence Embedding - by averaging word embeddings</a:t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1303800" y="1870182"/>
            <a:ext cx="7030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 = “Hello participants of Pydata 2022!!”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baseline="-25000" lang="en"/>
              <a:t>1 </a:t>
            </a:r>
            <a:r>
              <a:rPr lang="en"/>
              <a:t>= “hello”, W</a:t>
            </a:r>
            <a:r>
              <a:rPr baseline="-25000" lang="en"/>
              <a:t>2</a:t>
            </a:r>
            <a:r>
              <a:rPr lang="en"/>
              <a:t> = “participants”, W</a:t>
            </a:r>
            <a:r>
              <a:rPr baseline="-25000" lang="en"/>
              <a:t>3</a:t>
            </a:r>
            <a:r>
              <a:rPr lang="en"/>
              <a:t> = “of”, W</a:t>
            </a:r>
            <a:r>
              <a:rPr baseline="-25000" lang="en"/>
              <a:t>4</a:t>
            </a:r>
            <a:r>
              <a:rPr lang="en"/>
              <a:t>= “pydata” , W</a:t>
            </a:r>
            <a:r>
              <a:rPr baseline="-25000" lang="en"/>
              <a:t>5</a:t>
            </a:r>
            <a:r>
              <a:rPr lang="en"/>
              <a:t> = “2022”</a:t>
            </a:r>
            <a:endParaRPr/>
          </a:p>
        </p:txBody>
      </p:sp>
      <p:pic>
        <p:nvPicPr>
          <p:cNvPr id="390" name="Google Shape;3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2724150"/>
            <a:ext cx="45339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397200"/>
            <a:ext cx="7030500" cy="31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STS - Semantic Textual Similarity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Textural similarity measures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Sentence</a:t>
            </a:r>
            <a:r>
              <a:rPr lang="en" sz="1600"/>
              <a:t> pre-processing using NLP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Feature engineering using Sentence Embedding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Visualization/Validation of findings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Demo Problems &amp; </a:t>
            </a:r>
            <a:r>
              <a:rPr lang="en" sz="1600"/>
              <a:t>Datasets used in this tutorial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 &amp; A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Sentence Embedding - by using Smooth Inverse Frequency (SIF)</a:t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303800" y="1713700"/>
            <a:ext cx="70305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13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21"/>
              <a:t>SIF was </a:t>
            </a:r>
            <a:r>
              <a:rPr lang="en" sz="2421"/>
              <a:t>developed by </a:t>
            </a:r>
            <a:r>
              <a:rPr i="1" lang="en" sz="2421">
                <a:solidFill>
                  <a:srgbClr val="2C3A4A"/>
                </a:solidFill>
                <a:highlight>
                  <a:srgbClr val="FFFD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Sanjeev Arora</a:t>
            </a:r>
            <a:r>
              <a:rPr i="1" lang="en" sz="2421">
                <a:solidFill>
                  <a:srgbClr val="333333"/>
                </a:solidFill>
                <a:highlight>
                  <a:srgbClr val="FFFD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2421">
                <a:solidFill>
                  <a:srgbClr val="2C3A4A"/>
                </a:solidFill>
                <a:highlight>
                  <a:srgbClr val="FFFD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Yingyu Liang</a:t>
            </a:r>
            <a:r>
              <a:rPr i="1" lang="en" sz="2421">
                <a:solidFill>
                  <a:srgbClr val="333333"/>
                </a:solidFill>
                <a:highlight>
                  <a:srgbClr val="FFFDFA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" sz="2421">
                <a:solidFill>
                  <a:srgbClr val="2C3A4A"/>
                </a:solidFill>
                <a:highlight>
                  <a:srgbClr val="FFFDFA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Tengyu Ma</a:t>
            </a:r>
            <a:r>
              <a:rPr lang="en" sz="2421"/>
              <a:t> in a seminal paper titled: </a:t>
            </a:r>
            <a:r>
              <a:rPr b="1" lang="en" sz="2421"/>
              <a:t>A Simple but Tough-to-Beat Baseline for Sentence Embeddings</a:t>
            </a:r>
            <a:endParaRPr sz="2421"/>
          </a:p>
          <a:p>
            <a:pPr indent="-3131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21"/>
              <a:t>Sentence is embedded by a weighted average of the word vectors, and then modified a bit using PCA/SVD</a:t>
            </a:r>
            <a:endParaRPr sz="242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875" y="2717600"/>
            <a:ext cx="7479825" cy="24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Embedding example</a:t>
            </a:r>
            <a:endParaRPr/>
          </a:p>
        </p:txBody>
      </p:sp>
      <p:sp>
        <p:nvSpPr>
          <p:cNvPr id="403" name="Google Shape;403;p33"/>
          <p:cNvSpPr txBox="1"/>
          <p:nvPr>
            <p:ph idx="1" type="body"/>
          </p:nvPr>
        </p:nvSpPr>
        <p:spPr>
          <a:xfrm>
            <a:off x="1134900" y="1421950"/>
            <a:ext cx="7030500" cy="3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Sentence =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“The Hitchhiker\'s Guide to the Galaxy (Hitchhiker\'s Guide to the Galaxy  #1)”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Embedding =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[-1.8593e-02, -3.0173e-04,  3.1182e-02, -2.5220e-03, -6.8647e-03,-7.5697e-03, -1.9542e-02,  3.5058e-02,  6.2249e-02,  1.7444e-02,  6.2431e-02,  2.9910e-03,  2.3374e-02, -2.0799e-02, -2.2098e-02,-3.1721e-02, -1.6348e-02, -4.7030e-02,  2.5878e-02, -5.6786e-03, -6.3790e-02,  8.3778e-02, -1.8895e-02,  2.1439e-02,  1.6235e-02,-4.9725e-02,  7.4626e-02,  1.9593e-02, -6.2797e-02, -4.6862e-02,  -3.8502e-02,  9.1784e-02, -4.3534e-02,  2.2962e-02, -8.6189e-03,-8.3778e-02,  3.5653e-02, -6.1582e-02,  1.2460e-03, -5.9104e-02, 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............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Google’s USE embedding</a:t>
            </a:r>
            <a:endParaRPr/>
          </a:p>
        </p:txBody>
      </p:sp>
      <p:sp>
        <p:nvSpPr>
          <p:cNvPr id="409" name="Google Shape;409;p34"/>
          <p:cNvSpPr txBox="1"/>
          <p:nvPr>
            <p:ph idx="1" type="body"/>
          </p:nvPr>
        </p:nvSpPr>
        <p:spPr>
          <a:xfrm>
            <a:off x="1303800" y="1300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Google’s Universal Sentence Encoder provides a very easy solution to convert/encode </a:t>
            </a:r>
            <a:r>
              <a:rPr lang="en"/>
              <a:t>sentences</a:t>
            </a:r>
            <a:r>
              <a:rPr lang="en"/>
              <a:t> to embedding vectors</a:t>
            </a: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2650"/>
            <a:ext cx="8461498" cy="253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architecture</a:t>
            </a:r>
            <a:endParaRPr/>
          </a:p>
        </p:txBody>
      </p:sp>
      <p:sp>
        <p:nvSpPr>
          <p:cNvPr id="416" name="Google Shape;416;p35"/>
          <p:cNvSpPr txBox="1"/>
          <p:nvPr>
            <p:ph idx="1" type="body"/>
          </p:nvPr>
        </p:nvSpPr>
        <p:spPr>
          <a:xfrm>
            <a:off x="1227025" y="1176300"/>
            <a:ext cx="7030500" cy="1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is provided in 2 </a:t>
            </a:r>
            <a:r>
              <a:rPr lang="en"/>
              <a:t>variant architectures: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Transformer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DAN - Deep Averaging Network</a:t>
            </a:r>
            <a:endParaRPr/>
          </a:p>
        </p:txBody>
      </p:sp>
      <p:pic>
        <p:nvPicPr>
          <p:cNvPr id="417" name="Google Shape;4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950" y="2121400"/>
            <a:ext cx="4407650" cy="29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architecture</a:t>
            </a:r>
            <a:endParaRPr/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550" y="1597875"/>
            <a:ext cx="3078157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library/API details</a:t>
            </a:r>
            <a:endParaRPr/>
          </a:p>
        </p:txBody>
      </p:sp>
      <p:sp>
        <p:nvSpPr>
          <p:cNvPr id="429" name="Google Shape;429;p37"/>
          <p:cNvSpPr txBox="1"/>
          <p:nvPr>
            <p:ph idx="1" type="body"/>
          </p:nvPr>
        </p:nvSpPr>
        <p:spPr>
          <a:xfrm>
            <a:off x="582175" y="1300950"/>
            <a:ext cx="70305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import tensorflow as tf</a:t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import tensorflow_hub as hub</a:t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USE_MODEL_URL = "</a:t>
            </a:r>
            <a:r>
              <a:rPr lang="en" sz="6125" u="sng">
                <a:solidFill>
                  <a:schemeClr val="hlink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https://tfhub.dev/google/universal-sentence-encoder/4</a:t>
            </a: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def embed(input):</a:t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return model(input)</a:t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sentence = "I am a sentence for which I would like to get its embedding."</a:t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25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125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sentence_embeddings = embed(sentence)</a:t>
            </a:r>
            <a:endParaRPr sz="5925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92929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S-Bert Encoder</a:t>
            </a:r>
            <a:endParaRPr/>
          </a:p>
        </p:txBody>
      </p:sp>
      <p:sp>
        <p:nvSpPr>
          <p:cNvPr id="435" name="Google Shape;435;p38"/>
          <p:cNvSpPr txBox="1"/>
          <p:nvPr>
            <p:ph idx="1" type="body"/>
          </p:nvPr>
        </p:nvSpPr>
        <p:spPr>
          <a:xfrm>
            <a:off x="1196325" y="1300950"/>
            <a:ext cx="7030500" cy="1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SBert.Net</a:t>
            </a:r>
            <a:r>
              <a:rPr lang="en"/>
              <a:t> developed a very robust sentence encoder that utilizes a </a:t>
            </a:r>
            <a:r>
              <a:rPr lang="en">
                <a:uFill>
                  <a:noFill/>
                </a:uFill>
                <a:hlinkClick r:id="rId4"/>
              </a:rPr>
              <a:t>Siamese BERT-Networks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Details of this solution can be found in the paper titled: </a:t>
            </a:r>
            <a:r>
              <a:rPr lang="en" u="sng">
                <a:solidFill>
                  <a:schemeClr val="hlink"/>
                </a:solidFill>
                <a:hlinkClick r:id="rId5"/>
              </a:rPr>
              <a:t>Sentence-BERT: Sentence Embeddings using Siamese BERT-Networks</a:t>
            </a:r>
            <a:endParaRPr/>
          </a:p>
        </p:txBody>
      </p:sp>
      <p:pic>
        <p:nvPicPr>
          <p:cNvPr id="436" name="Google Shape;43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9800" y="2444375"/>
            <a:ext cx="3041175" cy="26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S-BERT </a:t>
            </a:r>
            <a:r>
              <a:rPr lang="en"/>
              <a:t>library/API details</a:t>
            </a:r>
            <a:endParaRPr/>
          </a:p>
        </p:txBody>
      </p:sp>
      <p:sp>
        <p:nvSpPr>
          <p:cNvPr id="442" name="Google Shape;442;p39"/>
          <p:cNvSpPr txBox="1"/>
          <p:nvPr>
            <p:ph idx="1" type="body"/>
          </p:nvPr>
        </p:nvSpPr>
        <p:spPr>
          <a:xfrm>
            <a:off x="597550" y="1300950"/>
            <a:ext cx="7030500" cy="3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from sentence_transformers import SentenceTransformer</a:t>
            </a:r>
            <a:endParaRPr sz="1494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model = SentenceTransformer('all-MiniLM-L6-v2')</a:t>
            </a:r>
            <a:endParaRPr sz="75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94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sentences </a:t>
            </a:r>
            <a:r>
              <a:rPr lang="en" sz="1494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494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'This framework generates embeddings for each input sentence'</a:t>
            </a: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94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'Sentences are passed as a list of string.'</a:t>
            </a: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94">
                <a:solidFill>
                  <a:srgbClr val="BA2121"/>
                </a:solidFill>
                <a:latin typeface="Courier New"/>
                <a:ea typeface="Courier New"/>
                <a:cs typeface="Courier New"/>
                <a:sym typeface="Courier New"/>
              </a:rPr>
              <a:t>'The quick brown fox jumps over the lazy dog.'</a:t>
            </a: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94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sentence_embeddings </a:t>
            </a:r>
            <a:r>
              <a:rPr lang="en" sz="1494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r>
              <a:rPr lang="en" sz="1494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494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encode(sentences)</a:t>
            </a:r>
            <a:endParaRPr sz="1494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Sentence embeddings</a:t>
            </a:r>
            <a:endParaRPr/>
          </a:p>
        </p:txBody>
      </p:sp>
      <p:sp>
        <p:nvSpPr>
          <p:cNvPr id="448" name="Google Shape;448;p40"/>
          <p:cNvSpPr txBox="1"/>
          <p:nvPr>
            <p:ph idx="1" type="body"/>
          </p:nvPr>
        </p:nvSpPr>
        <p:spPr>
          <a:xfrm>
            <a:off x="1150250" y="1483375"/>
            <a:ext cx="7030500" cy="28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2-D Visualization of the sentence embeddings will provide an insight to the STS of the processed sentences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Scatter plots of the embeddings and heatmaps of similarity matrix can be very useful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 we will need to reduce the embedding dimensions to 2-D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number of techniques to reduce the dimensions: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PCA - Principal Component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t-SNE - t-distributed Stochastic Nearest Embedding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MDS- </a:t>
            </a:r>
            <a:r>
              <a:rPr lang="en"/>
              <a:t>MultiDimensional</a:t>
            </a:r>
            <a:r>
              <a:rPr lang="en"/>
              <a:t> Scaling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UMAP - Uniform Manifold Approximation &amp; Projection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 Reduction</a:t>
            </a:r>
            <a:r>
              <a:rPr lang="en"/>
              <a:t> library/API details</a:t>
            </a:r>
            <a:endParaRPr/>
          </a:p>
        </p:txBody>
      </p:sp>
      <p:sp>
        <p:nvSpPr>
          <p:cNvPr id="454" name="Google Shape;454;p41"/>
          <p:cNvSpPr txBox="1"/>
          <p:nvPr>
            <p:ph idx="1" type="body"/>
          </p:nvPr>
        </p:nvSpPr>
        <p:spPr>
          <a:xfrm>
            <a:off x="1303800" y="1329825"/>
            <a:ext cx="70305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PCA: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sklearn.decomposition.PCA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sklearn.decomposition.PCA(n_components=2)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t-SNE: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sklearn.manifold.TSNE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sklearn.manifold.TSNE(n_components=2)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MDS: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sklearn.manifold.MDS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sklearn.manifold.MDS(n_components=2)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UMAP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umap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umap.UMAP(n_components=2)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 four models use fit/transform api call: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&lt;model&gt;.fit_transform(&lt;embedding&gt;)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Growing need to develop robust semantic document/text similarity  solutions: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 Systems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Search Engines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News Aggregator Systems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Automated Recruitment Systems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Biomedical informatics eg. used to compare </a:t>
            </a:r>
            <a:r>
              <a:rPr lang="en" sz="1600">
                <a:uFill>
                  <a:noFill/>
                </a:uFill>
                <a:hlinkClick r:id="rId3"/>
              </a:rPr>
              <a:t>genes</a:t>
            </a:r>
            <a:r>
              <a:rPr lang="en" sz="1600"/>
              <a:t> and </a:t>
            </a:r>
            <a:r>
              <a:rPr lang="en" sz="1600">
                <a:uFill>
                  <a:noFill/>
                </a:uFill>
                <a:hlinkClick r:id="rId4"/>
              </a:rPr>
              <a:t>proteins</a:t>
            </a:r>
            <a:r>
              <a:rPr lang="en" sz="1600"/>
              <a:t> based on the similarity of their function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And so on…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PCA Visualization (tf-idf)</a:t>
            </a:r>
            <a:endParaRPr/>
          </a:p>
        </p:txBody>
      </p:sp>
      <p:pic>
        <p:nvPicPr>
          <p:cNvPr id="460" name="Google Shape;4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50" y="1327750"/>
            <a:ext cx="6495774" cy="37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t-SNE Visualization (sif)</a:t>
            </a:r>
            <a:endParaRPr/>
          </a:p>
        </p:txBody>
      </p:sp>
      <p:pic>
        <p:nvPicPr>
          <p:cNvPr id="466" name="Google Shape;4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113" y="1135400"/>
            <a:ext cx="6495775" cy="38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MDS Visualization (use)</a:t>
            </a:r>
            <a:endParaRPr/>
          </a:p>
        </p:txBody>
      </p:sp>
      <p:pic>
        <p:nvPicPr>
          <p:cNvPr id="472" name="Google Shape;4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150" y="1144575"/>
            <a:ext cx="6111924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UMAP Visualization (s-bert)</a:t>
            </a:r>
            <a:endParaRPr/>
          </a:p>
        </p:txBody>
      </p:sp>
      <p:pic>
        <p:nvPicPr>
          <p:cNvPr id="478" name="Google Shape;4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75" y="1492650"/>
            <a:ext cx="5989075" cy="36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TF-IDF computed similarity</a:t>
            </a:r>
            <a:endParaRPr/>
          </a:p>
        </p:txBody>
      </p:sp>
      <p:pic>
        <p:nvPicPr>
          <p:cNvPr id="484" name="Google Shape;4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75" y="1264300"/>
            <a:ext cx="6357575" cy="37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SIF Word Embedding computed similarity</a:t>
            </a:r>
            <a:endParaRPr/>
          </a:p>
        </p:txBody>
      </p:sp>
      <p:pic>
        <p:nvPicPr>
          <p:cNvPr id="490" name="Google Shape;4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375" y="1547675"/>
            <a:ext cx="7724075" cy="359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USE computed similarity</a:t>
            </a:r>
            <a:endParaRPr/>
          </a:p>
        </p:txBody>
      </p:sp>
      <p:pic>
        <p:nvPicPr>
          <p:cNvPr id="496" name="Google Shape;4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00" y="1139825"/>
            <a:ext cx="7030499" cy="388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9"/>
          <p:cNvSpPr txBox="1"/>
          <p:nvPr>
            <p:ph type="title"/>
          </p:nvPr>
        </p:nvSpPr>
        <p:spPr>
          <a:xfrm>
            <a:off x="1303800" y="598575"/>
            <a:ext cx="7030500" cy="6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 of S-BERT computed similarity </a:t>
            </a:r>
            <a:endParaRPr/>
          </a:p>
        </p:txBody>
      </p:sp>
      <p:pic>
        <p:nvPicPr>
          <p:cNvPr id="502" name="Google Shape;5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00" y="1161175"/>
            <a:ext cx="6480400" cy="381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0"/>
          <p:cNvSpPr txBox="1"/>
          <p:nvPr>
            <p:ph type="title"/>
          </p:nvPr>
        </p:nvSpPr>
        <p:spPr>
          <a:xfrm>
            <a:off x="1303800" y="598575"/>
            <a:ext cx="7030500" cy="6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of Similarity Results</a:t>
            </a:r>
            <a:endParaRPr/>
          </a:p>
        </p:txBody>
      </p:sp>
      <p:sp>
        <p:nvSpPr>
          <p:cNvPr id="508" name="Google Shape;508;p50"/>
          <p:cNvSpPr txBox="1"/>
          <p:nvPr>
            <p:ph idx="1" type="body"/>
          </p:nvPr>
        </p:nvSpPr>
        <p:spPr>
          <a:xfrm>
            <a:off x="1056750" y="1228275"/>
            <a:ext cx="7030500" cy="15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similarity results for the embedding methods were validation using Pearson Correlation metric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Pearson correlation metric computes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>
                <a:uFill>
                  <a:noFill/>
                </a:uFill>
                <a:hlinkClick r:id="rId3"/>
              </a:rPr>
              <a:t>linear</a:t>
            </a:r>
            <a:r>
              <a:rPr lang="en"/>
              <a:t> </a:t>
            </a:r>
            <a:r>
              <a:rPr lang="en">
                <a:uFill>
                  <a:noFill/>
                </a:uFill>
                <a:hlinkClick r:id="rId4"/>
              </a:rPr>
              <a:t>correlation</a:t>
            </a:r>
            <a:r>
              <a:rPr lang="en"/>
              <a:t> between two sets of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metric was used to compute the correlation between the ‘actual’ similarity (label) against the predicted similarity using any 1 of the 5 embedding approaches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2725" y="2316650"/>
            <a:ext cx="4376950" cy="26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r>
              <a:rPr lang="en"/>
              <a:t> of Embedding approachs</a:t>
            </a:r>
            <a:endParaRPr/>
          </a:p>
        </p:txBody>
      </p:sp>
      <p:pic>
        <p:nvPicPr>
          <p:cNvPr id="515" name="Google Shape;5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110" y="2103450"/>
            <a:ext cx="7441775" cy="276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(continued..)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 is all about Semantics!!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50" y="1690149"/>
            <a:ext cx="6848626" cy="33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Solved Problems</a:t>
            </a:r>
            <a:endParaRPr/>
          </a:p>
        </p:txBody>
      </p:sp>
      <p:sp>
        <p:nvSpPr>
          <p:cNvPr id="521" name="Google Shape;521;p52"/>
          <p:cNvSpPr txBox="1"/>
          <p:nvPr>
            <p:ph idx="1" type="body"/>
          </p:nvPr>
        </p:nvSpPr>
        <p:spPr>
          <a:xfrm>
            <a:off x="490050" y="1375900"/>
            <a:ext cx="7030500" cy="3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Simple demo the similarity between book titles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Problem: </a:t>
            </a:r>
            <a:r>
              <a:rPr lang="en"/>
              <a:t>Use the 5 embedding approaches to encode the titles and compute the top k similarities between the titles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Data: Goodreads data </a:t>
            </a:r>
            <a:r>
              <a:rPr lang="en"/>
              <a:t>sourced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Demo a simple Search Engine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Problem: </a:t>
            </a:r>
            <a:r>
              <a:rPr lang="en"/>
              <a:t>User provides a query and it is compared (searched) in a corpus of documents to get the top k matches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Data: The classic 20 News Group data sourced from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Scikit-Learn dataset module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/>
              <a:t>Demo the performance of the 5 embedding strategies using labelled sentence pair corpus data</a:t>
            </a:r>
            <a:r>
              <a:rPr lang="en"/>
              <a:t>: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Embed the sentence pairs from the sentence pair corpus using 5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approaches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 the similarity between each sentence pair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Compute the performance of each approach using Paerson’s correlation coefficient i.e. computing the predicted similarity versus the actual similarity (label)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Data: STS Benchmark Sentence Pair data sourced from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here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 with Q &amp; A</a:t>
            </a:r>
            <a:endParaRPr/>
          </a:p>
        </p:txBody>
      </p:sp>
      <p:sp>
        <p:nvSpPr>
          <p:cNvPr id="527" name="Google Shape;527;p5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52500"/>
            <a:ext cx="70305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STS - Semantic Textual Similarity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20425"/>
            <a:ext cx="7030500" cy="32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STS is a solution </a:t>
            </a:r>
            <a:r>
              <a:rPr lang="en"/>
              <a:t>that deals with determining how similar two pieces of texts (sentences/phrases/paragraphs) are to each othe</a:t>
            </a:r>
            <a:r>
              <a:rPr lang="en"/>
              <a:t>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According to wikipedia the distance measured in STS is</a:t>
            </a:r>
            <a:r>
              <a:rPr lang="en"/>
              <a:t> based on the likeness of their meaning or </a:t>
            </a:r>
            <a:r>
              <a:rPr b="1" lang="en">
                <a:uFill>
                  <a:noFill/>
                </a:uFill>
                <a:hlinkClick r:id="rId3"/>
              </a:rPr>
              <a:t>semantic content</a:t>
            </a:r>
            <a:r>
              <a:rPr lang="en"/>
              <a:t> as opposed to </a:t>
            </a:r>
            <a:r>
              <a:rPr b="1" lang="en">
                <a:uFill>
                  <a:noFill/>
                </a:uFill>
                <a:hlinkClick r:id="rId4"/>
              </a:rPr>
              <a:t>lexicographical</a:t>
            </a:r>
            <a:r>
              <a:rPr b="1" lang="en"/>
              <a:t> similarity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 number of active ML/NLP work in the area of STS by developers such as Google, Microsoft, HuggingFace, Ubiquitous Knowledge Processing Lab</a:t>
            </a:r>
            <a:endParaRPr sz="1500">
              <a:solidFill>
                <a:srgbClr val="24292F"/>
              </a:solidFill>
              <a:highlight>
                <a:srgbClr val="F6F8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the popular SentEval toolkit which is </a:t>
            </a:r>
            <a:r>
              <a:rPr lang="en"/>
              <a:t>actively</a:t>
            </a:r>
            <a:r>
              <a:rPr lang="en"/>
              <a:t> used by NLP developers to solve common semantic textual similarity task</a:t>
            </a:r>
            <a:r>
              <a:rPr lang="en" sz="1200">
                <a:solidFill>
                  <a:srgbClr val="373737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/>
              <a:t> i.e. part of the STS benchmark problem suite.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Textural similarity measures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a number of textural similarity metrics in ML. 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workshop I will explore 3 popular metrics, namely: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Jaccard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Euclidean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Cosine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Textural similarity measures</a:t>
            </a:r>
            <a:endParaRPr/>
          </a:p>
          <a:p>
            <a:pPr indent="-3886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000"/>
              <a:buChar char="-"/>
            </a:pPr>
            <a:r>
              <a:rPr lang="en"/>
              <a:t>Jaccard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20025"/>
            <a:ext cx="7030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82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152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Jaccard similarity index </a:t>
            </a:r>
            <a:r>
              <a:rPr b="1" lang="en" sz="152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compares members for two sets to see which members are shared and which are distinct</a:t>
            </a:r>
            <a:r>
              <a:rPr lang="en" sz="152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1525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82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Font typeface="Arial"/>
              <a:buChar char="●"/>
            </a:pPr>
            <a:r>
              <a:rPr lang="en" sz="1525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It's a measure of similarity for the two sets of data, with a range from 0.0 to 1.0.</a:t>
            </a:r>
            <a:endParaRPr sz="1525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5746" y="2418225"/>
            <a:ext cx="3550326" cy="25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Textural similarity measures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75000"/>
              <a:buChar char="-"/>
            </a:pPr>
            <a:r>
              <a:rPr lang="en"/>
              <a:t>Jaccard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38" y="1750275"/>
            <a:ext cx="753812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Textural similarity measures</a:t>
            </a:r>
            <a:endParaRPr/>
          </a:p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75000"/>
              <a:buChar char="-"/>
            </a:pPr>
            <a:r>
              <a:rPr lang="en"/>
              <a:t>Euclidean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650" y="1673500"/>
            <a:ext cx="504128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